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4" r:id="rId1"/>
  </p:sldMasterIdLst>
  <p:notesMasterIdLst>
    <p:notesMasterId r:id="rId32"/>
  </p:notesMasterIdLst>
  <p:handoutMasterIdLst>
    <p:handoutMasterId r:id="rId33"/>
  </p:handoutMasterIdLst>
  <p:sldIdLst>
    <p:sldId id="2146845815" r:id="rId2"/>
    <p:sldId id="1783" r:id="rId3"/>
    <p:sldId id="1811" r:id="rId4"/>
    <p:sldId id="2146845692" r:id="rId5"/>
    <p:sldId id="2146845840" r:id="rId6"/>
    <p:sldId id="2146845842" r:id="rId7"/>
    <p:sldId id="2146845726" r:id="rId8"/>
    <p:sldId id="1747" r:id="rId9"/>
    <p:sldId id="2146845824" r:id="rId10"/>
    <p:sldId id="2146845848" r:id="rId11"/>
    <p:sldId id="2146845856" r:id="rId12"/>
    <p:sldId id="2146845828" r:id="rId13"/>
    <p:sldId id="2146845829" r:id="rId14"/>
    <p:sldId id="2146845832" r:id="rId15"/>
    <p:sldId id="2146845831" r:id="rId16"/>
    <p:sldId id="2146845833" r:id="rId17"/>
    <p:sldId id="2146845844" r:id="rId18"/>
    <p:sldId id="2146845834" r:id="rId19"/>
    <p:sldId id="2146845837" r:id="rId20"/>
    <p:sldId id="2146845845" r:id="rId21"/>
    <p:sldId id="2146845838" r:id="rId22"/>
    <p:sldId id="2146845854" r:id="rId23"/>
    <p:sldId id="2146845849" r:id="rId24"/>
    <p:sldId id="2146845851" r:id="rId25"/>
    <p:sldId id="2146845853" r:id="rId26"/>
    <p:sldId id="2146845795" r:id="rId27"/>
    <p:sldId id="2146845797" r:id="rId28"/>
    <p:sldId id="2146845799" r:id="rId29"/>
    <p:sldId id="2146845855" r:id="rId30"/>
    <p:sldId id="173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D9C914-B377-09C3-9E70-9673FD16F6D8}" name="Christine Kahema Muthui" initials="CKM" userId="S::christine.muthui@alphataxadvisory.com::9d95f8a3-b961-49b8-bbd2-ed50da49c59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shidi Ramogase – CCBSA" initials="TR–C" lastIdx="3" clrIdx="0">
    <p:extLst>
      <p:ext uri="{19B8F6BF-5375-455C-9EA6-DF929625EA0E}">
        <p15:presenceInfo xmlns:p15="http://schemas.microsoft.com/office/powerpoint/2012/main" userId="S-1-5-21-1644491937-1123561945-1606980848-247126" providerId="AD"/>
      </p:ext>
    </p:extLst>
  </p:cmAuthor>
  <p:cmAuthor id="2" name="Asa Skiti" initials="AS" lastIdx="2" clrIdx="1">
    <p:extLst>
      <p:ext uri="{19B8F6BF-5375-455C-9EA6-DF929625EA0E}">
        <p15:presenceInfo xmlns:p15="http://schemas.microsoft.com/office/powerpoint/2012/main" userId="S::ASkiti@ccbagroup.com::6a709f3b-543a-4585-a100-976538985ff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7B0BF"/>
    <a:srgbClr val="81C2AF"/>
    <a:srgbClr val="C9B465"/>
    <a:srgbClr val="DFA127"/>
    <a:srgbClr val="F5400E"/>
    <a:srgbClr val="E50000"/>
    <a:srgbClr val="F67508"/>
    <a:srgbClr val="9BACB7"/>
    <a:srgbClr val="8EBE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63" autoAdjust="0"/>
    <p:restoredTop sz="91453" autoAdjust="0"/>
  </p:normalViewPr>
  <p:slideViewPr>
    <p:cSldViewPr snapToGrid="0" showGuides="1">
      <p:cViewPr varScale="1">
        <p:scale>
          <a:sx n="58" d="100"/>
          <a:sy n="58" d="100"/>
        </p:scale>
        <p:origin x="660" y="40"/>
      </p:cViewPr>
      <p:guideLst>
        <p:guide orient="horz" pos="2160"/>
        <p:guide pos="3840"/>
      </p:guideLst>
    </p:cSldViewPr>
  </p:slideViewPr>
  <p:outlineViewPr>
    <p:cViewPr>
      <p:scale>
        <a:sx n="33" d="100"/>
        <a:sy n="33" d="100"/>
      </p:scale>
      <p:origin x="0" y="-31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51" d="100"/>
          <a:sy n="51" d="100"/>
        </p:scale>
        <p:origin x="2692" y="2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1059869-7F3F-45D2-9B53-7A44186C216E}" type="datetimeFigureOut">
              <a:rPr lang="en-US" smtClean="0"/>
              <a:pPr/>
              <a:t>5/26/2025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C8A7B02-D9F2-4FF8-8BEB-E4C397534E20}" type="slidenum">
              <a:rPr lang="en-US" smtClean="0"/>
              <a:pPr/>
              <a:t>‹#›</a:t>
            </a:fld>
            <a:endParaRPr lang="en-US" dirty="0"/>
          </a:p>
        </p:txBody>
      </p:sp>
    </p:spTree>
    <p:extLst>
      <p:ext uri="{BB962C8B-B14F-4D97-AF65-F5344CB8AC3E}">
        <p14:creationId xmlns:p14="http://schemas.microsoft.com/office/powerpoint/2010/main" val="1189454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A0B9D8-56F5-47F7-8D93-93ED094D93B0}" type="datetimeFigureOut">
              <a:rPr lang="en-US" smtClean="0"/>
              <a:pPr/>
              <a:t>5/26/2025</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9A2F17-612E-4814-81D8-3EF4AE55DD64}" type="slidenum">
              <a:rPr lang="en-US" smtClean="0"/>
              <a:pPr/>
              <a:t>‹#›</a:t>
            </a:fld>
            <a:endParaRPr lang="en-US" dirty="0"/>
          </a:p>
        </p:txBody>
      </p:sp>
    </p:spTree>
    <p:extLst>
      <p:ext uri="{BB962C8B-B14F-4D97-AF65-F5344CB8AC3E}">
        <p14:creationId xmlns:p14="http://schemas.microsoft.com/office/powerpoint/2010/main" val="4217098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F39A2F17-612E-4814-81D8-3EF4AE55DD64}" type="slidenum">
              <a:rPr lang="en-US" smtClean="0"/>
              <a:pPr/>
              <a:t>2</a:t>
            </a:fld>
            <a:endParaRPr lang="en-US" dirty="0"/>
          </a:p>
        </p:txBody>
      </p:sp>
    </p:spTree>
    <p:extLst>
      <p:ext uri="{BB962C8B-B14F-4D97-AF65-F5344CB8AC3E}">
        <p14:creationId xmlns:p14="http://schemas.microsoft.com/office/powerpoint/2010/main" val="1295103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F39A2F17-612E-4814-81D8-3EF4AE55DD64}" type="slidenum">
              <a:rPr lang="en-US" smtClean="0"/>
              <a:pPr/>
              <a:t>27</a:t>
            </a:fld>
            <a:endParaRPr lang="en-US" dirty="0"/>
          </a:p>
        </p:txBody>
      </p:sp>
    </p:spTree>
    <p:extLst>
      <p:ext uri="{BB962C8B-B14F-4D97-AF65-F5344CB8AC3E}">
        <p14:creationId xmlns:p14="http://schemas.microsoft.com/office/powerpoint/2010/main" val="3125739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F39A2F17-612E-4814-81D8-3EF4AE55DD64}" type="slidenum">
              <a:rPr lang="en-US" smtClean="0"/>
              <a:pPr/>
              <a:t>3</a:t>
            </a:fld>
            <a:endParaRPr lang="en-US" dirty="0"/>
          </a:p>
        </p:txBody>
      </p:sp>
    </p:spTree>
    <p:extLst>
      <p:ext uri="{BB962C8B-B14F-4D97-AF65-F5344CB8AC3E}">
        <p14:creationId xmlns:p14="http://schemas.microsoft.com/office/powerpoint/2010/main" val="1738191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F39A2F17-612E-4814-81D8-3EF4AE55DD64}" type="slidenum">
              <a:rPr lang="en-US" smtClean="0"/>
              <a:pPr/>
              <a:t>4</a:t>
            </a:fld>
            <a:endParaRPr lang="en-US" dirty="0"/>
          </a:p>
        </p:txBody>
      </p:sp>
    </p:spTree>
    <p:extLst>
      <p:ext uri="{BB962C8B-B14F-4D97-AF65-F5344CB8AC3E}">
        <p14:creationId xmlns:p14="http://schemas.microsoft.com/office/powerpoint/2010/main" val="3514526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0FBF1-E555-21E0-CAA1-F4C66C115F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B55870-F1D0-B363-8C6E-B725195560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736F25-3839-42A2-5659-355509A22C58}"/>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19A07742-01EB-B76A-0E7B-A82CBA0DAF4B}"/>
              </a:ext>
            </a:extLst>
          </p:cNvPr>
          <p:cNvSpPr>
            <a:spLocks noGrp="1"/>
          </p:cNvSpPr>
          <p:nvPr>
            <p:ph type="sldNum" sz="quarter" idx="5"/>
          </p:nvPr>
        </p:nvSpPr>
        <p:spPr/>
        <p:txBody>
          <a:bodyPr/>
          <a:lstStyle/>
          <a:p>
            <a:fld id="{F39A2F17-612E-4814-81D8-3EF4AE55DD64}" type="slidenum">
              <a:rPr lang="en-US" smtClean="0"/>
              <a:pPr/>
              <a:t>5</a:t>
            </a:fld>
            <a:endParaRPr lang="en-US" dirty="0"/>
          </a:p>
        </p:txBody>
      </p:sp>
    </p:spTree>
    <p:extLst>
      <p:ext uri="{BB962C8B-B14F-4D97-AF65-F5344CB8AC3E}">
        <p14:creationId xmlns:p14="http://schemas.microsoft.com/office/powerpoint/2010/main" val="2221141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64DDE-BA66-9F61-9A6D-875D6AEE1B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8497AB-E337-ACAB-3470-868AC3C90B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644745-B12D-9626-9045-F9CF183B46AC}"/>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1042F4A7-D9A6-A9C4-F203-B00CA2B7008C}"/>
              </a:ext>
            </a:extLst>
          </p:cNvPr>
          <p:cNvSpPr>
            <a:spLocks noGrp="1"/>
          </p:cNvSpPr>
          <p:nvPr>
            <p:ph type="sldNum" sz="quarter" idx="5"/>
          </p:nvPr>
        </p:nvSpPr>
        <p:spPr/>
        <p:txBody>
          <a:bodyPr/>
          <a:lstStyle/>
          <a:p>
            <a:fld id="{F39A2F17-612E-4814-81D8-3EF4AE55DD64}" type="slidenum">
              <a:rPr lang="en-US" smtClean="0"/>
              <a:pPr/>
              <a:t>6</a:t>
            </a:fld>
            <a:endParaRPr lang="en-US" dirty="0"/>
          </a:p>
        </p:txBody>
      </p:sp>
    </p:spTree>
    <p:extLst>
      <p:ext uri="{BB962C8B-B14F-4D97-AF65-F5344CB8AC3E}">
        <p14:creationId xmlns:p14="http://schemas.microsoft.com/office/powerpoint/2010/main" val="3192403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154FC-6E45-FF6D-E072-08C294AF57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1FC1EE-8733-4794-921E-F3BF03C267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A71FEC-081E-B45A-16A0-D744BCA4FE13}"/>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B131B682-E7A8-C334-5E48-326A0AC37729}"/>
              </a:ext>
            </a:extLst>
          </p:cNvPr>
          <p:cNvSpPr>
            <a:spLocks noGrp="1"/>
          </p:cNvSpPr>
          <p:nvPr>
            <p:ph type="sldNum" sz="quarter" idx="5"/>
          </p:nvPr>
        </p:nvSpPr>
        <p:spPr/>
        <p:txBody>
          <a:bodyPr/>
          <a:lstStyle/>
          <a:p>
            <a:fld id="{F39A2F17-612E-4814-81D8-3EF4AE55DD64}" type="slidenum">
              <a:rPr lang="en-US" smtClean="0"/>
              <a:pPr/>
              <a:t>11</a:t>
            </a:fld>
            <a:endParaRPr lang="en-US" dirty="0"/>
          </a:p>
        </p:txBody>
      </p:sp>
    </p:spTree>
    <p:extLst>
      <p:ext uri="{BB962C8B-B14F-4D97-AF65-F5344CB8AC3E}">
        <p14:creationId xmlns:p14="http://schemas.microsoft.com/office/powerpoint/2010/main" val="52757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9C138-A997-88A7-90EE-AB34063894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F3440-E681-B93F-3301-28B590ECD3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87C984-CF29-6A62-D7E7-BE5D3C3F9C14}"/>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46CEB490-8D23-E8FA-3218-CF17F211B1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9A2F17-612E-4814-81D8-3EF4AE55DD6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6029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B5388-BE8B-D58A-F043-599B65C961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EA9668-F9E0-083A-01D1-0C08008964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3E5BBC-4D41-DCB4-CD3E-A6A2528B20DF}"/>
              </a:ext>
            </a:extLst>
          </p:cNvPr>
          <p:cNvSpPr>
            <a:spLocks noGrp="1"/>
          </p:cNvSpPr>
          <p:nvPr>
            <p:ph type="body" idx="1"/>
          </p:nvPr>
        </p:nvSpPr>
        <p:spPr/>
        <p:txBody>
          <a:bodyPr/>
          <a:lstStyle/>
          <a:p>
            <a:endParaRPr lang="en-KE" dirty="0"/>
          </a:p>
        </p:txBody>
      </p:sp>
      <p:sp>
        <p:nvSpPr>
          <p:cNvPr id="4" name="Slide Number Placeholder 3">
            <a:extLst>
              <a:ext uri="{FF2B5EF4-FFF2-40B4-BE49-F238E27FC236}">
                <a16:creationId xmlns:a16="http://schemas.microsoft.com/office/drawing/2014/main" id="{4C747E43-056A-5BCE-AAD2-AE74A75B77D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9A2F17-612E-4814-81D8-3EF4AE55DD6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68190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F39A2F17-612E-4814-81D8-3EF4AE55DD64}" type="slidenum">
              <a:rPr lang="en-US" smtClean="0"/>
              <a:pPr/>
              <a:t>26</a:t>
            </a:fld>
            <a:endParaRPr lang="en-US" dirty="0"/>
          </a:p>
        </p:txBody>
      </p:sp>
    </p:spTree>
    <p:extLst>
      <p:ext uri="{BB962C8B-B14F-4D97-AF65-F5344CB8AC3E}">
        <p14:creationId xmlns:p14="http://schemas.microsoft.com/office/powerpoint/2010/main" val="1237758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3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3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1.xml"/><Relationship Id="rId4" Type="http://schemas.openxmlformats.org/officeDocument/2006/relationships/image" Target="../media/image33.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254F0BD-2ACF-F346-8B16-A4F9BF841431}"/>
              </a:ext>
            </a:extLst>
          </p:cNvPr>
          <p:cNvSpPr>
            <a:spLocks noGrp="1"/>
          </p:cNvSpPr>
          <p:nvPr>
            <p:ph type="pic" sz="quarter" idx="10"/>
          </p:nvPr>
        </p:nvSpPr>
        <p:spPr>
          <a:xfrm>
            <a:off x="240652" y="257174"/>
            <a:ext cx="6175645" cy="6190121"/>
          </a:xfrm>
          <a:prstGeom prst="ellipse">
            <a:avLst/>
          </a:prstGeom>
        </p:spPr>
        <p:txBody>
          <a:bodyPr/>
          <a:lstStyle/>
          <a:p>
            <a:endParaRPr lang="en-US" dirty="0"/>
          </a:p>
        </p:txBody>
      </p:sp>
      <p:pic>
        <p:nvPicPr>
          <p:cNvPr id="6" name="Picture 5">
            <a:extLst>
              <a:ext uri="{FF2B5EF4-FFF2-40B4-BE49-F238E27FC236}">
                <a16:creationId xmlns:a16="http://schemas.microsoft.com/office/drawing/2014/main" id="{6A2400CD-BA55-1C47-B42A-24FFA9A19A93}"/>
              </a:ext>
            </a:extLst>
          </p:cNvPr>
          <p:cNvPicPr>
            <a:picLocks noChangeAspect="1"/>
          </p:cNvPicPr>
          <p:nvPr userDrawn="1"/>
        </p:nvPicPr>
        <p:blipFill>
          <a:blip r:embed="rId2"/>
          <a:stretch>
            <a:fillRect/>
          </a:stretch>
        </p:blipFill>
        <p:spPr>
          <a:xfrm>
            <a:off x="9699303" y="619803"/>
            <a:ext cx="2024702" cy="2257426"/>
          </a:xfrm>
          <a:prstGeom prst="rect">
            <a:avLst/>
          </a:prstGeom>
        </p:spPr>
      </p:pic>
      <p:sp>
        <p:nvSpPr>
          <p:cNvPr id="7" name="Text Placeholder 6">
            <a:extLst>
              <a:ext uri="{FF2B5EF4-FFF2-40B4-BE49-F238E27FC236}">
                <a16:creationId xmlns:a16="http://schemas.microsoft.com/office/drawing/2014/main" id="{70A6333D-F6B9-46ED-8E3E-BF9319EE2CDF}"/>
              </a:ext>
            </a:extLst>
          </p:cNvPr>
          <p:cNvSpPr>
            <a:spLocks noGrp="1"/>
          </p:cNvSpPr>
          <p:nvPr>
            <p:ph type="body" sz="quarter" idx="11"/>
          </p:nvPr>
        </p:nvSpPr>
        <p:spPr>
          <a:xfrm>
            <a:off x="6400800" y="3795713"/>
            <a:ext cx="5486399" cy="1511300"/>
          </a:xfrm>
          <a:prstGeom prst="rect">
            <a:avLst/>
          </a:prstGeom>
        </p:spPr>
        <p:txBody>
          <a:bodyPr anchor="b"/>
          <a:lstStyle>
            <a:lvl1pPr marL="0" indent="0" algn="ctr">
              <a:buNone/>
              <a:defRPr lang="en-US" sz="6000" kern="1200" dirty="0" smtClean="0">
                <a:solidFill>
                  <a:srgbClr val="E50000"/>
                </a:solidFill>
                <a:latin typeface="+mj-lt"/>
                <a:ea typeface="+mn-ea"/>
                <a:cs typeface="+mn-cs"/>
              </a:defRPr>
            </a:lvl1pPr>
            <a:lvl2pPr marL="457200" indent="0">
              <a:buNone/>
              <a:defRPr lang="en-US" sz="6000" kern="1200" dirty="0" smtClean="0">
                <a:solidFill>
                  <a:srgbClr val="E50000"/>
                </a:solidFill>
                <a:latin typeface="+mj-lt"/>
                <a:ea typeface="+mn-ea"/>
                <a:cs typeface="+mn-cs"/>
              </a:defRPr>
            </a:lvl2pPr>
            <a:lvl3pPr marL="914400" indent="0">
              <a:buNone/>
              <a:defRPr lang="en-US" sz="6000" kern="1200" dirty="0" smtClean="0">
                <a:solidFill>
                  <a:srgbClr val="E50000"/>
                </a:solidFill>
                <a:latin typeface="+mj-lt"/>
                <a:ea typeface="+mn-ea"/>
                <a:cs typeface="+mn-cs"/>
              </a:defRPr>
            </a:lvl3pPr>
            <a:lvl4pPr marL="1371600" indent="0">
              <a:buNone/>
              <a:defRPr lang="en-US" sz="6000" kern="1200" dirty="0" smtClean="0">
                <a:solidFill>
                  <a:srgbClr val="E50000"/>
                </a:solidFill>
                <a:latin typeface="+mj-lt"/>
                <a:ea typeface="+mn-ea"/>
                <a:cs typeface="+mn-cs"/>
              </a:defRPr>
            </a:lvl4pPr>
            <a:lvl5pPr marL="1828800" indent="0">
              <a:buNone/>
              <a:defRPr lang="en-ZA" sz="6000" kern="1200" dirty="0">
                <a:solidFill>
                  <a:srgbClr val="E50000"/>
                </a:solidFill>
                <a:latin typeface="+mj-lt"/>
                <a:ea typeface="+mn-ea"/>
                <a:cs typeface="+mn-cs"/>
              </a:defRPr>
            </a:lvl5pPr>
          </a:lstStyle>
          <a:p>
            <a:pPr lvl="0"/>
            <a:r>
              <a:rPr lang="en-US" dirty="0"/>
              <a:t>Click to edit Master text</a:t>
            </a:r>
          </a:p>
        </p:txBody>
      </p:sp>
      <p:sp>
        <p:nvSpPr>
          <p:cNvPr id="12" name="Text Placeholder 11">
            <a:extLst>
              <a:ext uri="{FF2B5EF4-FFF2-40B4-BE49-F238E27FC236}">
                <a16:creationId xmlns:a16="http://schemas.microsoft.com/office/drawing/2014/main" id="{7BE4B616-7B27-4473-8EE6-BD6E713A3F53}"/>
              </a:ext>
            </a:extLst>
          </p:cNvPr>
          <p:cNvSpPr>
            <a:spLocks noGrp="1"/>
          </p:cNvSpPr>
          <p:nvPr>
            <p:ph type="body" sz="quarter" idx="12"/>
          </p:nvPr>
        </p:nvSpPr>
        <p:spPr>
          <a:xfrm>
            <a:off x="6381750" y="5505450"/>
            <a:ext cx="5505450" cy="1028700"/>
          </a:xfrm>
          <a:prstGeom prst="rect">
            <a:avLst/>
          </a:prstGeom>
        </p:spPr>
        <p:txBody>
          <a:bodyPr/>
          <a:lstStyle>
            <a:lvl1pPr marL="0" indent="0" algn="ctr">
              <a:buNone/>
              <a:defRPr lang="en-US" sz="4800" kern="1200" dirty="0" smtClean="0">
                <a:solidFill>
                  <a:schemeClr val="accent6">
                    <a:lumMod val="10000"/>
                  </a:schemeClr>
                </a:solidFill>
                <a:latin typeface="+mn-lt"/>
                <a:ea typeface="+mn-ea"/>
                <a:cs typeface="+mn-cs"/>
              </a:defRPr>
            </a:lvl1pPr>
            <a:lvl2pPr>
              <a:defRPr lang="en-US" sz="4800" kern="1200" dirty="0" smtClean="0">
                <a:solidFill>
                  <a:schemeClr val="accent6">
                    <a:lumMod val="10000"/>
                  </a:schemeClr>
                </a:solidFill>
                <a:latin typeface="VAG Rounded Std Light" panose="020F0502020204020204" pitchFamily="34" charset="0"/>
                <a:ea typeface="+mn-ea"/>
                <a:cs typeface="+mn-cs"/>
              </a:defRPr>
            </a:lvl2pPr>
            <a:lvl3pPr>
              <a:defRPr lang="en-US" sz="4800" kern="1200" dirty="0" smtClean="0">
                <a:solidFill>
                  <a:schemeClr val="accent6">
                    <a:lumMod val="10000"/>
                  </a:schemeClr>
                </a:solidFill>
                <a:latin typeface="VAG Rounded Std Light" panose="020F0502020204020204" pitchFamily="34" charset="0"/>
                <a:ea typeface="+mn-ea"/>
                <a:cs typeface="+mn-cs"/>
              </a:defRPr>
            </a:lvl3pPr>
            <a:lvl4pPr>
              <a:defRPr lang="en-US" sz="4800" kern="1200" dirty="0" smtClean="0">
                <a:solidFill>
                  <a:schemeClr val="accent6">
                    <a:lumMod val="10000"/>
                  </a:schemeClr>
                </a:solidFill>
                <a:latin typeface="VAG Rounded Std Light" panose="020F0502020204020204" pitchFamily="34" charset="0"/>
                <a:ea typeface="+mn-ea"/>
                <a:cs typeface="+mn-cs"/>
              </a:defRPr>
            </a:lvl4pPr>
            <a:lvl5pPr>
              <a:defRPr lang="en-ZA" sz="4800" kern="1200" dirty="0">
                <a:solidFill>
                  <a:schemeClr val="accent6">
                    <a:lumMod val="10000"/>
                  </a:schemeClr>
                </a:solidFill>
                <a:latin typeface="VAG Rounded Std Light" panose="020F0502020204020204" pitchFamily="34" charset="0"/>
                <a:ea typeface="+mn-ea"/>
                <a:cs typeface="+mn-cs"/>
              </a:defRPr>
            </a:lvl5pPr>
          </a:lstStyle>
          <a:p>
            <a:pPr lvl="0"/>
            <a:r>
              <a:rPr lang="en-US" dirty="0"/>
              <a:t>Click to edit Master</a:t>
            </a:r>
            <a:endParaRPr lang="en-ZA"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9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00FE25-B156-4487-B007-BDA2139247B3}"/>
              </a:ext>
            </a:extLst>
          </p:cNvPr>
          <p:cNvPicPr>
            <a:picLocks noChangeAspect="1"/>
          </p:cNvPicPr>
          <p:nvPr userDrawn="1"/>
        </p:nvPicPr>
        <p:blipFill rotWithShape="1">
          <a:blip r:embed="rId3"/>
          <a:srcRect t="14992" r="4047" b="4048"/>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0947715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0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89A54FB-2B45-4F44-AF3A-F3D6736B7571}"/>
              </a:ext>
            </a:extLst>
          </p:cNvPr>
          <p:cNvPicPr>
            <a:picLocks noChangeAspect="1"/>
          </p:cNvPicPr>
          <p:nvPr userDrawn="1"/>
        </p:nvPicPr>
        <p:blipFill rotWithShape="1">
          <a:blip r:embed="rId3"/>
          <a:srcRect t="15625"/>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97661919"/>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1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23D89B-E3AE-4E97-9DF7-4925EED99A33}"/>
              </a:ext>
            </a:extLst>
          </p:cNvPr>
          <p:cNvPicPr>
            <a:picLocks noChangeAspect="1"/>
          </p:cNvPicPr>
          <p:nvPr userDrawn="1"/>
        </p:nvPicPr>
        <p:blipFill rotWithShape="1">
          <a:blip r:embed="rId3"/>
          <a:srcRect t="15888"/>
          <a:stretch/>
        </p:blipFill>
        <p:spPr>
          <a:xfrm>
            <a:off x="0" y="0"/>
            <a:ext cx="122301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2863663"/>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2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46A28C-5AA0-44B3-AB51-13E697901336}"/>
              </a:ext>
            </a:extLst>
          </p:cNvPr>
          <p:cNvPicPr>
            <a:picLocks noChangeAspect="1"/>
          </p:cNvPicPr>
          <p:nvPr userDrawn="1"/>
        </p:nvPicPr>
        <p:blipFill rotWithShape="1">
          <a:blip r:embed="rId3"/>
          <a:srcRect t="3438" b="12187"/>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50188894"/>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DAAA07E-8F33-4BEC-9FFF-10AAB2D808E7}"/>
              </a:ext>
            </a:extLst>
          </p:cNvPr>
          <p:cNvPicPr>
            <a:picLocks noChangeAspect="1"/>
          </p:cNvPicPr>
          <p:nvPr userDrawn="1"/>
        </p:nvPicPr>
        <p:blipFill rotWithShape="1">
          <a:blip r:embed="rId3"/>
          <a:srcRect b="15625"/>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38825104"/>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4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E34D78-A35C-4909-976A-97B21A25539E}"/>
              </a:ext>
            </a:extLst>
          </p:cNvPr>
          <p:cNvPicPr>
            <a:picLocks noChangeAspect="1"/>
          </p:cNvPicPr>
          <p:nvPr userDrawn="1"/>
        </p:nvPicPr>
        <p:blipFill rotWithShape="1">
          <a:blip r:embed="rId3"/>
          <a:srcRect t="6433" r="6433" b="1462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98005454"/>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6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65BD4BB-5705-4514-86AC-B5D0A9EF3235}"/>
              </a:ext>
            </a:extLst>
          </p:cNvPr>
          <p:cNvPicPr>
            <a:picLocks noChangeAspect="1"/>
          </p:cNvPicPr>
          <p:nvPr userDrawn="1"/>
        </p:nvPicPr>
        <p:blipFill rotWithShape="1">
          <a:blip r:embed="rId3"/>
          <a:srcRect t="2084" b="60416"/>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6677027"/>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7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3D3713B-D1E6-4D6D-B90E-AD4F578590CE}"/>
              </a:ext>
            </a:extLst>
          </p:cNvPr>
          <p:cNvPicPr>
            <a:picLocks noChangeAspect="1"/>
          </p:cNvPicPr>
          <p:nvPr userDrawn="1"/>
        </p:nvPicPr>
        <p:blipFill rotWithShape="1">
          <a:blip r:embed="rId3"/>
          <a:srcRect t="12500" b="5000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53710453"/>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8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6D79F5C9-5C12-4CF5-8580-8D52B72DB540}"/>
              </a:ext>
            </a:extLst>
          </p:cNvPr>
          <p:cNvPicPr>
            <a:picLocks noChangeAspect="1"/>
          </p:cNvPicPr>
          <p:nvPr userDrawn="1"/>
        </p:nvPicPr>
        <p:blipFill rotWithShape="1">
          <a:blip r:embed="rId3"/>
          <a:srcRect t="3738" b="12150"/>
          <a:stretch/>
        </p:blipFill>
        <p:spPr>
          <a:xfrm>
            <a:off x="0" y="0"/>
            <a:ext cx="122301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5640877"/>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9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68F6E381-D31C-4546-83B4-4CE8EF947023}"/>
              </a:ext>
            </a:extLst>
          </p:cNvPr>
          <p:cNvPicPr>
            <a:picLocks noChangeAspect="1"/>
          </p:cNvPicPr>
          <p:nvPr userDrawn="1"/>
        </p:nvPicPr>
        <p:blipFill rotWithShape="1">
          <a:blip r:embed="rId3"/>
          <a:srcRect t="1" r="9604" b="23729"/>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56595486"/>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able of Content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254F0BD-2ACF-F346-8B16-A4F9BF841431}"/>
              </a:ext>
            </a:extLst>
          </p:cNvPr>
          <p:cNvSpPr>
            <a:spLocks noGrp="1"/>
          </p:cNvSpPr>
          <p:nvPr>
            <p:ph type="pic" sz="quarter" idx="10"/>
          </p:nvPr>
        </p:nvSpPr>
        <p:spPr>
          <a:xfrm>
            <a:off x="240652" y="257174"/>
            <a:ext cx="6175645" cy="6190121"/>
          </a:xfrm>
          <a:prstGeom prst="ellipse">
            <a:avLst/>
          </a:prstGeom>
        </p:spPr>
        <p:txBody>
          <a:bodyPr/>
          <a:lstStyle/>
          <a:p>
            <a:endParaRPr lang="en-US" dirty="0"/>
          </a:p>
        </p:txBody>
      </p:sp>
      <p:sp>
        <p:nvSpPr>
          <p:cNvPr id="7" name="Text Placeholder 6">
            <a:extLst>
              <a:ext uri="{FF2B5EF4-FFF2-40B4-BE49-F238E27FC236}">
                <a16:creationId xmlns:a16="http://schemas.microsoft.com/office/drawing/2014/main" id="{70A6333D-F6B9-46ED-8E3E-BF9319EE2CDF}"/>
              </a:ext>
            </a:extLst>
          </p:cNvPr>
          <p:cNvSpPr>
            <a:spLocks noGrp="1"/>
          </p:cNvSpPr>
          <p:nvPr>
            <p:ph type="body" sz="quarter" idx="11"/>
          </p:nvPr>
        </p:nvSpPr>
        <p:spPr>
          <a:xfrm>
            <a:off x="6400800" y="3795713"/>
            <a:ext cx="5486399" cy="1511300"/>
          </a:xfrm>
          <a:prstGeom prst="rect">
            <a:avLst/>
          </a:prstGeom>
        </p:spPr>
        <p:txBody>
          <a:bodyPr anchor="b"/>
          <a:lstStyle>
            <a:lvl1pPr marL="0" indent="0" algn="ctr">
              <a:buNone/>
              <a:defRPr lang="en-US" sz="6000" kern="1200" dirty="0" smtClean="0">
                <a:solidFill>
                  <a:srgbClr val="E50000"/>
                </a:solidFill>
                <a:latin typeface="+mj-lt"/>
                <a:ea typeface="+mn-ea"/>
                <a:cs typeface="+mn-cs"/>
              </a:defRPr>
            </a:lvl1pPr>
            <a:lvl2pPr marL="457200" indent="0">
              <a:buNone/>
              <a:defRPr lang="en-US" sz="6000" kern="1200" dirty="0" smtClean="0">
                <a:solidFill>
                  <a:srgbClr val="E50000"/>
                </a:solidFill>
                <a:latin typeface="+mj-lt"/>
                <a:ea typeface="+mn-ea"/>
                <a:cs typeface="+mn-cs"/>
              </a:defRPr>
            </a:lvl2pPr>
            <a:lvl3pPr marL="914400" indent="0">
              <a:buNone/>
              <a:defRPr lang="en-US" sz="6000" kern="1200" dirty="0" smtClean="0">
                <a:solidFill>
                  <a:srgbClr val="E50000"/>
                </a:solidFill>
                <a:latin typeface="+mj-lt"/>
                <a:ea typeface="+mn-ea"/>
                <a:cs typeface="+mn-cs"/>
              </a:defRPr>
            </a:lvl3pPr>
            <a:lvl4pPr marL="1371600" indent="0">
              <a:buNone/>
              <a:defRPr lang="en-US" sz="6000" kern="1200" dirty="0" smtClean="0">
                <a:solidFill>
                  <a:srgbClr val="E50000"/>
                </a:solidFill>
                <a:latin typeface="+mj-lt"/>
                <a:ea typeface="+mn-ea"/>
                <a:cs typeface="+mn-cs"/>
              </a:defRPr>
            </a:lvl4pPr>
            <a:lvl5pPr marL="1828800" indent="0">
              <a:buNone/>
              <a:defRPr lang="en-ZA" sz="6000" kern="1200" dirty="0">
                <a:solidFill>
                  <a:srgbClr val="E50000"/>
                </a:solidFill>
                <a:latin typeface="+mj-lt"/>
                <a:ea typeface="+mn-ea"/>
                <a:cs typeface="+mn-cs"/>
              </a:defRPr>
            </a:lvl5pPr>
          </a:lstStyle>
          <a:p>
            <a:pPr lvl="0"/>
            <a:r>
              <a:rPr lang="en-US" dirty="0"/>
              <a:t>Click to edit Master text</a:t>
            </a:r>
          </a:p>
        </p:txBody>
      </p:sp>
      <p:sp>
        <p:nvSpPr>
          <p:cNvPr id="12" name="Text Placeholder 11">
            <a:extLst>
              <a:ext uri="{FF2B5EF4-FFF2-40B4-BE49-F238E27FC236}">
                <a16:creationId xmlns:a16="http://schemas.microsoft.com/office/drawing/2014/main" id="{7BE4B616-7B27-4473-8EE6-BD6E713A3F53}"/>
              </a:ext>
            </a:extLst>
          </p:cNvPr>
          <p:cNvSpPr>
            <a:spLocks noGrp="1"/>
          </p:cNvSpPr>
          <p:nvPr>
            <p:ph type="body" sz="quarter" idx="12"/>
          </p:nvPr>
        </p:nvSpPr>
        <p:spPr>
          <a:xfrm>
            <a:off x="6381750" y="5505450"/>
            <a:ext cx="5505450" cy="1028700"/>
          </a:xfrm>
          <a:prstGeom prst="rect">
            <a:avLst/>
          </a:prstGeom>
        </p:spPr>
        <p:txBody>
          <a:bodyPr/>
          <a:lstStyle>
            <a:lvl1pPr marL="0" indent="0" algn="ctr">
              <a:buNone/>
              <a:defRPr lang="en-US" sz="4800" kern="1200" dirty="0" smtClean="0">
                <a:solidFill>
                  <a:schemeClr val="accent6">
                    <a:lumMod val="10000"/>
                  </a:schemeClr>
                </a:solidFill>
                <a:latin typeface="+mn-lt"/>
                <a:ea typeface="+mn-ea"/>
                <a:cs typeface="+mn-cs"/>
              </a:defRPr>
            </a:lvl1pPr>
            <a:lvl2pPr>
              <a:defRPr lang="en-US" sz="4800" kern="1200" dirty="0" smtClean="0">
                <a:solidFill>
                  <a:schemeClr val="accent6">
                    <a:lumMod val="10000"/>
                  </a:schemeClr>
                </a:solidFill>
                <a:latin typeface="VAG Rounded Std Light" panose="020F0502020204020204" pitchFamily="34" charset="0"/>
                <a:ea typeface="+mn-ea"/>
                <a:cs typeface="+mn-cs"/>
              </a:defRPr>
            </a:lvl2pPr>
            <a:lvl3pPr>
              <a:defRPr lang="en-US" sz="4800" kern="1200" dirty="0" smtClean="0">
                <a:solidFill>
                  <a:schemeClr val="accent6">
                    <a:lumMod val="10000"/>
                  </a:schemeClr>
                </a:solidFill>
                <a:latin typeface="VAG Rounded Std Light" panose="020F0502020204020204" pitchFamily="34" charset="0"/>
                <a:ea typeface="+mn-ea"/>
                <a:cs typeface="+mn-cs"/>
              </a:defRPr>
            </a:lvl3pPr>
            <a:lvl4pPr>
              <a:defRPr lang="en-US" sz="4800" kern="1200" dirty="0" smtClean="0">
                <a:solidFill>
                  <a:schemeClr val="accent6">
                    <a:lumMod val="10000"/>
                  </a:schemeClr>
                </a:solidFill>
                <a:latin typeface="VAG Rounded Std Light" panose="020F0502020204020204" pitchFamily="34" charset="0"/>
                <a:ea typeface="+mn-ea"/>
                <a:cs typeface="+mn-cs"/>
              </a:defRPr>
            </a:lvl4pPr>
            <a:lvl5pPr>
              <a:defRPr lang="en-ZA" sz="4800" kern="1200" dirty="0">
                <a:solidFill>
                  <a:schemeClr val="accent6">
                    <a:lumMod val="10000"/>
                  </a:schemeClr>
                </a:solidFill>
                <a:latin typeface="VAG Rounded Std Light" panose="020F0502020204020204" pitchFamily="34" charset="0"/>
                <a:ea typeface="+mn-ea"/>
                <a:cs typeface="+mn-cs"/>
              </a:defRPr>
            </a:lvl5pPr>
          </a:lstStyle>
          <a:p>
            <a:pPr lvl="0"/>
            <a:r>
              <a:rPr lang="en-US" dirty="0"/>
              <a:t>Click to edit Master</a:t>
            </a:r>
            <a:endParaRPr lang="en-ZA" dirty="0"/>
          </a:p>
        </p:txBody>
      </p:sp>
      <p:pic>
        <p:nvPicPr>
          <p:cNvPr id="8" name="Picture 7">
            <a:extLst>
              <a:ext uri="{FF2B5EF4-FFF2-40B4-BE49-F238E27FC236}">
                <a16:creationId xmlns:a16="http://schemas.microsoft.com/office/drawing/2014/main" id="{3BDCCBD6-766E-4A0A-B9DB-F19CE0FB7F6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91527" y="459783"/>
            <a:ext cx="990600" cy="1066800"/>
          </a:xfrm>
          <a:prstGeom prst="rect">
            <a:avLst/>
          </a:prstGeom>
        </p:spPr>
      </p:pic>
    </p:spTree>
    <p:extLst>
      <p:ext uri="{BB962C8B-B14F-4D97-AF65-F5344CB8AC3E}">
        <p14:creationId xmlns:p14="http://schemas.microsoft.com/office/powerpoint/2010/main" val="850024467"/>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9" name="Picture 38" descr="A person riding a skateboard&#10;&#10;Description automatically generated with medium confidence">
            <a:extLst>
              <a:ext uri="{FF2B5EF4-FFF2-40B4-BE49-F238E27FC236}">
                <a16:creationId xmlns:a16="http://schemas.microsoft.com/office/drawing/2014/main" id="{BE126214-5853-4DA6-BE35-A6121A5F5DE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5625" b="36875"/>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38234205"/>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2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95DFEEC-908F-4FFC-8E87-743F556A91F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6250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58256476"/>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5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93B662D0-36CF-439D-BEF0-BC815487D9F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000" b="57566"/>
          <a:stretch/>
        </p:blipFill>
        <p:spPr>
          <a:xfrm>
            <a:off x="0" y="12000"/>
            <a:ext cx="12192000" cy="6846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22111643"/>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3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6" name="Picture 5" descr="A picture containing outdoor, cellphone, phone, person&#10;&#10;Description automatically generated">
            <a:extLst>
              <a:ext uri="{FF2B5EF4-FFF2-40B4-BE49-F238E27FC236}">
                <a16:creationId xmlns:a16="http://schemas.microsoft.com/office/drawing/2014/main" id="{671CFC29-C683-4FDA-A579-13164F645CB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6655" b="25838"/>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96384982"/>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4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1" name="Picture 30" descr="A picture containing outdoor&#10;&#10;Description automatically generated">
            <a:extLst>
              <a:ext uri="{FF2B5EF4-FFF2-40B4-BE49-F238E27FC236}">
                <a16:creationId xmlns:a16="http://schemas.microsoft.com/office/drawing/2014/main" id="{D573289F-413D-4C4F-9C05-45AF82D1D71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1783" b="20958"/>
          <a:stretch/>
        </p:blipFill>
        <p:spPr>
          <a:xfrm>
            <a:off x="-78600" y="0"/>
            <a:ext cx="122706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02404190"/>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E24AC45-6A65-8C44-862A-B8CE2B861F66}"/>
              </a:ext>
            </a:extLst>
          </p:cNvPr>
          <p:cNvSpPr/>
          <p:nvPr userDrawn="1"/>
        </p:nvSpPr>
        <p:spPr>
          <a:xfrm>
            <a:off x="0" y="0"/>
            <a:ext cx="12192000" cy="65506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BE5872AC-158A-AE4A-B37D-890C0B9101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spTree>
    <p:extLst>
      <p:ext uri="{BB962C8B-B14F-4D97-AF65-F5344CB8AC3E}">
        <p14:creationId xmlns:p14="http://schemas.microsoft.com/office/powerpoint/2010/main" val="278190658"/>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2B9BEAE-2DE5-7449-AA04-698B9B280843}"/>
              </a:ext>
            </a:extLst>
          </p:cNvPr>
          <p:cNvSpPr/>
          <p:nvPr userDrawn="1"/>
        </p:nvSpPr>
        <p:spPr>
          <a:xfrm>
            <a:off x="0" y="3175"/>
            <a:ext cx="12192000" cy="668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1">
            <a:extLst>
              <a:ext uri="{FF2B5EF4-FFF2-40B4-BE49-F238E27FC236}">
                <a16:creationId xmlns:a16="http://schemas.microsoft.com/office/drawing/2014/main" id="{33125272-6148-2349-8384-D842EE266009}"/>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pic>
        <p:nvPicPr>
          <p:cNvPr id="7" name="Picture 6">
            <a:extLst>
              <a:ext uri="{FF2B5EF4-FFF2-40B4-BE49-F238E27FC236}">
                <a16:creationId xmlns:a16="http://schemas.microsoft.com/office/drawing/2014/main" id="{7CC3E44F-4D42-4E41-AE07-F82BCF1D7F5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pic>
        <p:nvPicPr>
          <p:cNvPr id="10" name="Picture 9">
            <a:extLst>
              <a:ext uri="{FF2B5EF4-FFF2-40B4-BE49-F238E27FC236}">
                <a16:creationId xmlns:a16="http://schemas.microsoft.com/office/drawing/2014/main" id="{3FC53FE6-DE3A-4A4D-B718-22A74CA1977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spTree>
    <p:extLst>
      <p:ext uri="{BB962C8B-B14F-4D97-AF65-F5344CB8AC3E}">
        <p14:creationId xmlns:p14="http://schemas.microsoft.com/office/powerpoint/2010/main" val="15815872"/>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2B9BEAE-2DE5-7449-AA04-698B9B280843}"/>
              </a:ext>
            </a:extLst>
          </p:cNvPr>
          <p:cNvSpPr/>
          <p:nvPr userDrawn="1"/>
        </p:nvSpPr>
        <p:spPr>
          <a:xfrm>
            <a:off x="0" y="3175"/>
            <a:ext cx="12192000" cy="668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itle 1">
            <a:extLst>
              <a:ext uri="{FF2B5EF4-FFF2-40B4-BE49-F238E27FC236}">
                <a16:creationId xmlns:a16="http://schemas.microsoft.com/office/drawing/2014/main" id="{33125272-6148-2349-8384-D842EE266009}"/>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499268367"/>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27BE379-9806-904C-BF91-4192D69FC6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sp>
        <p:nvSpPr>
          <p:cNvPr id="11" name="Content Placeholder 3">
            <a:extLst>
              <a:ext uri="{FF2B5EF4-FFF2-40B4-BE49-F238E27FC236}">
                <a16:creationId xmlns:a16="http://schemas.microsoft.com/office/drawing/2014/main" id="{05B5C5BE-9F34-DC4D-B213-5A0B9DBBA53B}"/>
              </a:ext>
            </a:extLst>
          </p:cNvPr>
          <p:cNvSpPr>
            <a:spLocks noGrp="1"/>
          </p:cNvSpPr>
          <p:nvPr>
            <p:ph sz="half" idx="2"/>
          </p:nvPr>
        </p:nvSpPr>
        <p:spPr>
          <a:xfrm>
            <a:off x="219322" y="1244784"/>
            <a:ext cx="11210677"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1">
            <a:extLst>
              <a:ext uri="{FF2B5EF4-FFF2-40B4-BE49-F238E27FC236}">
                <a16:creationId xmlns:a16="http://schemas.microsoft.com/office/drawing/2014/main" id="{8826523D-B8C0-4220-8623-B35F2340535C}"/>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BE41C3-8FA3-D443-9E43-307E414A5609}"/>
              </a:ext>
            </a:extLst>
          </p:cNvPr>
          <p:cNvSpPr/>
          <p:nvPr userDrawn="1"/>
        </p:nvSpPr>
        <p:spPr>
          <a:xfrm>
            <a:off x="0" y="0"/>
            <a:ext cx="12192000" cy="664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A27BE379-9806-904C-BF91-4192D69FC6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sp>
        <p:nvSpPr>
          <p:cNvPr id="11" name="Content Placeholder 3">
            <a:extLst>
              <a:ext uri="{FF2B5EF4-FFF2-40B4-BE49-F238E27FC236}">
                <a16:creationId xmlns:a16="http://schemas.microsoft.com/office/drawing/2014/main" id="{05B5C5BE-9F34-DC4D-B213-5A0B9DBBA53B}"/>
              </a:ext>
            </a:extLst>
          </p:cNvPr>
          <p:cNvSpPr>
            <a:spLocks noGrp="1"/>
          </p:cNvSpPr>
          <p:nvPr>
            <p:ph sz="half" idx="2"/>
          </p:nvPr>
        </p:nvSpPr>
        <p:spPr>
          <a:xfrm>
            <a:off x="330159" y="1244784"/>
            <a:ext cx="5384800"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3">
            <a:extLst>
              <a:ext uri="{FF2B5EF4-FFF2-40B4-BE49-F238E27FC236}">
                <a16:creationId xmlns:a16="http://schemas.microsoft.com/office/drawing/2014/main" id="{50A1A5B6-B849-4221-A16E-70F5EDCBA300}"/>
              </a:ext>
            </a:extLst>
          </p:cNvPr>
          <p:cNvSpPr>
            <a:spLocks noGrp="1"/>
          </p:cNvSpPr>
          <p:nvPr>
            <p:ph sz="half" idx="10"/>
          </p:nvPr>
        </p:nvSpPr>
        <p:spPr>
          <a:xfrm>
            <a:off x="6509287" y="1244784"/>
            <a:ext cx="5384800"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Title 1">
            <a:extLst>
              <a:ext uri="{FF2B5EF4-FFF2-40B4-BE49-F238E27FC236}">
                <a16:creationId xmlns:a16="http://schemas.microsoft.com/office/drawing/2014/main" id="{6F67D739-614C-40AD-92E5-40D646C81CE4}"/>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386382183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able of Content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A6333D-F6B9-46ED-8E3E-BF9319EE2CDF}"/>
              </a:ext>
            </a:extLst>
          </p:cNvPr>
          <p:cNvSpPr>
            <a:spLocks noGrp="1"/>
          </p:cNvSpPr>
          <p:nvPr>
            <p:ph type="body" sz="quarter" idx="11"/>
          </p:nvPr>
        </p:nvSpPr>
        <p:spPr>
          <a:xfrm>
            <a:off x="3409950" y="1966913"/>
            <a:ext cx="8191500" cy="1511300"/>
          </a:xfrm>
          <a:prstGeom prst="rect">
            <a:avLst/>
          </a:prstGeom>
        </p:spPr>
        <p:txBody>
          <a:bodyPr anchor="b"/>
          <a:lstStyle>
            <a:lvl1pPr marL="0" indent="0" algn="l">
              <a:buNone/>
              <a:defRPr lang="en-US" sz="6000" kern="1200" dirty="0" smtClean="0">
                <a:solidFill>
                  <a:srgbClr val="E50000"/>
                </a:solidFill>
                <a:latin typeface="+mj-lt"/>
                <a:ea typeface="+mn-ea"/>
                <a:cs typeface="+mn-cs"/>
              </a:defRPr>
            </a:lvl1pPr>
            <a:lvl2pPr marL="457200" indent="0">
              <a:buNone/>
              <a:defRPr lang="en-US" sz="6000" kern="1200" dirty="0" smtClean="0">
                <a:solidFill>
                  <a:srgbClr val="E50000"/>
                </a:solidFill>
                <a:latin typeface="+mj-lt"/>
                <a:ea typeface="+mn-ea"/>
                <a:cs typeface="+mn-cs"/>
              </a:defRPr>
            </a:lvl2pPr>
            <a:lvl3pPr marL="914400" indent="0">
              <a:buNone/>
              <a:defRPr lang="en-US" sz="6000" kern="1200" dirty="0" smtClean="0">
                <a:solidFill>
                  <a:srgbClr val="E50000"/>
                </a:solidFill>
                <a:latin typeface="+mj-lt"/>
                <a:ea typeface="+mn-ea"/>
                <a:cs typeface="+mn-cs"/>
              </a:defRPr>
            </a:lvl3pPr>
            <a:lvl4pPr marL="1371600" indent="0">
              <a:buNone/>
              <a:defRPr lang="en-US" sz="6000" kern="1200" dirty="0" smtClean="0">
                <a:solidFill>
                  <a:srgbClr val="E50000"/>
                </a:solidFill>
                <a:latin typeface="+mj-lt"/>
                <a:ea typeface="+mn-ea"/>
                <a:cs typeface="+mn-cs"/>
              </a:defRPr>
            </a:lvl4pPr>
            <a:lvl5pPr marL="1828800" indent="0">
              <a:buNone/>
              <a:defRPr lang="en-ZA" sz="6000" kern="1200" dirty="0">
                <a:solidFill>
                  <a:srgbClr val="E50000"/>
                </a:solidFill>
                <a:latin typeface="+mj-lt"/>
                <a:ea typeface="+mn-ea"/>
                <a:cs typeface="+mn-cs"/>
              </a:defRPr>
            </a:lvl5pPr>
          </a:lstStyle>
          <a:p>
            <a:pPr lvl="0"/>
            <a:r>
              <a:rPr lang="en-US" dirty="0"/>
              <a:t>Click to edit Master text</a:t>
            </a:r>
          </a:p>
        </p:txBody>
      </p:sp>
      <p:sp>
        <p:nvSpPr>
          <p:cNvPr id="12" name="Text Placeholder 11">
            <a:extLst>
              <a:ext uri="{FF2B5EF4-FFF2-40B4-BE49-F238E27FC236}">
                <a16:creationId xmlns:a16="http://schemas.microsoft.com/office/drawing/2014/main" id="{7BE4B616-7B27-4473-8EE6-BD6E713A3F53}"/>
              </a:ext>
            </a:extLst>
          </p:cNvPr>
          <p:cNvSpPr>
            <a:spLocks noGrp="1"/>
          </p:cNvSpPr>
          <p:nvPr>
            <p:ph type="body" sz="quarter" idx="12"/>
          </p:nvPr>
        </p:nvSpPr>
        <p:spPr>
          <a:xfrm>
            <a:off x="3409950" y="3676650"/>
            <a:ext cx="8219944" cy="1028700"/>
          </a:xfrm>
          <a:prstGeom prst="rect">
            <a:avLst/>
          </a:prstGeom>
        </p:spPr>
        <p:txBody>
          <a:bodyPr/>
          <a:lstStyle>
            <a:lvl1pPr marL="0" indent="0" algn="l">
              <a:buNone/>
              <a:defRPr lang="en-US" sz="4800" kern="1200" dirty="0" smtClean="0">
                <a:solidFill>
                  <a:schemeClr val="accent6">
                    <a:lumMod val="10000"/>
                  </a:schemeClr>
                </a:solidFill>
                <a:latin typeface="+mn-lt"/>
                <a:ea typeface="+mn-ea"/>
                <a:cs typeface="+mn-cs"/>
              </a:defRPr>
            </a:lvl1pPr>
            <a:lvl2pPr>
              <a:defRPr lang="en-US" sz="4800" kern="1200" dirty="0" smtClean="0">
                <a:solidFill>
                  <a:schemeClr val="accent6">
                    <a:lumMod val="10000"/>
                  </a:schemeClr>
                </a:solidFill>
                <a:latin typeface="VAG Rounded Std Light" panose="020F0502020204020204" pitchFamily="34" charset="0"/>
                <a:ea typeface="+mn-ea"/>
                <a:cs typeface="+mn-cs"/>
              </a:defRPr>
            </a:lvl2pPr>
            <a:lvl3pPr>
              <a:defRPr lang="en-US" sz="4800" kern="1200" dirty="0" smtClean="0">
                <a:solidFill>
                  <a:schemeClr val="accent6">
                    <a:lumMod val="10000"/>
                  </a:schemeClr>
                </a:solidFill>
                <a:latin typeface="VAG Rounded Std Light" panose="020F0502020204020204" pitchFamily="34" charset="0"/>
                <a:ea typeface="+mn-ea"/>
                <a:cs typeface="+mn-cs"/>
              </a:defRPr>
            </a:lvl3pPr>
            <a:lvl4pPr>
              <a:defRPr lang="en-US" sz="4800" kern="1200" dirty="0" smtClean="0">
                <a:solidFill>
                  <a:schemeClr val="accent6">
                    <a:lumMod val="10000"/>
                  </a:schemeClr>
                </a:solidFill>
                <a:latin typeface="VAG Rounded Std Light" panose="020F0502020204020204" pitchFamily="34" charset="0"/>
                <a:ea typeface="+mn-ea"/>
                <a:cs typeface="+mn-cs"/>
              </a:defRPr>
            </a:lvl4pPr>
            <a:lvl5pPr>
              <a:defRPr lang="en-ZA" sz="4800" kern="1200" dirty="0">
                <a:solidFill>
                  <a:schemeClr val="accent6">
                    <a:lumMod val="10000"/>
                  </a:schemeClr>
                </a:solidFill>
                <a:latin typeface="VAG Rounded Std Light" panose="020F0502020204020204" pitchFamily="34" charset="0"/>
                <a:ea typeface="+mn-ea"/>
                <a:cs typeface="+mn-cs"/>
              </a:defRPr>
            </a:lvl5pPr>
          </a:lstStyle>
          <a:p>
            <a:pPr lvl="0"/>
            <a:r>
              <a:rPr lang="en-US" dirty="0"/>
              <a:t>Click to edit Master</a:t>
            </a:r>
            <a:endParaRPr lang="en-ZA" dirty="0"/>
          </a:p>
        </p:txBody>
      </p:sp>
      <p:pic>
        <p:nvPicPr>
          <p:cNvPr id="8" name="Picture 7">
            <a:extLst>
              <a:ext uri="{FF2B5EF4-FFF2-40B4-BE49-F238E27FC236}">
                <a16:creationId xmlns:a16="http://schemas.microsoft.com/office/drawing/2014/main" id="{3BDCCBD6-766E-4A0A-B9DB-F19CE0FB7F6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91527" y="459783"/>
            <a:ext cx="990600" cy="1066800"/>
          </a:xfrm>
          <a:prstGeom prst="rect">
            <a:avLst/>
          </a:prstGeom>
        </p:spPr>
      </p:pic>
      <p:pic>
        <p:nvPicPr>
          <p:cNvPr id="6" name="Picture 5" descr="Icon&#10;&#10;Description automatically generated">
            <a:extLst>
              <a:ext uri="{FF2B5EF4-FFF2-40B4-BE49-F238E27FC236}">
                <a16:creationId xmlns:a16="http://schemas.microsoft.com/office/drawing/2014/main" id="{04FD5E06-2349-443C-9A35-5F0911AC3B12}"/>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547592" y="1717548"/>
            <a:ext cx="2705068" cy="2660904"/>
          </a:xfrm>
          <a:prstGeom prst="rect">
            <a:avLst/>
          </a:prstGeom>
        </p:spPr>
      </p:pic>
    </p:spTree>
    <p:extLst>
      <p:ext uri="{BB962C8B-B14F-4D97-AF65-F5344CB8AC3E}">
        <p14:creationId xmlns:p14="http://schemas.microsoft.com/office/powerpoint/2010/main" val="3832416487"/>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7F53669-AB92-4EEA-AC0E-03C231989F9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00722" y="914400"/>
            <a:ext cx="5613400" cy="5200650"/>
          </a:xfrm>
          <a:prstGeom prst="rect">
            <a:avLst/>
          </a:prstGeom>
        </p:spPr>
      </p:pic>
      <p:pic>
        <p:nvPicPr>
          <p:cNvPr id="9" name="Picture 8">
            <a:extLst>
              <a:ext uri="{FF2B5EF4-FFF2-40B4-BE49-F238E27FC236}">
                <a16:creationId xmlns:a16="http://schemas.microsoft.com/office/drawing/2014/main" id="{136EE162-E705-4B1E-829D-1CC8C9A093E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377880" y="914400"/>
            <a:ext cx="5613400" cy="5200650"/>
          </a:xfrm>
          <a:prstGeom prst="rect">
            <a:avLst/>
          </a:prstGeom>
        </p:spPr>
      </p:pic>
      <p:pic>
        <p:nvPicPr>
          <p:cNvPr id="8" name="Picture 7">
            <a:extLst>
              <a:ext uri="{FF2B5EF4-FFF2-40B4-BE49-F238E27FC236}">
                <a16:creationId xmlns:a16="http://schemas.microsoft.com/office/drawing/2014/main" id="{A27BE379-9806-904C-BF91-4192D69FC6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sp>
        <p:nvSpPr>
          <p:cNvPr id="11" name="Content Placeholder 3">
            <a:extLst>
              <a:ext uri="{FF2B5EF4-FFF2-40B4-BE49-F238E27FC236}">
                <a16:creationId xmlns:a16="http://schemas.microsoft.com/office/drawing/2014/main" id="{05B5C5BE-9F34-DC4D-B213-5A0B9DBBA53B}"/>
              </a:ext>
            </a:extLst>
          </p:cNvPr>
          <p:cNvSpPr>
            <a:spLocks noGrp="1"/>
          </p:cNvSpPr>
          <p:nvPr>
            <p:ph sz="half" idx="2"/>
          </p:nvPr>
        </p:nvSpPr>
        <p:spPr>
          <a:xfrm>
            <a:off x="330159" y="1244784"/>
            <a:ext cx="5384800"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3">
            <a:extLst>
              <a:ext uri="{FF2B5EF4-FFF2-40B4-BE49-F238E27FC236}">
                <a16:creationId xmlns:a16="http://schemas.microsoft.com/office/drawing/2014/main" id="{50A1A5B6-B849-4221-A16E-70F5EDCBA300}"/>
              </a:ext>
            </a:extLst>
          </p:cNvPr>
          <p:cNvSpPr>
            <a:spLocks noGrp="1"/>
          </p:cNvSpPr>
          <p:nvPr>
            <p:ph sz="half" idx="10"/>
          </p:nvPr>
        </p:nvSpPr>
        <p:spPr>
          <a:xfrm>
            <a:off x="6509287" y="1244784"/>
            <a:ext cx="5384800"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Title 1">
            <a:extLst>
              <a:ext uri="{FF2B5EF4-FFF2-40B4-BE49-F238E27FC236}">
                <a16:creationId xmlns:a16="http://schemas.microsoft.com/office/drawing/2014/main" id="{6F67D739-614C-40AD-92E5-40D646C81CE4}"/>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1992275215"/>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2" name="Rounded Rectangle 1">
            <a:extLst>
              <a:ext uri="{FF2B5EF4-FFF2-40B4-BE49-F238E27FC236}">
                <a16:creationId xmlns:a16="http://schemas.microsoft.com/office/drawing/2014/main" id="{A265F6A2-AD57-4B42-99E0-2C12D0022B82}"/>
              </a:ext>
            </a:extLst>
          </p:cNvPr>
          <p:cNvSpPr/>
          <p:nvPr userDrawn="1"/>
        </p:nvSpPr>
        <p:spPr>
          <a:xfrm>
            <a:off x="304800" y="1156400"/>
            <a:ext cx="5689600" cy="4845077"/>
          </a:xfrm>
          <a:prstGeom prst="roundRect">
            <a:avLst>
              <a:gd name="adj" fmla="val 3552"/>
            </a:avLst>
          </a:prstGeom>
          <a:solidFill>
            <a:schemeClr val="tx1"/>
          </a:solidFill>
          <a:ln>
            <a:noFill/>
          </a:ln>
          <a:effectLst>
            <a:outerShdw blurRad="336740" sx="98000" sy="9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3">
            <a:extLst>
              <a:ext uri="{FF2B5EF4-FFF2-40B4-BE49-F238E27FC236}">
                <a16:creationId xmlns:a16="http://schemas.microsoft.com/office/drawing/2014/main" id="{3CCCA664-CC8C-4A9E-9EC7-1F0E235B4B99}"/>
              </a:ext>
            </a:extLst>
          </p:cNvPr>
          <p:cNvSpPr/>
          <p:nvPr userDrawn="1"/>
        </p:nvSpPr>
        <p:spPr>
          <a:xfrm>
            <a:off x="6317673" y="1156400"/>
            <a:ext cx="5689600" cy="4845077"/>
          </a:xfrm>
          <a:prstGeom prst="roundRect">
            <a:avLst>
              <a:gd name="adj" fmla="val 3552"/>
            </a:avLst>
          </a:prstGeom>
          <a:solidFill>
            <a:schemeClr val="tx1"/>
          </a:solidFill>
          <a:ln>
            <a:noFill/>
          </a:ln>
          <a:effectLst>
            <a:outerShdw blurRad="336740" sx="98000" sy="9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A27BE379-9806-904C-BF91-4192D69FC6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75755" y="105906"/>
            <a:ext cx="686446" cy="739250"/>
          </a:xfrm>
          <a:prstGeom prst="rect">
            <a:avLst/>
          </a:prstGeom>
        </p:spPr>
      </p:pic>
      <p:sp>
        <p:nvSpPr>
          <p:cNvPr id="11" name="Content Placeholder 3">
            <a:extLst>
              <a:ext uri="{FF2B5EF4-FFF2-40B4-BE49-F238E27FC236}">
                <a16:creationId xmlns:a16="http://schemas.microsoft.com/office/drawing/2014/main" id="{05B5C5BE-9F34-DC4D-B213-5A0B9DBBA53B}"/>
              </a:ext>
            </a:extLst>
          </p:cNvPr>
          <p:cNvSpPr>
            <a:spLocks noGrp="1"/>
          </p:cNvSpPr>
          <p:nvPr>
            <p:ph sz="half" idx="2"/>
          </p:nvPr>
        </p:nvSpPr>
        <p:spPr>
          <a:xfrm>
            <a:off x="330159" y="1244784"/>
            <a:ext cx="5384800"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3">
            <a:extLst>
              <a:ext uri="{FF2B5EF4-FFF2-40B4-BE49-F238E27FC236}">
                <a16:creationId xmlns:a16="http://schemas.microsoft.com/office/drawing/2014/main" id="{50A1A5B6-B849-4221-A16E-70F5EDCBA300}"/>
              </a:ext>
            </a:extLst>
          </p:cNvPr>
          <p:cNvSpPr>
            <a:spLocks noGrp="1"/>
          </p:cNvSpPr>
          <p:nvPr>
            <p:ph sz="half" idx="10"/>
          </p:nvPr>
        </p:nvSpPr>
        <p:spPr>
          <a:xfrm>
            <a:off x="6509287" y="1244784"/>
            <a:ext cx="5384800" cy="4525963"/>
          </a:xfrm>
          <a:prstGeom prst="rect">
            <a:avLst/>
          </a:prstGeom>
        </p:spPr>
        <p:txBody>
          <a:bodyPr/>
          <a:lstStyle>
            <a:lvl1pPr marL="0" indent="0" algn="l">
              <a:lnSpc>
                <a:spcPct val="100000"/>
              </a:lnSpc>
              <a:spcBef>
                <a:spcPts val="600"/>
              </a:spcBef>
              <a:buNone/>
              <a:defRPr sz="2400" b="0" i="0">
                <a:solidFill>
                  <a:srgbClr val="E50000"/>
                </a:solidFill>
                <a:latin typeface="+mn-lt"/>
              </a:defRPr>
            </a:lvl1pPr>
            <a:lvl2pPr marL="360363" indent="-360363" algn="l">
              <a:lnSpc>
                <a:spcPct val="100000"/>
              </a:lnSpc>
              <a:spcBef>
                <a:spcPts val="600"/>
              </a:spcBef>
              <a:buFont typeface="Arial" panose="020B0604020202020204" pitchFamily="34" charset="0"/>
              <a:buChar char="•"/>
              <a:defRPr sz="2400" b="0">
                <a:solidFill>
                  <a:schemeClr val="bg1"/>
                </a:solidFill>
                <a:latin typeface="+mn-lt"/>
              </a:defRPr>
            </a:lvl2pPr>
            <a:lvl3pPr marL="720725" indent="-360363" algn="l">
              <a:lnSpc>
                <a:spcPct val="100000"/>
              </a:lnSpc>
              <a:spcBef>
                <a:spcPts val="600"/>
              </a:spcBef>
              <a:buFont typeface="Arial" panose="020B0604020202020204" pitchFamily="34" charset="0"/>
              <a:buChar char="-"/>
              <a:defRPr sz="2400" b="0">
                <a:solidFill>
                  <a:schemeClr val="bg1"/>
                </a:solidFill>
                <a:latin typeface="+mn-lt"/>
              </a:defRPr>
            </a:lvl3pPr>
            <a:lvl4pPr marL="1081088" indent="-360363" algn="l">
              <a:lnSpc>
                <a:spcPct val="100000"/>
              </a:lnSpc>
              <a:spcBef>
                <a:spcPts val="600"/>
              </a:spcBef>
              <a:buFont typeface="Arial" panose="020B0604020202020204" pitchFamily="34" charset="0"/>
              <a:buChar char="-"/>
              <a:defRPr sz="2400" b="0">
                <a:solidFill>
                  <a:schemeClr val="bg1"/>
                </a:solidFill>
                <a:latin typeface="+mn-lt"/>
              </a:defRPr>
            </a:lvl4pPr>
            <a:lvl5pPr marL="1441450" indent="-360363" algn="l">
              <a:lnSpc>
                <a:spcPct val="100000"/>
              </a:lnSpc>
              <a:spcBef>
                <a:spcPts val="600"/>
              </a:spcBef>
              <a:buFont typeface="Arial" panose="020B0604020202020204" pitchFamily="34" charset="0"/>
              <a:buChar char="-"/>
              <a:defRPr sz="2400" b="0">
                <a:solidFill>
                  <a:schemeClr val="bg1"/>
                </a:solidFill>
                <a:latin typeface="+mn-lt"/>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Title 1">
            <a:extLst>
              <a:ext uri="{FF2B5EF4-FFF2-40B4-BE49-F238E27FC236}">
                <a16:creationId xmlns:a16="http://schemas.microsoft.com/office/drawing/2014/main" id="{A269B4F0-DA04-486E-8EA5-F134F118E6BD}"/>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1782322731"/>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317F8EE-88D6-400A-97BE-D48D5F6EC172}"/>
              </a:ext>
            </a:extLst>
          </p:cNvPr>
          <p:cNvPicPr>
            <a:picLocks noChangeAspect="1"/>
          </p:cNvPicPr>
          <p:nvPr userDrawn="1"/>
        </p:nvPicPr>
        <p:blipFill>
          <a:blip r:embed="rId2"/>
          <a:stretch>
            <a:fillRect/>
          </a:stretch>
        </p:blipFill>
        <p:spPr>
          <a:xfrm>
            <a:off x="7094219" y="1338797"/>
            <a:ext cx="4183380" cy="4175760"/>
          </a:xfrm>
          <a:prstGeom prst="rect">
            <a:avLst/>
          </a:prstGeom>
        </p:spPr>
      </p:pic>
    </p:spTree>
    <p:extLst>
      <p:ext uri="{BB962C8B-B14F-4D97-AF65-F5344CB8AC3E}">
        <p14:creationId xmlns:p14="http://schemas.microsoft.com/office/powerpoint/2010/main" val="1304041760"/>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C304CD4-60E8-4477-915B-F4B2A27B87DE}"/>
              </a:ext>
            </a:extLst>
          </p:cNvPr>
          <p:cNvPicPr>
            <a:picLocks noChangeAspect="1"/>
          </p:cNvPicPr>
          <p:nvPr userDrawn="1"/>
        </p:nvPicPr>
        <p:blipFill>
          <a:blip r:embed="rId2"/>
          <a:stretch>
            <a:fillRect/>
          </a:stretch>
        </p:blipFill>
        <p:spPr>
          <a:xfrm>
            <a:off x="5857714" y="452938"/>
            <a:ext cx="5859780" cy="5859780"/>
          </a:xfrm>
          <a:prstGeom prst="rect">
            <a:avLst/>
          </a:prstGeom>
        </p:spPr>
      </p:pic>
      <p:sp>
        <p:nvSpPr>
          <p:cNvPr id="2" name="Title 1">
            <a:extLst>
              <a:ext uri="{FF2B5EF4-FFF2-40B4-BE49-F238E27FC236}">
                <a16:creationId xmlns:a16="http://schemas.microsoft.com/office/drawing/2014/main" id="{460E3368-54FB-8342-9433-D80B9FD990C1}"/>
              </a:ext>
            </a:extLst>
          </p:cNvPr>
          <p:cNvSpPr>
            <a:spLocks noGrp="1"/>
          </p:cNvSpPr>
          <p:nvPr>
            <p:ph type="title"/>
          </p:nvPr>
        </p:nvSpPr>
        <p:spPr>
          <a:xfrm>
            <a:off x="839788" y="457200"/>
            <a:ext cx="3932237" cy="1600200"/>
          </a:xfrm>
          <a:prstGeom prst="rect">
            <a:avLst/>
          </a:prstGeom>
        </p:spPr>
        <p:txBody>
          <a:bodyPr anchor="b"/>
          <a:lstStyle>
            <a:lvl1pPr>
              <a:defRPr sz="3200" b="0">
                <a:latin typeface="+mj-lt"/>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09DB1A62-6E23-1B4F-B179-103ACF7BC0EF}"/>
              </a:ext>
            </a:extLst>
          </p:cNvPr>
          <p:cNvSpPr>
            <a:spLocks noGrp="1"/>
          </p:cNvSpPr>
          <p:nvPr>
            <p:ph type="body" sz="half" idx="2"/>
          </p:nvPr>
        </p:nvSpPr>
        <p:spPr>
          <a:xfrm>
            <a:off x="839788" y="2057400"/>
            <a:ext cx="3932237" cy="3811588"/>
          </a:xfrm>
          <a:prstGeom prst="rect">
            <a:avLst/>
          </a:prstGeom>
        </p:spPr>
        <p:txBody>
          <a:bodyPr/>
          <a:lstStyle>
            <a:lvl1pPr marL="0" indent="0">
              <a:buNone/>
              <a:defRPr sz="1800">
                <a:solidFill>
                  <a:schemeClr val="bg1"/>
                </a:solidFill>
                <a:latin typeface="+mn-lt"/>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1988670612"/>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Rectangle: Rounded Corners 1">
            <a:extLst>
              <a:ext uri="{FF2B5EF4-FFF2-40B4-BE49-F238E27FC236}">
                <a16:creationId xmlns:a16="http://schemas.microsoft.com/office/drawing/2014/main" id="{B81C121A-9119-DE46-A1C1-9F4A7D2B50B9}"/>
              </a:ext>
            </a:extLst>
          </p:cNvPr>
          <p:cNvSpPr/>
          <p:nvPr userDrawn="1"/>
        </p:nvSpPr>
        <p:spPr>
          <a:xfrm>
            <a:off x="0" y="194244"/>
            <a:ext cx="12192000" cy="6818275"/>
          </a:xfrm>
          <a:prstGeom prst="roundRect">
            <a:avLst>
              <a:gd name="adj" fmla="val 311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pic>
        <p:nvPicPr>
          <p:cNvPr id="12" name="Picture 11">
            <a:extLst>
              <a:ext uri="{FF2B5EF4-FFF2-40B4-BE49-F238E27FC236}">
                <a16:creationId xmlns:a16="http://schemas.microsoft.com/office/drawing/2014/main" id="{3989682A-21D5-0143-9834-B74852F2CDB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5408" y="778170"/>
            <a:ext cx="11554057" cy="105750"/>
          </a:xfrm>
          <a:prstGeom prst="rect">
            <a:avLst/>
          </a:prstGeom>
        </p:spPr>
      </p:pic>
      <p:sp>
        <p:nvSpPr>
          <p:cNvPr id="13" name="TextBox 12">
            <a:extLst>
              <a:ext uri="{FF2B5EF4-FFF2-40B4-BE49-F238E27FC236}">
                <a16:creationId xmlns:a16="http://schemas.microsoft.com/office/drawing/2014/main" id="{F8D057E2-335E-EF44-BD73-7F61C13C6DB9}"/>
              </a:ext>
            </a:extLst>
          </p:cNvPr>
          <p:cNvSpPr txBox="1"/>
          <p:nvPr userDrawn="1"/>
        </p:nvSpPr>
        <p:spPr>
          <a:xfrm>
            <a:off x="307828" y="3166423"/>
            <a:ext cx="11185368" cy="538480"/>
          </a:xfrm>
          <a:prstGeom prst="rect">
            <a:avLst/>
          </a:prstGeom>
          <a:noFill/>
        </p:spPr>
        <p:txBody>
          <a:bodyPr vert="horz" wrap="square" lIns="320040" tIns="137160" rIns="320040" bIns="137160" rtlCol="0">
            <a:noAutofit/>
          </a:bodyPr>
          <a:lstStyle/>
          <a:p>
            <a:pPr>
              <a:spcBef>
                <a:spcPts val="1200"/>
              </a:spcBef>
              <a:tabLst>
                <a:tab pos="0" algn="l"/>
              </a:tabLst>
            </a:pPr>
            <a:r>
              <a:rPr lang="en-US" sz="2400" dirty="0">
                <a:solidFill>
                  <a:schemeClr val="bg1"/>
                </a:solidFill>
                <a:latin typeface="+mn-lt"/>
              </a:rPr>
              <a:t>Section Four</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i="0" u="none" strike="noStrike" kern="1200" cap="none" spc="0" normalizeH="0" baseline="0" noProof="0" dirty="0">
              <a:ln>
                <a:noFill/>
              </a:ln>
              <a:solidFill>
                <a:schemeClr val="bg1"/>
              </a:solidFill>
              <a:effectLst/>
              <a:uLnTx/>
              <a:uFillTx/>
              <a:latin typeface="+mn-lt"/>
            </a:endParaRPr>
          </a:p>
        </p:txBody>
      </p:sp>
      <p:sp>
        <p:nvSpPr>
          <p:cNvPr id="14" name="TextBox 13">
            <a:extLst>
              <a:ext uri="{FF2B5EF4-FFF2-40B4-BE49-F238E27FC236}">
                <a16:creationId xmlns:a16="http://schemas.microsoft.com/office/drawing/2014/main" id="{40F78449-0729-914E-B252-3D5A8652449A}"/>
              </a:ext>
            </a:extLst>
          </p:cNvPr>
          <p:cNvSpPr txBox="1"/>
          <p:nvPr userDrawn="1"/>
        </p:nvSpPr>
        <p:spPr>
          <a:xfrm>
            <a:off x="306898" y="3810567"/>
            <a:ext cx="11152560" cy="538480"/>
          </a:xfrm>
          <a:prstGeom prst="rect">
            <a:avLst/>
          </a:prstGeom>
          <a:noFill/>
        </p:spPr>
        <p:txBody>
          <a:bodyPr vert="horz" wrap="square" lIns="320040" tIns="137160" rIns="320040" bIns="137160" rtlCol="0">
            <a:noAutofit/>
          </a:bodyPr>
          <a:lstStyle/>
          <a:p>
            <a:pPr>
              <a:spcBef>
                <a:spcPts val="1200"/>
              </a:spcBef>
              <a:tabLst>
                <a:tab pos="0" algn="l"/>
              </a:tabLst>
            </a:pPr>
            <a:r>
              <a:rPr lang="en-US" sz="2400" dirty="0">
                <a:solidFill>
                  <a:schemeClr val="bg1"/>
                </a:solidFill>
                <a:latin typeface="+mn-lt"/>
              </a:rPr>
              <a:t>Section Five</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i="0" u="none" strike="noStrike" kern="1200" cap="none" spc="0" normalizeH="0" baseline="0" noProof="0" dirty="0">
              <a:ln>
                <a:noFill/>
              </a:ln>
              <a:solidFill>
                <a:schemeClr val="bg1"/>
              </a:solidFill>
              <a:effectLst/>
              <a:uLnTx/>
              <a:uFillTx/>
              <a:latin typeface="+mn-lt"/>
            </a:endParaRPr>
          </a:p>
        </p:txBody>
      </p:sp>
      <p:sp>
        <p:nvSpPr>
          <p:cNvPr id="15" name="TextBox 14">
            <a:extLst>
              <a:ext uri="{FF2B5EF4-FFF2-40B4-BE49-F238E27FC236}">
                <a16:creationId xmlns:a16="http://schemas.microsoft.com/office/drawing/2014/main" id="{901ED54D-EB1F-474E-8F10-CEDD51A24F33}"/>
              </a:ext>
            </a:extLst>
          </p:cNvPr>
          <p:cNvSpPr txBox="1"/>
          <p:nvPr userDrawn="1"/>
        </p:nvSpPr>
        <p:spPr>
          <a:xfrm>
            <a:off x="327996" y="1248935"/>
            <a:ext cx="11534819" cy="538480"/>
          </a:xfrm>
          <a:prstGeom prst="rect">
            <a:avLst/>
          </a:prstGeom>
          <a:noFill/>
        </p:spPr>
        <p:txBody>
          <a:bodyPr vert="horz" wrap="square" lIns="320040" tIns="137160" rIns="320040" bIns="137160" rtlCol="0">
            <a:noAutofit/>
          </a:bodyPr>
          <a:lstStyle/>
          <a:p>
            <a:pPr>
              <a:spcBef>
                <a:spcPts val="1200"/>
              </a:spcBef>
              <a:tabLst>
                <a:tab pos="0" algn="l"/>
              </a:tabLst>
            </a:pPr>
            <a:r>
              <a:rPr lang="en-US" sz="2400" b="0" dirty="0">
                <a:solidFill>
                  <a:schemeClr val="bg1"/>
                </a:solidFill>
                <a:latin typeface="+mn-lt"/>
              </a:rPr>
              <a:t>Section One</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b="1" i="0" u="none" strike="noStrike" kern="1200" cap="none" spc="0" normalizeH="0" baseline="0" noProof="0" dirty="0">
              <a:ln>
                <a:noFill/>
              </a:ln>
              <a:solidFill>
                <a:schemeClr val="bg1"/>
              </a:solidFill>
              <a:effectLst/>
              <a:uLnTx/>
              <a:uFillTx/>
              <a:latin typeface="+mn-lt"/>
            </a:endParaRPr>
          </a:p>
        </p:txBody>
      </p:sp>
      <p:sp>
        <p:nvSpPr>
          <p:cNvPr id="16" name="TextBox 15">
            <a:extLst>
              <a:ext uri="{FF2B5EF4-FFF2-40B4-BE49-F238E27FC236}">
                <a16:creationId xmlns:a16="http://schemas.microsoft.com/office/drawing/2014/main" id="{38CB6446-2C5A-4447-8B53-20EC5E8F170C}"/>
              </a:ext>
            </a:extLst>
          </p:cNvPr>
          <p:cNvSpPr txBox="1"/>
          <p:nvPr userDrawn="1"/>
        </p:nvSpPr>
        <p:spPr>
          <a:xfrm>
            <a:off x="308758" y="1893079"/>
            <a:ext cx="11185368" cy="538480"/>
          </a:xfrm>
          <a:prstGeom prst="rect">
            <a:avLst/>
          </a:prstGeom>
          <a:noFill/>
        </p:spPr>
        <p:txBody>
          <a:bodyPr vert="horz" wrap="square" lIns="320040" tIns="137160" rIns="320040" bIns="137160" rtlCol="0">
            <a:noAutofit/>
          </a:bodyPr>
          <a:lstStyle/>
          <a:p>
            <a:pPr>
              <a:spcBef>
                <a:spcPts val="1200"/>
              </a:spcBef>
              <a:tabLst>
                <a:tab pos="0" algn="l"/>
              </a:tabLst>
            </a:pPr>
            <a:r>
              <a:rPr kumimoji="0" lang="en-US" sz="2400" b="0" i="0" u="none" strike="noStrike" kern="1200" cap="none" spc="0" normalizeH="0" baseline="0" noProof="0" dirty="0">
                <a:ln>
                  <a:noFill/>
                </a:ln>
                <a:solidFill>
                  <a:schemeClr val="bg1"/>
                </a:solidFill>
                <a:effectLst/>
                <a:uLnTx/>
                <a:uFillTx/>
                <a:latin typeface="+mn-lt"/>
              </a:rPr>
              <a:t>Section Two</a:t>
            </a:r>
            <a:endParaRPr kumimoji="0" lang="en-ZA" sz="2400" i="0" u="none" strike="noStrike" kern="1200" cap="none" spc="0" normalizeH="0" baseline="0" noProof="0" dirty="0">
              <a:ln>
                <a:noFill/>
              </a:ln>
              <a:solidFill>
                <a:schemeClr val="bg1">
                  <a:lumMod val="75000"/>
                </a:schemeClr>
              </a:solidFill>
              <a:effectLst/>
              <a:uLnTx/>
              <a:uFillTx/>
              <a:latin typeface="+mn-lt"/>
            </a:endParaRPr>
          </a:p>
        </p:txBody>
      </p:sp>
      <p:sp>
        <p:nvSpPr>
          <p:cNvPr id="17" name="TextBox 16">
            <a:extLst>
              <a:ext uri="{FF2B5EF4-FFF2-40B4-BE49-F238E27FC236}">
                <a16:creationId xmlns:a16="http://schemas.microsoft.com/office/drawing/2014/main" id="{8E639AC7-4B49-5C4D-BDB7-1AF78E5ED6EC}"/>
              </a:ext>
            </a:extLst>
          </p:cNvPr>
          <p:cNvSpPr txBox="1"/>
          <p:nvPr userDrawn="1"/>
        </p:nvSpPr>
        <p:spPr>
          <a:xfrm>
            <a:off x="307828" y="2537223"/>
            <a:ext cx="11152560" cy="538480"/>
          </a:xfrm>
          <a:prstGeom prst="rect">
            <a:avLst/>
          </a:prstGeom>
          <a:solidFill>
            <a:schemeClr val="bg1"/>
          </a:solidFill>
        </p:spPr>
        <p:txBody>
          <a:bodyPr vert="horz" wrap="square" lIns="320040" tIns="137160" rIns="320040" bIns="137160" rtlCol="0">
            <a:noAutofit/>
          </a:bodyPr>
          <a:lstStyle/>
          <a:p>
            <a:pPr>
              <a:spcBef>
                <a:spcPts val="1200"/>
              </a:spcBef>
              <a:tabLst>
                <a:tab pos="0" algn="l"/>
              </a:tabLst>
            </a:pPr>
            <a:r>
              <a:rPr lang="en-US" sz="2400" b="1" dirty="0">
                <a:solidFill>
                  <a:schemeClr val="tx1"/>
                </a:solidFill>
                <a:latin typeface="+mn-lt"/>
              </a:rPr>
              <a:t>Highlighted Section</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b="1" i="0" u="none" strike="noStrike" kern="1200" cap="none" spc="0" normalizeH="0" baseline="0" noProof="0" dirty="0">
              <a:ln>
                <a:noFill/>
              </a:ln>
              <a:solidFill>
                <a:schemeClr val="tx1"/>
              </a:solidFill>
              <a:effectLst/>
              <a:uLnTx/>
              <a:uFillTx/>
              <a:latin typeface="+mn-lt"/>
            </a:endParaRPr>
          </a:p>
        </p:txBody>
      </p:sp>
      <p:pic>
        <p:nvPicPr>
          <p:cNvPr id="18" name="Picture 17">
            <a:extLst>
              <a:ext uri="{FF2B5EF4-FFF2-40B4-BE49-F238E27FC236}">
                <a16:creationId xmlns:a16="http://schemas.microsoft.com/office/drawing/2014/main" id="{974B992B-BF71-3B43-9CFD-EB2C8475E14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246879" y="77290"/>
            <a:ext cx="615936" cy="663316"/>
          </a:xfrm>
          <a:prstGeom prst="rect">
            <a:avLst/>
          </a:prstGeom>
        </p:spPr>
      </p:pic>
      <p:sp>
        <p:nvSpPr>
          <p:cNvPr id="19" name="Title 1">
            <a:extLst>
              <a:ext uri="{FF2B5EF4-FFF2-40B4-BE49-F238E27FC236}">
                <a16:creationId xmlns:a16="http://schemas.microsoft.com/office/drawing/2014/main" id="{57341F08-5B6F-437F-9B55-622AAA7140B5}"/>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3976335818"/>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8C04AFE-3916-E24E-BBC2-42EA9C736560}"/>
              </a:ext>
            </a:extLst>
          </p:cNvPr>
          <p:cNvSpPr txBox="1"/>
          <p:nvPr userDrawn="1"/>
        </p:nvSpPr>
        <p:spPr>
          <a:xfrm>
            <a:off x="307828" y="3166423"/>
            <a:ext cx="11185368" cy="538480"/>
          </a:xfrm>
          <a:prstGeom prst="rect">
            <a:avLst/>
          </a:prstGeom>
          <a:noFill/>
        </p:spPr>
        <p:txBody>
          <a:bodyPr vert="horz" wrap="square" lIns="320040" tIns="137160" rIns="320040" bIns="137160" rtlCol="0">
            <a:noAutofit/>
          </a:bodyPr>
          <a:lstStyle/>
          <a:p>
            <a:pPr>
              <a:spcBef>
                <a:spcPts val="1200"/>
              </a:spcBef>
              <a:tabLst>
                <a:tab pos="0" algn="l"/>
              </a:tabLst>
            </a:pPr>
            <a:r>
              <a:rPr lang="en-US" sz="2400" b="0" dirty="0">
                <a:solidFill>
                  <a:schemeClr val="bg1"/>
                </a:solidFill>
                <a:latin typeface="+mn-lt"/>
              </a:rPr>
              <a:t>Section Four</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b="0" i="0" u="none" strike="noStrike" kern="1200" cap="none" spc="0" normalizeH="0" baseline="0" noProof="0" dirty="0">
              <a:ln>
                <a:noFill/>
              </a:ln>
              <a:solidFill>
                <a:schemeClr val="bg1"/>
              </a:solidFill>
              <a:effectLst/>
              <a:uLnTx/>
              <a:uFillTx/>
              <a:latin typeface="+mn-lt"/>
            </a:endParaRPr>
          </a:p>
        </p:txBody>
      </p:sp>
      <p:sp>
        <p:nvSpPr>
          <p:cNvPr id="14" name="TextBox 13">
            <a:extLst>
              <a:ext uri="{FF2B5EF4-FFF2-40B4-BE49-F238E27FC236}">
                <a16:creationId xmlns:a16="http://schemas.microsoft.com/office/drawing/2014/main" id="{B7D0AA18-E3C3-444F-A82A-F1AE8A1E2BE7}"/>
              </a:ext>
            </a:extLst>
          </p:cNvPr>
          <p:cNvSpPr txBox="1"/>
          <p:nvPr userDrawn="1"/>
        </p:nvSpPr>
        <p:spPr>
          <a:xfrm>
            <a:off x="306898" y="3810567"/>
            <a:ext cx="11152560" cy="538480"/>
          </a:xfrm>
          <a:prstGeom prst="rect">
            <a:avLst/>
          </a:prstGeom>
          <a:solidFill>
            <a:schemeClr val="bg1"/>
          </a:solidFill>
        </p:spPr>
        <p:txBody>
          <a:bodyPr vert="horz" wrap="square" lIns="320040" tIns="137160" rIns="320040" bIns="137160" rtlCol="0">
            <a:noAutofit/>
          </a:bodyPr>
          <a:lstStyle/>
          <a:p>
            <a:pPr>
              <a:spcBef>
                <a:spcPts val="1200"/>
              </a:spcBef>
              <a:tabLst>
                <a:tab pos="0" algn="l"/>
              </a:tabLst>
            </a:pPr>
            <a:r>
              <a:rPr lang="en-US" sz="2400" b="1" dirty="0">
                <a:solidFill>
                  <a:schemeClr val="tx1"/>
                </a:solidFill>
                <a:latin typeface="+mn-lt"/>
              </a:rPr>
              <a:t>Highlighted Section</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b="1" i="0" u="none" strike="noStrike" kern="1200" cap="none" spc="0" normalizeH="0" baseline="0" noProof="0" dirty="0">
              <a:ln>
                <a:noFill/>
              </a:ln>
              <a:solidFill>
                <a:schemeClr val="tx1"/>
              </a:solidFill>
              <a:effectLst/>
              <a:uLnTx/>
              <a:uFillTx/>
              <a:latin typeface="+mn-lt"/>
            </a:endParaRPr>
          </a:p>
        </p:txBody>
      </p:sp>
      <p:sp>
        <p:nvSpPr>
          <p:cNvPr id="15" name="TextBox 14">
            <a:extLst>
              <a:ext uri="{FF2B5EF4-FFF2-40B4-BE49-F238E27FC236}">
                <a16:creationId xmlns:a16="http://schemas.microsoft.com/office/drawing/2014/main" id="{A56AC9CA-CF85-6340-84FD-0FC63BCF2CDF}"/>
              </a:ext>
            </a:extLst>
          </p:cNvPr>
          <p:cNvSpPr txBox="1"/>
          <p:nvPr userDrawn="1"/>
        </p:nvSpPr>
        <p:spPr>
          <a:xfrm>
            <a:off x="307828" y="2537223"/>
            <a:ext cx="11152560" cy="538480"/>
          </a:xfrm>
          <a:prstGeom prst="rect">
            <a:avLst/>
          </a:prstGeom>
          <a:noFill/>
        </p:spPr>
        <p:txBody>
          <a:bodyPr vert="horz" wrap="square" lIns="320040" tIns="137160" rIns="320040" bIns="137160" rtlCol="0">
            <a:noAutofit/>
          </a:bodyPr>
          <a:lstStyle/>
          <a:p>
            <a:pPr>
              <a:spcBef>
                <a:spcPts val="1200"/>
              </a:spcBef>
              <a:tabLst>
                <a:tab pos="0" algn="l"/>
              </a:tabLst>
            </a:pPr>
            <a:r>
              <a:rPr lang="en-US" sz="2400" b="0" dirty="0">
                <a:solidFill>
                  <a:schemeClr val="bg1"/>
                </a:solidFill>
                <a:latin typeface="+mn-lt"/>
              </a:rPr>
              <a:t>Section Three</a:t>
            </a:r>
          </a:p>
        </p:txBody>
      </p:sp>
      <p:sp>
        <p:nvSpPr>
          <p:cNvPr id="16" name="TextBox 15">
            <a:extLst>
              <a:ext uri="{FF2B5EF4-FFF2-40B4-BE49-F238E27FC236}">
                <a16:creationId xmlns:a16="http://schemas.microsoft.com/office/drawing/2014/main" id="{566F9348-8015-7144-821D-B42270456A29}"/>
              </a:ext>
            </a:extLst>
          </p:cNvPr>
          <p:cNvSpPr txBox="1"/>
          <p:nvPr userDrawn="1"/>
        </p:nvSpPr>
        <p:spPr>
          <a:xfrm>
            <a:off x="327996" y="1248935"/>
            <a:ext cx="11534819" cy="538480"/>
          </a:xfrm>
          <a:prstGeom prst="rect">
            <a:avLst/>
          </a:prstGeom>
          <a:noFill/>
        </p:spPr>
        <p:txBody>
          <a:bodyPr vert="horz" wrap="square" lIns="320040" tIns="137160" rIns="320040" bIns="137160" rtlCol="0">
            <a:noAutofit/>
          </a:bodyPr>
          <a:lstStyle/>
          <a:p>
            <a:pPr>
              <a:spcBef>
                <a:spcPts val="1200"/>
              </a:spcBef>
              <a:tabLst>
                <a:tab pos="0" algn="l"/>
              </a:tabLst>
            </a:pPr>
            <a:r>
              <a:rPr lang="en-US" sz="2400" b="0" dirty="0">
                <a:solidFill>
                  <a:schemeClr val="bg1"/>
                </a:solidFill>
                <a:latin typeface="+mn-lt"/>
              </a:rPr>
              <a:t>Section One</a:t>
            </a:r>
          </a:p>
          <a:p>
            <a:pPr marL="0" marR="0" indent="0" algn="l" defTabSz="914400" rtl="0" eaLnBrk="1" fontAlgn="auto" latinLnBrk="0" hangingPunct="1">
              <a:spcBef>
                <a:spcPts val="1200"/>
              </a:spcBef>
              <a:spcAft>
                <a:spcPts val="0"/>
              </a:spcAft>
              <a:buClrTx/>
              <a:buSzTx/>
              <a:buFont typeface="Arial" pitchFamily="34" charset="0"/>
              <a:buNone/>
              <a:tabLst>
                <a:tab pos="0" algn="l"/>
              </a:tabLst>
            </a:pPr>
            <a:endParaRPr kumimoji="0" lang="en-ZA" sz="2400" b="1" i="0" u="none" strike="noStrike" kern="1200" cap="none" spc="0" normalizeH="0" baseline="0" noProof="0" dirty="0">
              <a:ln>
                <a:noFill/>
              </a:ln>
              <a:solidFill>
                <a:schemeClr val="bg1"/>
              </a:solidFill>
              <a:effectLst/>
              <a:uLnTx/>
              <a:uFillTx/>
              <a:latin typeface="+mn-lt"/>
            </a:endParaRPr>
          </a:p>
        </p:txBody>
      </p:sp>
      <p:sp>
        <p:nvSpPr>
          <p:cNvPr id="17" name="TextBox 16">
            <a:extLst>
              <a:ext uri="{FF2B5EF4-FFF2-40B4-BE49-F238E27FC236}">
                <a16:creationId xmlns:a16="http://schemas.microsoft.com/office/drawing/2014/main" id="{6EC58E1D-22C9-1E4E-B3B4-84DF69C61BFC}"/>
              </a:ext>
            </a:extLst>
          </p:cNvPr>
          <p:cNvSpPr txBox="1"/>
          <p:nvPr userDrawn="1"/>
        </p:nvSpPr>
        <p:spPr>
          <a:xfrm>
            <a:off x="308758" y="1893079"/>
            <a:ext cx="11185368" cy="538480"/>
          </a:xfrm>
          <a:prstGeom prst="rect">
            <a:avLst/>
          </a:prstGeom>
          <a:noFill/>
        </p:spPr>
        <p:txBody>
          <a:bodyPr vert="horz" wrap="square" lIns="320040" tIns="137160" rIns="320040" bIns="137160" rtlCol="0">
            <a:noAutofit/>
          </a:bodyPr>
          <a:lstStyle/>
          <a:p>
            <a:pPr>
              <a:spcBef>
                <a:spcPts val="1200"/>
              </a:spcBef>
              <a:tabLst>
                <a:tab pos="0" algn="l"/>
              </a:tabLst>
            </a:pPr>
            <a:r>
              <a:rPr kumimoji="0" lang="en-US" sz="2400" b="0" i="0" u="none" strike="noStrike" kern="1200" cap="none" spc="0" normalizeH="0" baseline="0" noProof="0" dirty="0">
                <a:ln>
                  <a:noFill/>
                </a:ln>
                <a:solidFill>
                  <a:schemeClr val="bg1"/>
                </a:solidFill>
                <a:effectLst/>
                <a:uLnTx/>
                <a:uFillTx/>
                <a:latin typeface="+mn-lt"/>
              </a:rPr>
              <a:t>Section Two</a:t>
            </a:r>
            <a:endParaRPr kumimoji="0" lang="en-ZA" sz="2400" i="0" u="none" strike="noStrike" kern="1200" cap="none" spc="0" normalizeH="0" baseline="0" noProof="0" dirty="0">
              <a:ln>
                <a:noFill/>
              </a:ln>
              <a:solidFill>
                <a:schemeClr val="bg1">
                  <a:lumMod val="75000"/>
                </a:schemeClr>
              </a:solidFill>
              <a:effectLst/>
              <a:uLnTx/>
              <a:uFillTx/>
              <a:latin typeface="+mn-lt"/>
            </a:endParaRPr>
          </a:p>
        </p:txBody>
      </p:sp>
      <p:pic>
        <p:nvPicPr>
          <p:cNvPr id="9" name="Picture 8">
            <a:extLst>
              <a:ext uri="{FF2B5EF4-FFF2-40B4-BE49-F238E27FC236}">
                <a16:creationId xmlns:a16="http://schemas.microsoft.com/office/drawing/2014/main" id="{38B08E8C-A968-4040-8676-E7DDE100939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6820667" y="1517325"/>
            <a:ext cx="5096314" cy="5096314"/>
          </a:xfrm>
          <a:prstGeom prst="ellipse">
            <a:avLst/>
          </a:prstGeom>
        </p:spPr>
      </p:pic>
      <p:pic>
        <p:nvPicPr>
          <p:cNvPr id="18" name="Picture 17">
            <a:extLst>
              <a:ext uri="{FF2B5EF4-FFF2-40B4-BE49-F238E27FC236}">
                <a16:creationId xmlns:a16="http://schemas.microsoft.com/office/drawing/2014/main" id="{065B6D6D-ABD4-5649-A9A0-D3D98E1D621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246879" y="77290"/>
            <a:ext cx="615936" cy="663316"/>
          </a:xfrm>
          <a:prstGeom prst="rect">
            <a:avLst/>
          </a:prstGeom>
        </p:spPr>
      </p:pic>
    </p:spTree>
    <p:extLst>
      <p:ext uri="{BB962C8B-B14F-4D97-AF65-F5344CB8AC3E}">
        <p14:creationId xmlns:p14="http://schemas.microsoft.com/office/powerpoint/2010/main" val="1222187278"/>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2">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8" name="Chart Placeholder 10">
            <a:extLst>
              <a:ext uri="{FF2B5EF4-FFF2-40B4-BE49-F238E27FC236}">
                <a16:creationId xmlns:a16="http://schemas.microsoft.com/office/drawing/2014/main" id="{05B81AFB-F8A4-3C4F-A683-BC2EC0755684}"/>
              </a:ext>
            </a:extLst>
          </p:cNvPr>
          <p:cNvSpPr>
            <a:spLocks noGrp="1"/>
          </p:cNvSpPr>
          <p:nvPr>
            <p:ph type="chart" sz="quarter" idx="15"/>
          </p:nvPr>
        </p:nvSpPr>
        <p:spPr>
          <a:xfrm>
            <a:off x="257298" y="1054308"/>
            <a:ext cx="11176000" cy="4953000"/>
          </a:xfrm>
          <a:prstGeom prst="rect">
            <a:avLst/>
          </a:prstGeom>
        </p:spPr>
        <p:txBody>
          <a:bodyPr/>
          <a:lstStyle>
            <a:lvl1pPr>
              <a:defRPr>
                <a:solidFill>
                  <a:schemeClr val="bg1"/>
                </a:solidFill>
                <a:latin typeface="+mn-lt"/>
              </a:defRPr>
            </a:lvl1pPr>
          </a:lstStyle>
          <a:p>
            <a:r>
              <a:rPr lang="en-GB" dirty="0"/>
              <a:t>Click icon to add chart</a:t>
            </a:r>
            <a:endParaRPr lang="en-US" dirty="0"/>
          </a:p>
        </p:txBody>
      </p:sp>
      <p:pic>
        <p:nvPicPr>
          <p:cNvPr id="10" name="Picture 9">
            <a:extLst>
              <a:ext uri="{FF2B5EF4-FFF2-40B4-BE49-F238E27FC236}">
                <a16:creationId xmlns:a16="http://schemas.microsoft.com/office/drawing/2014/main" id="{8668236E-B9BC-4C4A-B92C-E288B39740B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46879" y="77290"/>
            <a:ext cx="615936" cy="663316"/>
          </a:xfrm>
          <a:prstGeom prst="rect">
            <a:avLst/>
          </a:prstGeom>
        </p:spPr>
      </p:pic>
      <p:sp>
        <p:nvSpPr>
          <p:cNvPr id="6" name="Title 1">
            <a:extLst>
              <a:ext uri="{FF2B5EF4-FFF2-40B4-BE49-F238E27FC236}">
                <a16:creationId xmlns:a16="http://schemas.microsoft.com/office/drawing/2014/main" id="{F7C42872-0649-4D56-B2AB-A0317977BE20}"/>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Title Slide 2">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C4005D-018D-4956-8511-B535546357DD}"/>
              </a:ext>
            </a:extLst>
          </p:cNvPr>
          <p:cNvPicPr>
            <a:picLocks noChangeAspect="1"/>
          </p:cNvPicPr>
          <p:nvPr userDrawn="1"/>
        </p:nvPicPr>
        <p:blipFill>
          <a:blip r:embed="rId3"/>
          <a:stretch>
            <a:fillRect/>
          </a:stretch>
        </p:blipFill>
        <p:spPr>
          <a:xfrm>
            <a:off x="6616309" y="1101783"/>
            <a:ext cx="5097780" cy="5097780"/>
          </a:xfrm>
          <a:prstGeom prst="rect">
            <a:avLst/>
          </a:prstGeom>
        </p:spPr>
      </p:pic>
      <p:sp>
        <p:nvSpPr>
          <p:cNvPr id="8" name="Chart Placeholder 10">
            <a:extLst>
              <a:ext uri="{FF2B5EF4-FFF2-40B4-BE49-F238E27FC236}">
                <a16:creationId xmlns:a16="http://schemas.microsoft.com/office/drawing/2014/main" id="{05B81AFB-F8A4-3C4F-A683-BC2EC0755684}"/>
              </a:ext>
            </a:extLst>
          </p:cNvPr>
          <p:cNvSpPr>
            <a:spLocks noGrp="1"/>
          </p:cNvSpPr>
          <p:nvPr>
            <p:ph type="chart" sz="quarter" idx="15"/>
          </p:nvPr>
        </p:nvSpPr>
        <p:spPr>
          <a:xfrm>
            <a:off x="257298" y="1054308"/>
            <a:ext cx="6081509" cy="5423984"/>
          </a:xfrm>
          <a:prstGeom prst="rect">
            <a:avLst/>
          </a:prstGeom>
        </p:spPr>
        <p:txBody>
          <a:bodyPr/>
          <a:lstStyle>
            <a:lvl1pPr>
              <a:defRPr>
                <a:solidFill>
                  <a:schemeClr val="bg1"/>
                </a:solidFill>
                <a:latin typeface="+mn-lt"/>
              </a:defRPr>
            </a:lvl1pPr>
          </a:lstStyle>
          <a:p>
            <a:r>
              <a:rPr lang="en-GB" dirty="0"/>
              <a:t>Click icon to add chart</a:t>
            </a:r>
            <a:endParaRPr lang="en-US" dirty="0"/>
          </a:p>
        </p:txBody>
      </p:sp>
      <p:pic>
        <p:nvPicPr>
          <p:cNvPr id="6" name="Picture 5">
            <a:extLst>
              <a:ext uri="{FF2B5EF4-FFF2-40B4-BE49-F238E27FC236}">
                <a16:creationId xmlns:a16="http://schemas.microsoft.com/office/drawing/2014/main" id="{AC41A46F-1FE6-F04B-8663-A1D650E28FB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1246879" y="77290"/>
            <a:ext cx="615936" cy="663316"/>
          </a:xfrm>
          <a:prstGeom prst="rect">
            <a:avLst/>
          </a:prstGeom>
        </p:spPr>
      </p:pic>
      <p:sp>
        <p:nvSpPr>
          <p:cNvPr id="7" name="Title 1">
            <a:extLst>
              <a:ext uri="{FF2B5EF4-FFF2-40B4-BE49-F238E27FC236}">
                <a16:creationId xmlns:a16="http://schemas.microsoft.com/office/drawing/2014/main" id="{A1FC00A1-F030-4A6F-8680-E92A8FEF11A4}"/>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2770021065"/>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martArt Graphic with Call Out">
    <p:spTree>
      <p:nvGrpSpPr>
        <p:cNvPr id="1" name=""/>
        <p:cNvGrpSpPr/>
        <p:nvPr/>
      </p:nvGrpSpPr>
      <p:grpSpPr>
        <a:xfrm>
          <a:off x="0" y="0"/>
          <a:ext cx="0" cy="0"/>
          <a:chOff x="0" y="0"/>
          <a:chExt cx="0" cy="0"/>
        </a:xfrm>
      </p:grpSpPr>
      <p:sp>
        <p:nvSpPr>
          <p:cNvPr id="13" name="Text Placeholder 11"/>
          <p:cNvSpPr>
            <a:spLocks noGrp="1"/>
          </p:cNvSpPr>
          <p:nvPr>
            <p:ph type="body" sz="quarter" idx="15"/>
          </p:nvPr>
        </p:nvSpPr>
        <p:spPr>
          <a:xfrm>
            <a:off x="7416800" y="1143006"/>
            <a:ext cx="4064000" cy="4829175"/>
          </a:xfrm>
          <a:prstGeom prst="rect">
            <a:avLst/>
          </a:prstGeom>
        </p:spPr>
        <p:txBody>
          <a:bodyPr lIns="0" tIns="0" rIns="0" bIns="0">
            <a:noAutofit/>
          </a:bodyPr>
          <a:lstStyle>
            <a:lvl1pPr marL="0" indent="0">
              <a:lnSpc>
                <a:spcPts val="2000"/>
              </a:lnSpc>
              <a:spcBef>
                <a:spcPts val="2000"/>
              </a:spcBef>
              <a:spcAft>
                <a:spcPts val="0"/>
              </a:spcAft>
              <a:buNone/>
              <a:tabLst/>
              <a:defRPr sz="1500">
                <a:solidFill>
                  <a:schemeClr val="bg1"/>
                </a:solidFill>
                <a:latin typeface="+mn-lt"/>
              </a:defRPr>
            </a:lvl1pPr>
          </a:lstStyle>
          <a:p>
            <a:pPr lvl="0"/>
            <a:r>
              <a:rPr lang="en-GB" dirty="0"/>
              <a:t>Click to edit Master text styles</a:t>
            </a:r>
          </a:p>
        </p:txBody>
      </p:sp>
      <p:sp>
        <p:nvSpPr>
          <p:cNvPr id="15" name="SmartArt Placeholder 14"/>
          <p:cNvSpPr>
            <a:spLocks noGrp="1"/>
          </p:cNvSpPr>
          <p:nvPr>
            <p:ph type="dgm" sz="quarter" idx="16"/>
          </p:nvPr>
        </p:nvSpPr>
        <p:spPr>
          <a:xfrm>
            <a:off x="304800" y="1123957"/>
            <a:ext cx="7010400" cy="4848225"/>
          </a:xfrm>
          <a:prstGeom prst="rect">
            <a:avLst/>
          </a:prstGeom>
        </p:spPr>
        <p:txBody>
          <a:bodyPr lIns="0" tIns="0" rIns="0" bIns="0"/>
          <a:lstStyle>
            <a:lvl1pPr>
              <a:defRPr>
                <a:solidFill>
                  <a:schemeClr val="bg1"/>
                </a:solidFill>
                <a:latin typeface="+mn-lt"/>
              </a:defRPr>
            </a:lvl1pPr>
          </a:lstStyle>
          <a:p>
            <a:r>
              <a:rPr lang="en-GB" dirty="0"/>
              <a:t>Click icon to add SmartArt graphic</a:t>
            </a:r>
            <a:endParaRPr lang="en-US" dirty="0"/>
          </a:p>
        </p:txBody>
      </p:sp>
      <p:pic>
        <p:nvPicPr>
          <p:cNvPr id="5" name="Picture 4">
            <a:extLst>
              <a:ext uri="{FF2B5EF4-FFF2-40B4-BE49-F238E27FC236}">
                <a16:creationId xmlns:a16="http://schemas.microsoft.com/office/drawing/2014/main" id="{118F8EBB-7B06-2446-921E-A659609298C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59389" y="120350"/>
            <a:ext cx="615936" cy="663316"/>
          </a:xfrm>
          <a:prstGeom prst="rect">
            <a:avLst/>
          </a:prstGeom>
        </p:spPr>
      </p:pic>
      <p:sp>
        <p:nvSpPr>
          <p:cNvPr id="6" name="Title 1">
            <a:extLst>
              <a:ext uri="{FF2B5EF4-FFF2-40B4-BE49-F238E27FC236}">
                <a16:creationId xmlns:a16="http://schemas.microsoft.com/office/drawing/2014/main" id="{89000167-8532-4753-9B2F-2FCDC63FE8F5}"/>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727B949-33AF-704F-8AFD-3E0694622B77}"/>
              </a:ext>
            </a:extLst>
          </p:cNvPr>
          <p:cNvSpPr/>
          <p:nvPr userDrawn="1"/>
        </p:nvSpPr>
        <p:spPr>
          <a:xfrm>
            <a:off x="0" y="0"/>
            <a:ext cx="12192000" cy="673227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picture containing text, clipart&#10;&#10;Description automatically generated">
            <a:extLst>
              <a:ext uri="{FF2B5EF4-FFF2-40B4-BE49-F238E27FC236}">
                <a16:creationId xmlns:a16="http://schemas.microsoft.com/office/drawing/2014/main" id="{A6973770-F644-DC40-9FB0-CBDB3CF88E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
          <a:stretch/>
        </p:blipFill>
        <p:spPr>
          <a:xfrm>
            <a:off x="11208848" y="94619"/>
            <a:ext cx="775135" cy="770943"/>
          </a:xfrm>
          <a:prstGeom prst="rect">
            <a:avLst/>
          </a:prstGeom>
        </p:spPr>
      </p:pic>
      <p:sp>
        <p:nvSpPr>
          <p:cNvPr id="6" name="Title 1">
            <a:extLst>
              <a:ext uri="{FF2B5EF4-FFF2-40B4-BE49-F238E27FC236}">
                <a16:creationId xmlns:a16="http://schemas.microsoft.com/office/drawing/2014/main" id="{68B4BD86-E633-4EC0-8715-C4E5839DF804}"/>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31550855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able of Content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A6333D-F6B9-46ED-8E3E-BF9319EE2CDF}"/>
              </a:ext>
            </a:extLst>
          </p:cNvPr>
          <p:cNvSpPr>
            <a:spLocks noGrp="1"/>
          </p:cNvSpPr>
          <p:nvPr>
            <p:ph type="body" sz="quarter" idx="11"/>
          </p:nvPr>
        </p:nvSpPr>
        <p:spPr>
          <a:xfrm>
            <a:off x="3409950" y="1966913"/>
            <a:ext cx="8191500" cy="1511300"/>
          </a:xfrm>
          <a:prstGeom prst="rect">
            <a:avLst/>
          </a:prstGeom>
        </p:spPr>
        <p:txBody>
          <a:bodyPr anchor="b"/>
          <a:lstStyle>
            <a:lvl1pPr marL="0" indent="0" algn="l">
              <a:buNone/>
              <a:defRPr lang="en-US" sz="6000" kern="1200" dirty="0" smtClean="0">
                <a:solidFill>
                  <a:srgbClr val="E50000"/>
                </a:solidFill>
                <a:latin typeface="+mj-lt"/>
                <a:ea typeface="+mn-ea"/>
                <a:cs typeface="+mn-cs"/>
              </a:defRPr>
            </a:lvl1pPr>
            <a:lvl2pPr marL="457200" indent="0">
              <a:buNone/>
              <a:defRPr lang="en-US" sz="6000" kern="1200" dirty="0" smtClean="0">
                <a:solidFill>
                  <a:srgbClr val="E50000"/>
                </a:solidFill>
                <a:latin typeface="+mj-lt"/>
                <a:ea typeface="+mn-ea"/>
                <a:cs typeface="+mn-cs"/>
              </a:defRPr>
            </a:lvl2pPr>
            <a:lvl3pPr marL="914400" indent="0">
              <a:buNone/>
              <a:defRPr lang="en-US" sz="6000" kern="1200" dirty="0" smtClean="0">
                <a:solidFill>
                  <a:srgbClr val="E50000"/>
                </a:solidFill>
                <a:latin typeface="+mj-lt"/>
                <a:ea typeface="+mn-ea"/>
                <a:cs typeface="+mn-cs"/>
              </a:defRPr>
            </a:lvl3pPr>
            <a:lvl4pPr marL="1371600" indent="0">
              <a:buNone/>
              <a:defRPr lang="en-US" sz="6000" kern="1200" dirty="0" smtClean="0">
                <a:solidFill>
                  <a:srgbClr val="E50000"/>
                </a:solidFill>
                <a:latin typeface="+mj-lt"/>
                <a:ea typeface="+mn-ea"/>
                <a:cs typeface="+mn-cs"/>
              </a:defRPr>
            </a:lvl4pPr>
            <a:lvl5pPr marL="1828800" indent="0">
              <a:buNone/>
              <a:defRPr lang="en-ZA" sz="6000" kern="1200" dirty="0">
                <a:solidFill>
                  <a:srgbClr val="E50000"/>
                </a:solidFill>
                <a:latin typeface="+mj-lt"/>
                <a:ea typeface="+mn-ea"/>
                <a:cs typeface="+mn-cs"/>
              </a:defRPr>
            </a:lvl5pPr>
          </a:lstStyle>
          <a:p>
            <a:pPr lvl="0"/>
            <a:r>
              <a:rPr lang="en-US" dirty="0"/>
              <a:t>Click to edit Master text</a:t>
            </a:r>
          </a:p>
        </p:txBody>
      </p:sp>
      <p:sp>
        <p:nvSpPr>
          <p:cNvPr id="12" name="Text Placeholder 11">
            <a:extLst>
              <a:ext uri="{FF2B5EF4-FFF2-40B4-BE49-F238E27FC236}">
                <a16:creationId xmlns:a16="http://schemas.microsoft.com/office/drawing/2014/main" id="{7BE4B616-7B27-4473-8EE6-BD6E713A3F53}"/>
              </a:ext>
            </a:extLst>
          </p:cNvPr>
          <p:cNvSpPr>
            <a:spLocks noGrp="1"/>
          </p:cNvSpPr>
          <p:nvPr>
            <p:ph type="body" sz="quarter" idx="12"/>
          </p:nvPr>
        </p:nvSpPr>
        <p:spPr>
          <a:xfrm>
            <a:off x="3409950" y="3676650"/>
            <a:ext cx="8219944" cy="1028700"/>
          </a:xfrm>
          <a:prstGeom prst="rect">
            <a:avLst/>
          </a:prstGeom>
        </p:spPr>
        <p:txBody>
          <a:bodyPr/>
          <a:lstStyle>
            <a:lvl1pPr marL="0" indent="0" algn="l">
              <a:buNone/>
              <a:defRPr lang="en-US" sz="4800" kern="1200" dirty="0" smtClean="0">
                <a:solidFill>
                  <a:schemeClr val="accent6">
                    <a:lumMod val="10000"/>
                  </a:schemeClr>
                </a:solidFill>
                <a:latin typeface="+mn-lt"/>
                <a:ea typeface="+mn-ea"/>
                <a:cs typeface="+mn-cs"/>
              </a:defRPr>
            </a:lvl1pPr>
            <a:lvl2pPr>
              <a:defRPr lang="en-US" sz="4800" kern="1200" dirty="0" smtClean="0">
                <a:solidFill>
                  <a:schemeClr val="accent6">
                    <a:lumMod val="10000"/>
                  </a:schemeClr>
                </a:solidFill>
                <a:latin typeface="VAG Rounded Std Light" panose="020F0502020204020204" pitchFamily="34" charset="0"/>
                <a:ea typeface="+mn-ea"/>
                <a:cs typeface="+mn-cs"/>
              </a:defRPr>
            </a:lvl2pPr>
            <a:lvl3pPr>
              <a:defRPr lang="en-US" sz="4800" kern="1200" dirty="0" smtClean="0">
                <a:solidFill>
                  <a:schemeClr val="accent6">
                    <a:lumMod val="10000"/>
                  </a:schemeClr>
                </a:solidFill>
                <a:latin typeface="VAG Rounded Std Light" panose="020F0502020204020204" pitchFamily="34" charset="0"/>
                <a:ea typeface="+mn-ea"/>
                <a:cs typeface="+mn-cs"/>
              </a:defRPr>
            </a:lvl3pPr>
            <a:lvl4pPr>
              <a:defRPr lang="en-US" sz="4800" kern="1200" dirty="0" smtClean="0">
                <a:solidFill>
                  <a:schemeClr val="accent6">
                    <a:lumMod val="10000"/>
                  </a:schemeClr>
                </a:solidFill>
                <a:latin typeface="VAG Rounded Std Light" panose="020F0502020204020204" pitchFamily="34" charset="0"/>
                <a:ea typeface="+mn-ea"/>
                <a:cs typeface="+mn-cs"/>
              </a:defRPr>
            </a:lvl4pPr>
            <a:lvl5pPr>
              <a:defRPr lang="en-ZA" sz="4800" kern="1200" dirty="0">
                <a:solidFill>
                  <a:schemeClr val="accent6">
                    <a:lumMod val="10000"/>
                  </a:schemeClr>
                </a:solidFill>
                <a:latin typeface="VAG Rounded Std Light" panose="020F0502020204020204" pitchFamily="34" charset="0"/>
                <a:ea typeface="+mn-ea"/>
                <a:cs typeface="+mn-cs"/>
              </a:defRPr>
            </a:lvl5pPr>
          </a:lstStyle>
          <a:p>
            <a:pPr lvl="0"/>
            <a:r>
              <a:rPr lang="en-US" dirty="0"/>
              <a:t>Click to edit Master</a:t>
            </a:r>
            <a:endParaRPr lang="en-ZA" dirty="0"/>
          </a:p>
        </p:txBody>
      </p:sp>
      <p:pic>
        <p:nvPicPr>
          <p:cNvPr id="8" name="Picture 7">
            <a:extLst>
              <a:ext uri="{FF2B5EF4-FFF2-40B4-BE49-F238E27FC236}">
                <a16:creationId xmlns:a16="http://schemas.microsoft.com/office/drawing/2014/main" id="{3BDCCBD6-766E-4A0A-B9DB-F19CE0FB7F6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991527" y="459783"/>
            <a:ext cx="990600" cy="1066800"/>
          </a:xfrm>
          <a:prstGeom prst="rect">
            <a:avLst/>
          </a:prstGeom>
        </p:spPr>
      </p:pic>
      <p:pic>
        <p:nvPicPr>
          <p:cNvPr id="9" name="Picture 8" descr="A picture containing logo&#10;&#10;Description automatically generated">
            <a:extLst>
              <a:ext uri="{FF2B5EF4-FFF2-40B4-BE49-F238E27FC236}">
                <a16:creationId xmlns:a16="http://schemas.microsoft.com/office/drawing/2014/main" id="{E9511333-74E7-4098-801B-7E06C075AF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7592" y="1717548"/>
            <a:ext cx="2660904" cy="2660904"/>
          </a:xfrm>
          <a:prstGeom prst="rect">
            <a:avLst/>
          </a:prstGeom>
        </p:spPr>
      </p:pic>
    </p:spTree>
    <p:extLst>
      <p:ext uri="{BB962C8B-B14F-4D97-AF65-F5344CB8AC3E}">
        <p14:creationId xmlns:p14="http://schemas.microsoft.com/office/powerpoint/2010/main" val="3818524031"/>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727B949-33AF-704F-8AFD-3E0694622B77}"/>
              </a:ext>
            </a:extLst>
          </p:cNvPr>
          <p:cNvSpPr/>
          <p:nvPr userDrawn="1"/>
        </p:nvSpPr>
        <p:spPr>
          <a:xfrm>
            <a:off x="0" y="0"/>
            <a:ext cx="12192000" cy="673227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icture Placeholder 23">
            <a:extLst>
              <a:ext uri="{FF2B5EF4-FFF2-40B4-BE49-F238E27FC236}">
                <a16:creationId xmlns:a16="http://schemas.microsoft.com/office/drawing/2014/main" id="{1BDF5581-A46C-E045-B384-D730A146D603}"/>
              </a:ext>
            </a:extLst>
          </p:cNvPr>
          <p:cNvSpPr>
            <a:spLocks noGrp="1"/>
          </p:cNvSpPr>
          <p:nvPr>
            <p:ph type="pic" sz="quarter" idx="10"/>
          </p:nvPr>
        </p:nvSpPr>
        <p:spPr>
          <a:xfrm>
            <a:off x="155574" y="1085850"/>
            <a:ext cx="11179175" cy="5467350"/>
          </a:xfrm>
          <a:prstGeom prst="roundRect">
            <a:avLst>
              <a:gd name="adj" fmla="val 2973"/>
            </a:avLst>
          </a:prstGeom>
        </p:spPr>
        <p:txBody>
          <a:bodyPr/>
          <a:lstStyle>
            <a:lvl1pPr>
              <a:defRPr>
                <a:latin typeface="+mn-lt"/>
              </a:defRPr>
            </a:lvl1pPr>
          </a:lstStyle>
          <a:p>
            <a:endParaRPr lang="en-US" dirty="0"/>
          </a:p>
        </p:txBody>
      </p:sp>
      <p:pic>
        <p:nvPicPr>
          <p:cNvPr id="5" name="Picture 4" descr="A picture containing text, clipart&#10;&#10;Description automatically generated">
            <a:extLst>
              <a:ext uri="{FF2B5EF4-FFF2-40B4-BE49-F238E27FC236}">
                <a16:creationId xmlns:a16="http://schemas.microsoft.com/office/drawing/2014/main" id="{A6973770-F644-DC40-9FB0-CBDB3CF88E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
          <a:stretch/>
        </p:blipFill>
        <p:spPr>
          <a:xfrm>
            <a:off x="11208848" y="94619"/>
            <a:ext cx="775135" cy="770943"/>
          </a:xfrm>
          <a:prstGeom prst="rect">
            <a:avLst/>
          </a:prstGeom>
        </p:spPr>
      </p:pic>
      <p:sp>
        <p:nvSpPr>
          <p:cNvPr id="6" name="Title 1">
            <a:extLst>
              <a:ext uri="{FF2B5EF4-FFF2-40B4-BE49-F238E27FC236}">
                <a16:creationId xmlns:a16="http://schemas.microsoft.com/office/drawing/2014/main" id="{68B4BD86-E633-4EC0-8715-C4E5839DF804}"/>
              </a:ext>
            </a:extLst>
          </p:cNvPr>
          <p:cNvSpPr>
            <a:spLocks noGrp="1"/>
          </p:cNvSpPr>
          <p:nvPr>
            <p:ph type="title"/>
          </p:nvPr>
        </p:nvSpPr>
        <p:spPr>
          <a:xfrm>
            <a:off x="154767" y="138270"/>
            <a:ext cx="11176000" cy="761179"/>
          </a:xfrm>
          <a:prstGeom prst="rect">
            <a:avLst/>
          </a:prstGeom>
        </p:spPr>
        <p:txBody>
          <a:bodyPr lIns="0" tIns="0" rIns="0" bIns="0"/>
          <a:lstStyle>
            <a:lvl1pPr>
              <a:lnSpc>
                <a:spcPts val="3200"/>
              </a:lnSpc>
              <a:spcBef>
                <a:spcPts val="2000"/>
              </a:spcBef>
              <a:defRPr sz="3200" b="0" i="0">
                <a:solidFill>
                  <a:schemeClr val="tx2"/>
                </a:solidFill>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826032517"/>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Slide 2">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ABBD18-3F51-3E4F-9F72-4B2DCCCF5994}"/>
              </a:ext>
            </a:extLst>
          </p:cNvPr>
          <p:cNvSpPr txBox="1"/>
          <p:nvPr userDrawn="1"/>
        </p:nvSpPr>
        <p:spPr>
          <a:xfrm>
            <a:off x="6386052" y="6577781"/>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Tree>
    <p:extLst>
      <p:ext uri="{BB962C8B-B14F-4D97-AF65-F5344CB8AC3E}">
        <p14:creationId xmlns:p14="http://schemas.microsoft.com/office/powerpoint/2010/main" val="4154783734"/>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Break with Image">
    <p:spTree>
      <p:nvGrpSpPr>
        <p:cNvPr id="1" name=""/>
        <p:cNvGrpSpPr/>
        <p:nvPr/>
      </p:nvGrpSpPr>
      <p:grpSpPr>
        <a:xfrm>
          <a:off x="0" y="0"/>
          <a:ext cx="0" cy="0"/>
          <a:chOff x="0" y="0"/>
          <a:chExt cx="0" cy="0"/>
        </a:xfrm>
      </p:grpSpPr>
      <p:sp>
        <p:nvSpPr>
          <p:cNvPr id="13" name="Picture Placeholder 11"/>
          <p:cNvSpPr>
            <a:spLocks noGrp="1"/>
          </p:cNvSpPr>
          <p:nvPr>
            <p:ph type="pic" sz="quarter" idx="13" hasCustomPrompt="1"/>
          </p:nvPr>
        </p:nvSpPr>
        <p:spPr>
          <a:xfrm>
            <a:off x="0" y="0"/>
            <a:ext cx="12191999" cy="6710766"/>
          </a:xfrm>
          <a:prstGeom prst="roundRect">
            <a:avLst>
              <a:gd name="adj" fmla="val 1516"/>
            </a:avLst>
          </a:prstGeom>
          <a:solidFill>
            <a:srgbClr val="000000"/>
          </a:solidFill>
        </p:spPr>
        <p:txBody>
          <a:bodyPr lIns="320040" tIns="320040" rIns="320040" bIns="320040" anchor="ctr" anchorCtr="1">
            <a:noAutofit/>
          </a:bodyPr>
          <a:lstStyle>
            <a:lvl1pPr marL="0" indent="0" algn="ctr">
              <a:buNone/>
              <a:defRPr baseline="0">
                <a:solidFill>
                  <a:schemeClr val="tx1"/>
                </a:solidFill>
                <a:latin typeface="+mn-lt"/>
              </a:defRPr>
            </a:lvl1pPr>
          </a:lstStyle>
          <a:p>
            <a:r>
              <a:rPr lang="en-US" dirty="0"/>
              <a:t>Click icon to add picture – </a:t>
            </a:r>
            <a:br>
              <a:rPr lang="en-US" dirty="0"/>
            </a:br>
            <a:r>
              <a:rPr lang="en-US" dirty="0"/>
              <a:t>the image will automatically crop and round the corners</a:t>
            </a:r>
          </a:p>
        </p:txBody>
      </p:sp>
      <p:pic>
        <p:nvPicPr>
          <p:cNvPr id="4" name="Picture 3" descr="A picture containing text, clipart&#10;&#10;Description automatically generated">
            <a:extLst>
              <a:ext uri="{FF2B5EF4-FFF2-40B4-BE49-F238E27FC236}">
                <a16:creationId xmlns:a16="http://schemas.microsoft.com/office/drawing/2014/main" id="{613FA5F0-0865-154C-ABE9-24469D19CD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
          <a:stretch/>
        </p:blipFill>
        <p:spPr>
          <a:xfrm>
            <a:off x="11208848" y="94619"/>
            <a:ext cx="775135" cy="770943"/>
          </a:xfrm>
          <a:prstGeom prst="rect">
            <a:avLst/>
          </a:prstGeom>
        </p:spPr>
      </p:pic>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09E9E-1F26-FF4A-85F4-843D33541053}"/>
              </a:ext>
            </a:extLst>
          </p:cNvPr>
          <p:cNvSpPr>
            <a:spLocks noGrp="1"/>
          </p:cNvSpPr>
          <p:nvPr>
            <p:ph type="ctrTitle"/>
          </p:nvPr>
        </p:nvSpPr>
        <p:spPr>
          <a:xfrm>
            <a:off x="1524000" y="1122363"/>
            <a:ext cx="9144000" cy="2387600"/>
          </a:xfrm>
        </p:spPr>
        <p:txBody>
          <a:bodyPr anchor="b"/>
          <a:lstStyle>
            <a:lvl1pPr algn="ctr">
              <a:defRPr sz="6000">
                <a:latin typeface="+mj-lt"/>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7CB10872-9845-D340-9F54-25C0B9EAF515}"/>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4" name="Date Placeholder 3">
            <a:extLst>
              <a:ext uri="{FF2B5EF4-FFF2-40B4-BE49-F238E27FC236}">
                <a16:creationId xmlns:a16="http://schemas.microsoft.com/office/drawing/2014/main" id="{B22CFD9B-EA45-AE4E-8A11-517921D4CE22}"/>
              </a:ext>
            </a:extLst>
          </p:cNvPr>
          <p:cNvSpPr>
            <a:spLocks noGrp="1"/>
          </p:cNvSpPr>
          <p:nvPr>
            <p:ph type="dt" sz="half" idx="10"/>
          </p:nvPr>
        </p:nvSpPr>
        <p:spPr/>
        <p:txBody>
          <a:bodyPr/>
          <a:lstStyle/>
          <a:p>
            <a:fld id="{E8C0AB34-F574-7C4B-BC8D-05AA5CB3328B}" type="datetimeFigureOut">
              <a:rPr lang="en-US" smtClean="0"/>
              <a:t>5/26/2025</a:t>
            </a:fld>
            <a:endParaRPr lang="en-US" dirty="0"/>
          </a:p>
        </p:txBody>
      </p:sp>
      <p:sp>
        <p:nvSpPr>
          <p:cNvPr id="5" name="Footer Placeholder 4">
            <a:extLst>
              <a:ext uri="{FF2B5EF4-FFF2-40B4-BE49-F238E27FC236}">
                <a16:creationId xmlns:a16="http://schemas.microsoft.com/office/drawing/2014/main" id="{2F5FF6C1-531B-F34C-A71A-0407BF6F9B3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8B330B8-3277-DB4E-BD8F-A9EA53EA5FF2}"/>
              </a:ext>
            </a:extLst>
          </p:cNvPr>
          <p:cNvSpPr>
            <a:spLocks noGrp="1"/>
          </p:cNvSpPr>
          <p:nvPr>
            <p:ph type="sldNum" sz="quarter" idx="12"/>
          </p:nvPr>
        </p:nvSpPr>
        <p:spPr/>
        <p:txBody>
          <a:bodyPr/>
          <a:lstStyle/>
          <a:p>
            <a:fld id="{4B723164-EC72-6248-8058-9F061AEA6B96}" type="slidenum">
              <a:rPr lang="en-US" smtClean="0"/>
              <a:t>‹#›</a:t>
            </a:fld>
            <a:endParaRPr lang="en-US" dirty="0"/>
          </a:p>
        </p:txBody>
      </p:sp>
    </p:spTree>
    <p:extLst>
      <p:ext uri="{BB962C8B-B14F-4D97-AF65-F5344CB8AC3E}">
        <p14:creationId xmlns:p14="http://schemas.microsoft.com/office/powerpoint/2010/main" val="1040100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A82288-6B7A-4CEB-A4ED-60163937ED2D}"/>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3DF38AC-C8C4-4E5C-B78D-2D6FBFFCD0C6}"/>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377256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5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37E997-5ABC-48E0-A9DC-0A3124D733F8}"/>
              </a:ext>
            </a:extLst>
          </p:cNvPr>
          <p:cNvPicPr>
            <a:picLocks noChangeAspect="1"/>
          </p:cNvPicPr>
          <p:nvPr userDrawn="1"/>
        </p:nvPicPr>
        <p:blipFill>
          <a:blip r:embed="rId3"/>
          <a:stretch>
            <a:fillRect/>
          </a:stretch>
        </p:blipFill>
        <p:spPr>
          <a:xfrm>
            <a:off x="0" y="2142"/>
            <a:ext cx="12192000" cy="6853716"/>
          </a:xfrm>
          <a:prstGeom prst="rect">
            <a:avLst/>
          </a:prstGeom>
        </p:spPr>
      </p:pic>
      <p:sp>
        <p:nvSpPr>
          <p:cNvPr id="3" name="Rectangle 2">
            <a:extLst>
              <a:ext uri="{FF2B5EF4-FFF2-40B4-BE49-F238E27FC236}">
                <a16:creationId xmlns:a16="http://schemas.microsoft.com/office/drawing/2014/main" id="{33AC30EB-F2D7-4244-A4E1-FC1AB8055F87}"/>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0ADD5EC2-2608-4E29-BEFB-00103E0B69F8}"/>
              </a:ext>
            </a:extLst>
          </p:cNvPr>
          <p:cNvSpPr/>
          <p:nvPr userDrawn="1"/>
        </p:nvSpPr>
        <p:spPr>
          <a:xfrm>
            <a:off x="156022" y="68395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39497270"/>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3146B6-357F-4393-BC26-8E9B8EFABBAA}"/>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9D0254C-E8AB-432E-8C58-6989A0E3CAD3}"/>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695606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61AFBD-26B5-40A5-BDB2-4862CFF59872}"/>
              </a:ext>
            </a:extLst>
          </p:cNvPr>
          <p:cNvPicPr>
            <a:picLocks noChangeAspect="1"/>
          </p:cNvPicPr>
          <p:nvPr userDrawn="1"/>
        </p:nvPicPr>
        <p:blipFill>
          <a:blip r:embed="rId3"/>
          <a:stretch>
            <a:fillRect/>
          </a:stretch>
        </p:blipFill>
        <p:spPr>
          <a:xfrm>
            <a:off x="0" y="0"/>
            <a:ext cx="12192000" cy="6857999"/>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2822224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Title Slid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3B0C002-D04F-4692-90D9-B4870E058270}"/>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029DB695-A008-460A-A62A-15C6D6A3D548}"/>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1869959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5AD2E-2B8D-C645-ACC9-7B62CB984E7B}"/>
              </a:ext>
            </a:extLst>
          </p:cNvPr>
          <p:cNvSpPr/>
          <p:nvPr userDrawn="1"/>
        </p:nvSpPr>
        <p:spPr>
          <a:xfrm>
            <a:off x="0" y="0"/>
            <a:ext cx="12192000" cy="664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Logo, company name&#10;&#10;Description automatically generated">
            <a:extLst>
              <a:ext uri="{FF2B5EF4-FFF2-40B4-BE49-F238E27FC236}">
                <a16:creationId xmlns:a16="http://schemas.microsoft.com/office/drawing/2014/main" id="{AB76E6DD-00C7-497B-B9DB-21322BBF2144}"/>
              </a:ext>
            </a:extLst>
          </p:cNvPr>
          <p:cNvPicPr>
            <a:picLocks noChangeAspect="1"/>
          </p:cNvPicPr>
          <p:nvPr userDrawn="1"/>
        </p:nvPicPr>
        <p:blipFill rotWithShape="1">
          <a:blip r:embed="rId45" cstate="screen">
            <a:extLst>
              <a:ext uri="{28A0092B-C50C-407E-A947-70E740481C1C}">
                <a14:useLocalDpi xmlns:a14="http://schemas.microsoft.com/office/drawing/2010/main"/>
              </a:ext>
            </a:extLst>
          </a:blip>
          <a:srcRect/>
          <a:stretch/>
        </p:blipFill>
        <p:spPr>
          <a:xfrm>
            <a:off x="9946888" y="111514"/>
            <a:ext cx="2007220" cy="2263698"/>
          </a:xfrm>
          <a:prstGeom prst="rect">
            <a:avLst/>
          </a:prstGeom>
        </p:spPr>
      </p:pic>
      <p:sp>
        <p:nvSpPr>
          <p:cNvPr id="2" name="Rectangle 1">
            <a:extLst>
              <a:ext uri="{FF2B5EF4-FFF2-40B4-BE49-F238E27FC236}">
                <a16:creationId xmlns:a16="http://schemas.microsoft.com/office/drawing/2014/main" id="{67122511-8548-7E42-85EA-D046D2020B2F}"/>
              </a:ext>
            </a:extLst>
          </p:cNvPr>
          <p:cNvSpPr/>
          <p:nvPr userDrawn="1"/>
        </p:nvSpPr>
        <p:spPr>
          <a:xfrm>
            <a:off x="9571512" y="0"/>
            <a:ext cx="2620488" cy="2743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B70A923-4DDE-E541-BA14-017A8FB11867}"/>
              </a:ext>
            </a:extLst>
          </p:cNvPr>
          <p:cNvSpPr/>
          <p:nvPr userDrawn="1"/>
        </p:nvSpPr>
        <p:spPr>
          <a:xfrm>
            <a:off x="3622" y="6687111"/>
            <a:ext cx="12203875" cy="188579"/>
          </a:xfrm>
          <a:prstGeom prst="rect">
            <a:avLst/>
          </a:prstGeom>
          <a:gradFill>
            <a:gsLst>
              <a:gs pos="0">
                <a:srgbClr val="E50000"/>
              </a:gs>
              <a:gs pos="30000">
                <a:srgbClr val="F67508"/>
              </a:gs>
              <a:gs pos="70000">
                <a:srgbClr val="C9B465"/>
              </a:gs>
              <a:gs pos="100000">
                <a:srgbClr val="8EBE9D"/>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735" r:id="rId1"/>
    <p:sldLayoutId id="2147484186" r:id="rId2"/>
    <p:sldLayoutId id="2147484188" r:id="rId3"/>
    <p:sldLayoutId id="2147484191" r:id="rId4"/>
    <p:sldLayoutId id="2147484160" r:id="rId5"/>
    <p:sldLayoutId id="2147484166" r:id="rId6"/>
    <p:sldLayoutId id="2147484165" r:id="rId7"/>
    <p:sldLayoutId id="2147484187" r:id="rId8"/>
    <p:sldLayoutId id="2147484193" r:id="rId9"/>
    <p:sldLayoutId id="2147484195" r:id="rId10"/>
    <p:sldLayoutId id="2147484196" r:id="rId11"/>
    <p:sldLayoutId id="2147484197" r:id="rId12"/>
    <p:sldLayoutId id="2147484198" r:id="rId13"/>
    <p:sldLayoutId id="2147484199" r:id="rId14"/>
    <p:sldLayoutId id="2147484200" r:id="rId15"/>
    <p:sldLayoutId id="2147484202" r:id="rId16"/>
    <p:sldLayoutId id="2147484203" r:id="rId17"/>
    <p:sldLayoutId id="2147484204" r:id="rId18"/>
    <p:sldLayoutId id="2147484205" r:id="rId19"/>
    <p:sldLayoutId id="2147484207" r:id="rId20"/>
    <p:sldLayoutId id="2147484208" r:id="rId21"/>
    <p:sldLayoutId id="2147484211" r:id="rId22"/>
    <p:sldLayoutId id="2147484209" r:id="rId23"/>
    <p:sldLayoutId id="2147484210" r:id="rId24"/>
    <p:sldLayoutId id="2147484156" r:id="rId25"/>
    <p:sldLayoutId id="2147484149" r:id="rId26"/>
    <p:sldLayoutId id="2147484192" r:id="rId27"/>
    <p:sldLayoutId id="2147483737" r:id="rId28"/>
    <p:sldLayoutId id="2147484190" r:id="rId29"/>
    <p:sldLayoutId id="2147484184" r:id="rId30"/>
    <p:sldLayoutId id="2147484185" r:id="rId31"/>
    <p:sldLayoutId id="2147484173" r:id="rId32"/>
    <p:sldLayoutId id="2147484175" r:id="rId33"/>
    <p:sldLayoutId id="2147484162" r:id="rId34"/>
    <p:sldLayoutId id="2147484164" r:id="rId35"/>
    <p:sldLayoutId id="2147483738" r:id="rId36"/>
    <p:sldLayoutId id="2147484181" r:id="rId37"/>
    <p:sldLayoutId id="2147483764" r:id="rId38"/>
    <p:sldLayoutId id="2147484148" r:id="rId39"/>
    <p:sldLayoutId id="2147484189" r:id="rId40"/>
    <p:sldLayoutId id="2147484153" r:id="rId41"/>
    <p:sldLayoutId id="2147483772" r:id="rId42"/>
    <p:sldLayoutId id="2147484182" r:id="rId43"/>
  </p:sldLayoutIdLst>
  <p:transition spd="med">
    <p:fade/>
  </p:transition>
  <p:hf hdr="0"/>
  <p:txStyles>
    <p:titleStyle>
      <a:lvl1pPr algn="l" defTabSz="914400" rtl="0" eaLnBrk="1" latinLnBrk="0" hangingPunct="1">
        <a:spcBef>
          <a:spcPct val="0"/>
        </a:spcBef>
        <a:buNone/>
        <a:defRPr sz="2400" b="1" kern="1200">
          <a:solidFill>
            <a:srgbClr val="F40000"/>
          </a:solidFill>
          <a:latin typeface="+mj-lt"/>
          <a:ea typeface="+mj-ea"/>
          <a:cs typeface="+mj-cs"/>
        </a:defRPr>
      </a:lvl1pPr>
    </p:titleStyle>
    <p:body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CD31BD-E1F8-4280-AD36-85B5A6FCFBE5}"/>
              </a:ext>
            </a:extLst>
          </p:cNvPr>
          <p:cNvSpPr>
            <a:spLocks noGrp="1"/>
          </p:cNvSpPr>
          <p:nvPr>
            <p:ph type="body" sz="quarter" idx="11"/>
          </p:nvPr>
        </p:nvSpPr>
        <p:spPr>
          <a:xfrm>
            <a:off x="6464949" y="2489993"/>
            <a:ext cx="5486399" cy="1878013"/>
          </a:xfrm>
        </p:spPr>
        <p:txBody>
          <a:bodyPr/>
          <a:lstStyle/>
          <a:p>
            <a:pPr>
              <a:lnSpc>
                <a:spcPct val="100000"/>
              </a:lnSpc>
            </a:pPr>
            <a:r>
              <a:rPr lang="en-ZA" sz="4400" b="1" dirty="0">
                <a:latin typeface="VAG Rounded" pitchFamily="50" charset="0"/>
              </a:rPr>
              <a:t>Coca-Cola Beverages Africa</a:t>
            </a:r>
          </a:p>
        </p:txBody>
      </p:sp>
      <p:sp>
        <p:nvSpPr>
          <p:cNvPr id="4" name="Text Placeholder 3">
            <a:extLst>
              <a:ext uri="{FF2B5EF4-FFF2-40B4-BE49-F238E27FC236}">
                <a16:creationId xmlns:a16="http://schemas.microsoft.com/office/drawing/2014/main" id="{1617CEB3-DC0E-482B-8C27-5EEEA0DA36F9}"/>
              </a:ext>
            </a:extLst>
          </p:cNvPr>
          <p:cNvSpPr>
            <a:spLocks noGrp="1"/>
          </p:cNvSpPr>
          <p:nvPr>
            <p:ph type="body" sz="quarter" idx="12"/>
          </p:nvPr>
        </p:nvSpPr>
        <p:spPr>
          <a:xfrm>
            <a:off x="6477649" y="4368006"/>
            <a:ext cx="5486399" cy="2157573"/>
          </a:xfrm>
        </p:spPr>
        <p:txBody>
          <a:bodyPr/>
          <a:lstStyle/>
          <a:p>
            <a:pPr algn="l">
              <a:lnSpc>
                <a:spcPct val="100000"/>
              </a:lnSpc>
            </a:pPr>
            <a:r>
              <a:rPr lang="en-ZA" sz="4000" dirty="0">
                <a:latin typeface="VAG Rounded Std Light" panose="020F0502020204020204" pitchFamily="34" charset="0"/>
              </a:rPr>
              <a:t>Memorandum of representation on the Finance Bill 2025</a:t>
            </a:r>
          </a:p>
        </p:txBody>
      </p:sp>
      <p:pic>
        <p:nvPicPr>
          <p:cNvPr id="5" name="Picture 4">
            <a:extLst>
              <a:ext uri="{FF2B5EF4-FFF2-40B4-BE49-F238E27FC236}">
                <a16:creationId xmlns:a16="http://schemas.microsoft.com/office/drawing/2014/main" id="{7344007F-1E83-ED0D-7C79-6EB517C8BE33}"/>
              </a:ext>
            </a:extLst>
          </p:cNvPr>
          <p:cNvPicPr>
            <a:picLocks noChangeAspect="1"/>
          </p:cNvPicPr>
          <p:nvPr/>
        </p:nvPicPr>
        <p:blipFill>
          <a:blip r:embed="rId2"/>
          <a:stretch>
            <a:fillRect/>
          </a:stretch>
        </p:blipFill>
        <p:spPr>
          <a:xfrm>
            <a:off x="100952" y="204137"/>
            <a:ext cx="6172200" cy="6187440"/>
          </a:xfrm>
          <a:prstGeom prst="rect">
            <a:avLst/>
          </a:prstGeom>
        </p:spPr>
      </p:pic>
    </p:spTree>
    <p:extLst>
      <p:ext uri="{BB962C8B-B14F-4D97-AF65-F5344CB8AC3E}">
        <p14:creationId xmlns:p14="http://schemas.microsoft.com/office/powerpoint/2010/main" val="2798686287"/>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B990F3-1F47-F7A9-70D6-7F02B4CBC01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E9A175F-1357-F7E7-EBD3-0A99861726D5}"/>
              </a:ext>
            </a:extLst>
          </p:cNvPr>
          <p:cNvSpPr>
            <a:spLocks noGrp="1"/>
          </p:cNvSpPr>
          <p:nvPr>
            <p:ph type="title"/>
          </p:nvPr>
        </p:nvSpPr>
        <p:spPr>
          <a:xfrm>
            <a:off x="219323" y="207166"/>
            <a:ext cx="11176000" cy="761179"/>
          </a:xfrm>
          <a:prstGeom prst="rect">
            <a:avLst/>
          </a:prstGeom>
        </p:spPr>
        <p:txBody>
          <a:bodyPr/>
          <a:lstStyle/>
          <a:p>
            <a:r>
              <a:rPr lang="en-US" sz="3600" dirty="0"/>
              <a:t>Investment Deduction Incentive| </a:t>
            </a:r>
            <a:r>
              <a:rPr lang="en-US" sz="3600" dirty="0">
                <a:solidFill>
                  <a:schemeClr val="bg1"/>
                </a:solidFill>
              </a:rPr>
              <a:t>Policy issue and our ask</a:t>
            </a:r>
            <a:endParaRPr lang="en-ZA" sz="3600" dirty="0">
              <a:solidFill>
                <a:srgbClr val="000000"/>
              </a:solidFill>
            </a:endParaRPr>
          </a:p>
        </p:txBody>
      </p:sp>
      <p:sp>
        <p:nvSpPr>
          <p:cNvPr id="8" name="Content Placeholder 7">
            <a:extLst>
              <a:ext uri="{FF2B5EF4-FFF2-40B4-BE49-F238E27FC236}">
                <a16:creationId xmlns:a16="http://schemas.microsoft.com/office/drawing/2014/main" id="{71D26A8A-1E25-0B38-743C-4328695FA635}"/>
              </a:ext>
            </a:extLst>
          </p:cNvPr>
          <p:cNvSpPr>
            <a:spLocks noGrp="1"/>
          </p:cNvSpPr>
          <p:nvPr>
            <p:ph sz="half" idx="2"/>
          </p:nvPr>
        </p:nvSpPr>
        <p:spPr>
          <a:xfrm>
            <a:off x="6548271" y="1194068"/>
            <a:ext cx="5072229" cy="5016234"/>
          </a:xfrm>
          <a:ln w="28575">
            <a:solidFill>
              <a:srgbClr val="C00000"/>
            </a:solidFill>
          </a:ln>
        </p:spPr>
        <p:txBody>
          <a:bodyPr/>
          <a:lstStyle/>
          <a:p>
            <a:pPr marL="0" lvl="1" indent="0">
              <a:buNone/>
            </a:pPr>
            <a:r>
              <a:rPr lang="en-US" sz="3200" dirty="0">
                <a:solidFill>
                  <a:srgbClr val="E50000"/>
                </a:solidFill>
              </a:rPr>
              <a:t>Proposed amendment</a:t>
            </a:r>
          </a:p>
          <a:p>
            <a:pPr lvl="1"/>
            <a:r>
              <a:rPr lang="en-US" sz="2600" dirty="0"/>
              <a:t>Deletion of the proposal in the Finance Bill. </a:t>
            </a:r>
          </a:p>
          <a:p>
            <a:pPr lvl="1"/>
            <a:endParaRPr lang="en-US" sz="2600" dirty="0"/>
          </a:p>
          <a:p>
            <a:pPr marL="360362" lvl="2" indent="0">
              <a:buNone/>
            </a:pPr>
            <a:r>
              <a:rPr lang="en-US" sz="2600" dirty="0"/>
              <a:t>- Delete Clause 27 of the Finance Bill.</a:t>
            </a:r>
          </a:p>
          <a:p>
            <a:pPr marL="0" lvl="1" indent="0">
              <a:buNone/>
            </a:pPr>
            <a:endParaRPr lang="en-KE" sz="2800" dirty="0"/>
          </a:p>
          <a:p>
            <a:pPr marL="0" lvl="1" indent="0">
              <a:buNone/>
            </a:pPr>
            <a:endParaRPr lang="en-US" dirty="0"/>
          </a:p>
          <a:p>
            <a:pPr marL="0" lvl="1" indent="0">
              <a:buNone/>
            </a:pPr>
            <a:endParaRPr lang="en-US" dirty="0"/>
          </a:p>
          <a:p>
            <a:pPr marL="0" lvl="1" indent="0">
              <a:buNone/>
            </a:pPr>
            <a:endParaRPr lang="en-US" dirty="0"/>
          </a:p>
        </p:txBody>
      </p:sp>
      <p:sp>
        <p:nvSpPr>
          <p:cNvPr id="2" name="TextBox 1">
            <a:extLst>
              <a:ext uri="{FF2B5EF4-FFF2-40B4-BE49-F238E27FC236}">
                <a16:creationId xmlns:a16="http://schemas.microsoft.com/office/drawing/2014/main" id="{567454A5-B58C-41CA-E5D2-7DDA894AB19C}"/>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672D25FD-012B-C409-8D91-7E60621241E6}"/>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
        <p:nvSpPr>
          <p:cNvPr id="3" name="Content Placeholder 7">
            <a:extLst>
              <a:ext uri="{FF2B5EF4-FFF2-40B4-BE49-F238E27FC236}">
                <a16:creationId xmlns:a16="http://schemas.microsoft.com/office/drawing/2014/main" id="{F9C10DAA-E4E1-D406-F395-8C531580CB40}"/>
              </a:ext>
            </a:extLst>
          </p:cNvPr>
          <p:cNvSpPr txBox="1">
            <a:spLocks/>
          </p:cNvSpPr>
          <p:nvPr/>
        </p:nvSpPr>
        <p:spPr>
          <a:xfrm>
            <a:off x="414171" y="1194067"/>
            <a:ext cx="5229559" cy="5016234"/>
          </a:xfrm>
          <a:prstGeom prst="rect">
            <a:avLst/>
          </a:prstGeom>
          <a:ln w="28575">
            <a:solidFill>
              <a:srgbClr val="C00000"/>
            </a:solidFill>
          </a:ln>
        </p:spPr>
        <p:txBody>
          <a:bodyPr/>
          <a:lstStyle>
            <a:lvl1pPr marL="0" indent="0" algn="l" defTabSz="914400" rtl="0" eaLnBrk="1" latinLnBrk="0" hangingPunct="1">
              <a:lnSpc>
                <a:spcPct val="100000"/>
              </a:lnSpc>
              <a:spcBef>
                <a:spcPts val="600"/>
              </a:spcBef>
              <a:buFont typeface="Arial" pitchFamily="34" charset="0"/>
              <a:buNone/>
              <a:defRPr sz="2400" b="0" i="0" kern="1200">
                <a:solidFill>
                  <a:srgbClr val="E50000"/>
                </a:solidFill>
                <a:latin typeface="+mn-lt"/>
                <a:ea typeface="+mn-ea"/>
                <a:cs typeface="+mn-cs"/>
              </a:defRPr>
            </a:lvl1pPr>
            <a:lvl2pPr marL="360363"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2pPr>
            <a:lvl3pPr marL="720725"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3pPr>
            <a:lvl4pPr marL="1081088"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4pPr>
            <a:lvl5pPr marL="1441450"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1" indent="0">
              <a:buNone/>
            </a:pPr>
            <a:r>
              <a:rPr lang="en-US" sz="3200" dirty="0">
                <a:solidFill>
                  <a:srgbClr val="E50000"/>
                </a:solidFill>
              </a:rPr>
              <a:t>Policy issue</a:t>
            </a:r>
          </a:p>
          <a:p>
            <a:pPr lvl="1">
              <a:spcAft>
                <a:spcPts val="800"/>
              </a:spcAft>
            </a:pPr>
            <a:r>
              <a:rPr lang="en-KE" sz="2600" dirty="0"/>
              <a:t>The proposal encouraged </a:t>
            </a:r>
            <a:r>
              <a:rPr lang="en-US" sz="2600" dirty="0"/>
              <a:t>major </a:t>
            </a:r>
            <a:r>
              <a:rPr lang="en-KE" sz="2600" dirty="0"/>
              <a:t>capital investments in areas outside </a:t>
            </a:r>
            <a:r>
              <a:rPr lang="en-KE" sz="2600" b="1" dirty="0"/>
              <a:t>Nairobi and Mombasa, </a:t>
            </a:r>
            <a:r>
              <a:rPr lang="en-KE" sz="2600" dirty="0"/>
              <a:t>which brought about significant economic growth to historically marginalized areas.</a:t>
            </a:r>
            <a:endParaRPr lang="en-US" sz="2600" dirty="0"/>
          </a:p>
          <a:p>
            <a:pPr lvl="1">
              <a:spcAft>
                <a:spcPts val="800"/>
              </a:spcAft>
            </a:pPr>
            <a:r>
              <a:rPr lang="en-KE" sz="2600" dirty="0"/>
              <a:t>The repeal of this provision would discourage investment in these areas and slow down </a:t>
            </a:r>
            <a:r>
              <a:rPr lang="en-US" sz="2600" dirty="0"/>
              <a:t>rural</a:t>
            </a:r>
            <a:r>
              <a:rPr lang="en-KE" sz="2600" dirty="0"/>
              <a:t> economic growth.</a:t>
            </a:r>
          </a:p>
          <a:p>
            <a:pPr algn="just">
              <a:lnSpc>
                <a:spcPct val="115000"/>
              </a:lnSpc>
              <a:spcAft>
                <a:spcPts val="800"/>
              </a:spcAft>
            </a:pPr>
            <a:endParaRPr lang="en-KE" sz="2800" dirty="0"/>
          </a:p>
          <a:p>
            <a:pPr marL="0" lvl="1" indent="0">
              <a:buFont typeface="Arial" panose="020B0604020202020204" pitchFamily="34" charset="0"/>
              <a:buNone/>
            </a:pPr>
            <a:endParaRPr lang="en-US" dirty="0"/>
          </a:p>
          <a:p>
            <a:pPr marL="0" lvl="1" indent="0">
              <a:buFont typeface="Arial" panose="020B0604020202020204" pitchFamily="34" charset="0"/>
              <a:buNone/>
            </a:pPr>
            <a:endParaRPr lang="en-US" dirty="0"/>
          </a:p>
        </p:txBody>
      </p:sp>
    </p:spTree>
    <p:extLst>
      <p:ext uri="{BB962C8B-B14F-4D97-AF65-F5344CB8AC3E}">
        <p14:creationId xmlns:p14="http://schemas.microsoft.com/office/powerpoint/2010/main" val="93778122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5AFD2-F784-3D55-D666-2B862680D31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BD0DC31-1EBD-C310-05F9-D970A44D3E05}"/>
              </a:ext>
            </a:extLst>
          </p:cNvPr>
          <p:cNvSpPr>
            <a:spLocks noGrp="1"/>
          </p:cNvSpPr>
          <p:nvPr>
            <p:ph type="title"/>
          </p:nvPr>
        </p:nvSpPr>
        <p:spPr>
          <a:xfrm>
            <a:off x="61586" y="0"/>
            <a:ext cx="11260254" cy="1133438"/>
          </a:xfrm>
          <a:prstGeom prst="rect">
            <a:avLst/>
          </a:prstGeom>
        </p:spPr>
        <p:txBody>
          <a:bodyPr/>
          <a:lstStyle/>
          <a:p>
            <a:br>
              <a:rPr lang="en-US" sz="3600" dirty="0"/>
            </a:br>
            <a:r>
              <a:rPr lang="en-US" sz="3600" dirty="0"/>
              <a:t>Investment Deduction Incentive |</a:t>
            </a:r>
            <a:r>
              <a:rPr lang="en-US" sz="3600" dirty="0">
                <a:solidFill>
                  <a:schemeClr val="bg1"/>
                </a:solidFill>
              </a:rPr>
              <a:t>CCBA’s Investment </a:t>
            </a:r>
            <a:endParaRPr lang="en-ZA" sz="3600" dirty="0">
              <a:solidFill>
                <a:schemeClr val="bg1"/>
              </a:solidFill>
            </a:endParaRPr>
          </a:p>
        </p:txBody>
      </p:sp>
      <p:sp>
        <p:nvSpPr>
          <p:cNvPr id="2" name="TextBox 1">
            <a:extLst>
              <a:ext uri="{FF2B5EF4-FFF2-40B4-BE49-F238E27FC236}">
                <a16:creationId xmlns:a16="http://schemas.microsoft.com/office/drawing/2014/main" id="{E0C2CA39-BFF0-F499-B57C-F8AD98A56BFB}"/>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10" name="Text Placeholder 2">
            <a:extLst>
              <a:ext uri="{FF2B5EF4-FFF2-40B4-BE49-F238E27FC236}">
                <a16:creationId xmlns:a16="http://schemas.microsoft.com/office/drawing/2014/main" id="{A25FABA6-217C-EAED-196A-D87FFCCD02C4}"/>
              </a:ext>
            </a:extLst>
          </p:cNvPr>
          <p:cNvSpPr txBox="1">
            <a:spLocks/>
          </p:cNvSpPr>
          <p:nvPr/>
        </p:nvSpPr>
        <p:spPr>
          <a:xfrm>
            <a:off x="6561660" y="857459"/>
            <a:ext cx="5514476" cy="5731186"/>
          </a:xfrm>
          <a:prstGeom prst="roundRect">
            <a:avLst>
              <a:gd name="adj" fmla="val 5711"/>
            </a:avLst>
          </a:prstGeom>
          <a:solidFill>
            <a:schemeClr val="accent1">
              <a:lumMod val="20000"/>
              <a:lumOff val="80000"/>
            </a:schemeClr>
          </a:solidFill>
          <a:effectLst/>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
        <p:nvSpPr>
          <p:cNvPr id="11" name="Content Placeholder 8">
            <a:extLst>
              <a:ext uri="{FF2B5EF4-FFF2-40B4-BE49-F238E27FC236}">
                <a16:creationId xmlns:a16="http://schemas.microsoft.com/office/drawing/2014/main" id="{85D609BE-C402-D77B-06F1-8855B25D911D}"/>
              </a:ext>
            </a:extLst>
          </p:cNvPr>
          <p:cNvSpPr txBox="1">
            <a:spLocks/>
          </p:cNvSpPr>
          <p:nvPr/>
        </p:nvSpPr>
        <p:spPr>
          <a:xfrm>
            <a:off x="6615937" y="995448"/>
            <a:ext cx="5514477" cy="5731187"/>
          </a:xfrm>
          <a:prstGeom prst="rect">
            <a:avLst/>
          </a:prstGeom>
        </p:spPr>
        <p:txBody>
          <a:bodyPr/>
          <a:lstStyle>
            <a:lvl1pPr marL="0" indent="0" algn="l" defTabSz="914400" rtl="0" eaLnBrk="1" latinLnBrk="0" hangingPunct="1">
              <a:lnSpc>
                <a:spcPct val="100000"/>
              </a:lnSpc>
              <a:spcBef>
                <a:spcPts val="600"/>
              </a:spcBef>
              <a:buFont typeface="Arial" pitchFamily="34" charset="0"/>
              <a:buNone/>
              <a:defRPr sz="2400" b="0" i="0" kern="1200">
                <a:solidFill>
                  <a:srgbClr val="E50000"/>
                </a:solidFill>
                <a:latin typeface="VAGRounded Lt" panose="020F0502020203020204" pitchFamily="34" charset="0"/>
                <a:ea typeface="+mn-ea"/>
                <a:cs typeface="+mn-cs"/>
              </a:defRPr>
            </a:lvl1pPr>
            <a:lvl2pPr marL="360363"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VAGRounded Lt" panose="020F0502020203020204" pitchFamily="34" charset="0"/>
                <a:ea typeface="+mn-ea"/>
                <a:cs typeface="+mn-cs"/>
              </a:defRPr>
            </a:lvl2pPr>
            <a:lvl3pPr marL="720725"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VAGRounded Lt" panose="020F0502020203020204" pitchFamily="34" charset="0"/>
                <a:ea typeface="+mn-ea"/>
                <a:cs typeface="+mn-cs"/>
              </a:defRPr>
            </a:lvl3pPr>
            <a:lvl4pPr marL="1081088"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VAGRounded Lt" panose="020F0502020203020204" pitchFamily="34" charset="0"/>
                <a:ea typeface="+mn-ea"/>
                <a:cs typeface="+mn-cs"/>
              </a:defRPr>
            </a:lvl4pPr>
            <a:lvl5pPr marL="1441450"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VAGRounded Lt" panose="020F0502020203020204" pitchFamily="34" charset="0"/>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solidFill>
                  <a:schemeClr val="bg1"/>
                </a:solidFill>
                <a:latin typeface="+mn-lt"/>
                <a:sym typeface="Century Gothic" panose="020B0502020202020204" pitchFamily="34" charset="0"/>
              </a:rPr>
              <a:t>The business invests heavily in plant and machinery outside Nairobi.</a:t>
            </a:r>
          </a:p>
          <a:p>
            <a:pPr marL="285750" indent="-285750">
              <a:buFont typeface="Arial" panose="020B0604020202020204" pitchFamily="34" charset="0"/>
              <a:buChar char="•"/>
            </a:pPr>
            <a:r>
              <a:rPr lang="en-US" dirty="0">
                <a:solidFill>
                  <a:schemeClr val="bg1"/>
                </a:solidFill>
                <a:latin typeface="+mn-lt"/>
                <a:sym typeface="Century Gothic" panose="020B0502020202020204" pitchFamily="34" charset="0"/>
              </a:rPr>
              <a:t>These new plants take time to run optimally representing minimal return on investors capital.</a:t>
            </a:r>
          </a:p>
          <a:p>
            <a:pPr marL="285750" indent="-285750">
              <a:buFont typeface="Arial" panose="020B0604020202020204" pitchFamily="34" charset="0"/>
              <a:buChar char="•"/>
            </a:pPr>
            <a:r>
              <a:rPr lang="en-US" dirty="0">
                <a:solidFill>
                  <a:schemeClr val="bg1"/>
                </a:solidFill>
                <a:latin typeface="+mn-lt"/>
              </a:rPr>
              <a:t>Significant increase in operational costs, increased tax pressures and the relentless depreciation of the Kenyan shilling  have a direct impact on cashflows.</a:t>
            </a:r>
          </a:p>
          <a:p>
            <a:pPr marL="285750" indent="-285750">
              <a:buFont typeface="Arial" panose="020B0604020202020204" pitchFamily="34" charset="0"/>
              <a:buChar char="•"/>
            </a:pPr>
            <a:r>
              <a:rPr lang="en-US" dirty="0">
                <a:solidFill>
                  <a:schemeClr val="bg1"/>
                </a:solidFill>
                <a:latin typeface="+mn-lt"/>
              </a:rPr>
              <a:t> The current investment allowances enable businesses to run and optimize on assets during tough economic times</a:t>
            </a:r>
          </a:p>
          <a:p>
            <a:pPr marL="342900" indent="-342900">
              <a:buFont typeface="Arial" panose="020B0604020202020204" pitchFamily="34" charset="0"/>
              <a:buChar char="•"/>
            </a:pPr>
            <a:endParaRPr lang="en-US" sz="2200" dirty="0">
              <a:solidFill>
                <a:schemeClr val="bg1"/>
              </a:solidFill>
              <a:latin typeface="+mn-lt"/>
              <a:sym typeface="Century Gothic" panose="020B0502020202020204" pitchFamily="34" charset="0"/>
            </a:endParaRPr>
          </a:p>
          <a:p>
            <a:pPr marL="285750" indent="-285750">
              <a:buFont typeface="Arial" panose="020B0604020202020204" pitchFamily="34" charset="0"/>
              <a:buChar char="•"/>
            </a:pPr>
            <a:endParaRPr lang="en-ZA" sz="2200" b="1" dirty="0">
              <a:solidFill>
                <a:srgbClr val="000000"/>
              </a:solidFill>
              <a:latin typeface="+mn-lt"/>
            </a:endParaRPr>
          </a:p>
        </p:txBody>
      </p:sp>
      <p:pic>
        <p:nvPicPr>
          <p:cNvPr id="8" name="Content Placeholder 7">
            <a:extLst>
              <a:ext uri="{FF2B5EF4-FFF2-40B4-BE49-F238E27FC236}">
                <a16:creationId xmlns:a16="http://schemas.microsoft.com/office/drawing/2014/main" id="{757EEEEE-6B6F-AED1-269C-CA1E4BAD65CB}"/>
              </a:ext>
            </a:extLst>
          </p:cNvPr>
          <p:cNvPicPr>
            <a:picLocks noGrp="1" noChangeAspect="1"/>
          </p:cNvPicPr>
          <p:nvPr>
            <p:ph sz="half" idx="2"/>
          </p:nvPr>
        </p:nvPicPr>
        <p:blipFill>
          <a:blip r:embed="rId3"/>
          <a:stretch>
            <a:fillRect/>
          </a:stretch>
        </p:blipFill>
        <p:spPr>
          <a:xfrm>
            <a:off x="300768" y="962480"/>
            <a:ext cx="6021710" cy="5350185"/>
          </a:xfrm>
        </p:spPr>
      </p:pic>
    </p:spTree>
    <p:extLst>
      <p:ext uri="{BB962C8B-B14F-4D97-AF65-F5344CB8AC3E}">
        <p14:creationId xmlns:p14="http://schemas.microsoft.com/office/powerpoint/2010/main" val="1894627564"/>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C8B99-08BD-F044-627B-65C7C114E48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805C834-F8A5-27A6-428D-4DF5DA833639}"/>
              </a:ext>
            </a:extLst>
          </p:cNvPr>
          <p:cNvSpPr>
            <a:spLocks noGrp="1"/>
          </p:cNvSpPr>
          <p:nvPr>
            <p:ph type="title"/>
          </p:nvPr>
        </p:nvSpPr>
        <p:spPr>
          <a:xfrm>
            <a:off x="238287" y="333214"/>
            <a:ext cx="11176000" cy="761179"/>
          </a:xfrm>
          <a:prstGeom prst="rect">
            <a:avLst/>
          </a:prstGeom>
        </p:spPr>
        <p:txBody>
          <a:bodyPr/>
          <a:lstStyle/>
          <a:p>
            <a:r>
              <a:rPr lang="en-US" sz="3600" dirty="0"/>
              <a:t>Investment Deduction Incentive|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B5A663E0-F478-22C1-DC41-96CE4B7B8DEE}"/>
              </a:ext>
            </a:extLst>
          </p:cNvPr>
          <p:cNvSpPr>
            <a:spLocks noGrp="1"/>
          </p:cNvSpPr>
          <p:nvPr>
            <p:ph sz="half" idx="2"/>
          </p:nvPr>
        </p:nvSpPr>
        <p:spPr>
          <a:xfrm>
            <a:off x="72458" y="1188204"/>
            <a:ext cx="11550338" cy="5517396"/>
          </a:xfrm>
        </p:spPr>
        <p:txBody>
          <a:bodyPr/>
          <a:lstStyle/>
          <a:p>
            <a:pPr lvl="1">
              <a:spcAft>
                <a:spcPts val="800"/>
              </a:spcAft>
            </a:pPr>
            <a:r>
              <a:rPr lang="en-KE" sz="2600" dirty="0"/>
              <a:t>The investment allowances outside Nairobi and Mombasa provide</a:t>
            </a:r>
            <a:r>
              <a:rPr lang="en-US" sz="2600" dirty="0"/>
              <a:t>s</a:t>
            </a:r>
            <a:r>
              <a:rPr lang="en-KE" sz="2600" dirty="0"/>
              <a:t> a significant incentive to invest outside the major cities, encouraging regional development.</a:t>
            </a:r>
            <a:endParaRPr lang="en-US" sz="2600" dirty="0"/>
          </a:p>
          <a:p>
            <a:pPr lvl="1">
              <a:spcAft>
                <a:spcPts val="800"/>
              </a:spcAft>
            </a:pPr>
            <a:r>
              <a:rPr lang="en-US" sz="2600" dirty="0"/>
              <a:t>Investment deductions offer a tax incentive on capital expenditures, easing cashflow pressures typically faced by manufacturing companies due to their working capital needs.</a:t>
            </a:r>
            <a:endParaRPr lang="en-GB" sz="2600" dirty="0"/>
          </a:p>
          <a:p>
            <a:pPr lvl="1">
              <a:spcAft>
                <a:spcPts val="800"/>
              </a:spcAft>
            </a:pPr>
            <a:r>
              <a:rPr lang="en-GB" sz="2600" dirty="0"/>
              <a:t>Investors may consider alternative jurisdictions that offer incentives aimed at the manufacturing sector, given the sectors strong multiplier effect on the broader economy.</a:t>
            </a:r>
            <a:endParaRPr lang="en-KE" sz="2600" dirty="0"/>
          </a:p>
        </p:txBody>
      </p:sp>
      <p:sp>
        <p:nvSpPr>
          <p:cNvPr id="2" name="TextBox 1">
            <a:extLst>
              <a:ext uri="{FF2B5EF4-FFF2-40B4-BE49-F238E27FC236}">
                <a16:creationId xmlns:a16="http://schemas.microsoft.com/office/drawing/2014/main" id="{6D241DB6-2AAC-963D-0A6C-F40878C9A573}"/>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405C6368-E8B1-8A85-6CA2-B7E4DB15C582}"/>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3691095640"/>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D2907-424A-426B-8BCE-469A1E6A11F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6A9FDF6-7F2F-9C60-9295-AFA994B1C45F}"/>
              </a:ext>
            </a:extLst>
          </p:cNvPr>
          <p:cNvSpPr>
            <a:spLocks noGrp="1"/>
          </p:cNvSpPr>
          <p:nvPr>
            <p:ph type="title"/>
          </p:nvPr>
        </p:nvSpPr>
        <p:spPr>
          <a:xfrm>
            <a:off x="22387" y="56811"/>
            <a:ext cx="11176000" cy="1227934"/>
          </a:xfrm>
          <a:prstGeom prst="rect">
            <a:avLst/>
          </a:prstGeom>
        </p:spPr>
        <p:txBody>
          <a:bodyPr/>
          <a:lstStyle/>
          <a:p>
            <a:br>
              <a:rPr lang="en-US" sz="3600" dirty="0"/>
            </a:br>
            <a:r>
              <a:rPr lang="en-US" sz="3600" dirty="0"/>
              <a:t>Limitation of carry forward of losses | </a:t>
            </a:r>
            <a:r>
              <a:rPr lang="en-US" sz="3600" dirty="0">
                <a:solidFill>
                  <a:schemeClr val="bg1"/>
                </a:solidFill>
              </a:rPr>
              <a:t>Attraction of Foreign Direct investment </a:t>
            </a:r>
            <a:endParaRPr lang="en-ZA" sz="3600" dirty="0">
              <a:solidFill>
                <a:schemeClr val="bg1"/>
              </a:solidFill>
            </a:endParaRPr>
          </a:p>
        </p:txBody>
      </p:sp>
      <p:sp>
        <p:nvSpPr>
          <p:cNvPr id="8" name="Content Placeholder 7">
            <a:extLst>
              <a:ext uri="{FF2B5EF4-FFF2-40B4-BE49-F238E27FC236}">
                <a16:creationId xmlns:a16="http://schemas.microsoft.com/office/drawing/2014/main" id="{3EC3FB97-A8EF-C23E-A394-0F5090EE3903}"/>
              </a:ext>
            </a:extLst>
          </p:cNvPr>
          <p:cNvSpPr>
            <a:spLocks noGrp="1"/>
          </p:cNvSpPr>
          <p:nvPr>
            <p:ph sz="half" idx="2"/>
          </p:nvPr>
        </p:nvSpPr>
        <p:spPr>
          <a:xfrm>
            <a:off x="22388" y="1562100"/>
            <a:ext cx="11801312" cy="4749800"/>
          </a:xfrm>
        </p:spPr>
        <p:txBody>
          <a:bodyPr/>
          <a:lstStyle/>
          <a:p>
            <a:pPr marL="0" lvl="1" indent="0">
              <a:buNone/>
            </a:pPr>
            <a:r>
              <a:rPr lang="en-US" sz="2800" dirty="0">
                <a:solidFill>
                  <a:srgbClr val="E50000"/>
                </a:solidFill>
              </a:rPr>
              <a:t>Clause (8) (c) of The Finance Bill  –  Section 15(4) of the Income Tax Act</a:t>
            </a:r>
          </a:p>
          <a:p>
            <a:pPr marL="0" lvl="1" indent="0">
              <a:buNone/>
            </a:pPr>
            <a:endParaRPr lang="en-US" sz="2800" dirty="0">
              <a:solidFill>
                <a:srgbClr val="E50000"/>
              </a:solidFill>
            </a:endParaRPr>
          </a:p>
          <a:p>
            <a:pPr marL="0" lvl="1" indent="0">
              <a:buNone/>
            </a:pPr>
            <a:r>
              <a:rPr lang="en-US" sz="2600" dirty="0"/>
              <a:t>In sub-section (4), by inserting the word “five” immediately after the word succeeding </a:t>
            </a:r>
          </a:p>
          <a:p>
            <a:pPr marL="0" lvl="1" indent="0">
              <a:buNone/>
            </a:pPr>
            <a:endParaRPr lang="en-US" sz="2600" dirty="0"/>
          </a:p>
          <a:p>
            <a:pPr lvl="1"/>
            <a:r>
              <a:rPr lang="en-US" sz="2600" dirty="0"/>
              <a:t>The Bill proposes to amend Section 15(4) introducing a 5-year cap on the deductibility of tax  losses.</a:t>
            </a:r>
          </a:p>
          <a:p>
            <a:pPr marL="0" lvl="1" indent="0">
              <a:buNone/>
            </a:pPr>
            <a:endParaRPr lang="en-US" sz="2600" dirty="0"/>
          </a:p>
          <a:p>
            <a:pPr lvl="1"/>
            <a:r>
              <a:rPr lang="en-US" sz="2600" dirty="0"/>
              <a:t>This will limit the utilization of tax losses in subsequent years of income.</a:t>
            </a:r>
            <a:endParaRPr lang="en-GB" sz="2600" dirty="0"/>
          </a:p>
          <a:p>
            <a:pPr marL="0" lvl="1" indent="0">
              <a:buNone/>
            </a:pPr>
            <a:endParaRPr lang="en-US" sz="1800" b="0" i="0" u="none" strike="noStrike" baseline="0" dirty="0">
              <a:solidFill>
                <a:srgbClr val="000000"/>
              </a:solidFill>
              <a:latin typeface="Cambria" panose="02040503050406030204" pitchFamily="18" charset="0"/>
            </a:endParaRPr>
          </a:p>
          <a:p>
            <a:pPr marL="0" lvl="1" indent="0">
              <a:buNone/>
            </a:pPr>
            <a:endParaRPr lang="en-US" sz="2800" dirty="0">
              <a:solidFill>
                <a:schemeClr val="bg1"/>
              </a:solidFill>
            </a:endParaRPr>
          </a:p>
        </p:txBody>
      </p:sp>
      <p:sp>
        <p:nvSpPr>
          <p:cNvPr id="2" name="TextBox 1">
            <a:extLst>
              <a:ext uri="{FF2B5EF4-FFF2-40B4-BE49-F238E27FC236}">
                <a16:creationId xmlns:a16="http://schemas.microsoft.com/office/drawing/2014/main" id="{FF6EBB9A-B0D1-552A-F264-EE27743415D1}"/>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D8AE5F41-A862-1F51-2972-ED23D80BEB30}"/>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1468239915"/>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C952B-0779-4F67-63B7-CADE5787394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02E9B28-E409-18F3-2014-E26E8BF13DC6}"/>
              </a:ext>
            </a:extLst>
          </p:cNvPr>
          <p:cNvSpPr>
            <a:spLocks noGrp="1"/>
          </p:cNvSpPr>
          <p:nvPr>
            <p:ph type="title"/>
          </p:nvPr>
        </p:nvSpPr>
        <p:spPr>
          <a:xfrm>
            <a:off x="219323" y="207166"/>
            <a:ext cx="11176000" cy="761179"/>
          </a:xfrm>
          <a:prstGeom prst="rect">
            <a:avLst/>
          </a:prstGeom>
        </p:spPr>
        <p:txBody>
          <a:bodyPr/>
          <a:lstStyle/>
          <a:p>
            <a:r>
              <a:rPr lang="en-US" sz="3600" dirty="0"/>
              <a:t>Limitation of carry forward of losses| </a:t>
            </a:r>
            <a:r>
              <a:rPr lang="en-US" sz="3600" dirty="0">
                <a:solidFill>
                  <a:schemeClr val="bg1"/>
                </a:solidFill>
              </a:rPr>
              <a:t>Policy issue and our ask</a:t>
            </a:r>
            <a:endParaRPr lang="en-ZA" sz="3600" dirty="0">
              <a:solidFill>
                <a:srgbClr val="000000"/>
              </a:solidFill>
            </a:endParaRPr>
          </a:p>
        </p:txBody>
      </p:sp>
      <p:sp>
        <p:nvSpPr>
          <p:cNvPr id="8" name="Content Placeholder 7">
            <a:extLst>
              <a:ext uri="{FF2B5EF4-FFF2-40B4-BE49-F238E27FC236}">
                <a16:creationId xmlns:a16="http://schemas.microsoft.com/office/drawing/2014/main" id="{E463F4CD-D586-6197-0971-EAC18251A224}"/>
              </a:ext>
            </a:extLst>
          </p:cNvPr>
          <p:cNvSpPr>
            <a:spLocks noGrp="1"/>
          </p:cNvSpPr>
          <p:nvPr>
            <p:ph sz="half" idx="2"/>
          </p:nvPr>
        </p:nvSpPr>
        <p:spPr>
          <a:xfrm>
            <a:off x="6548271" y="1194068"/>
            <a:ext cx="5072229" cy="5016234"/>
          </a:xfrm>
          <a:ln w="28575">
            <a:solidFill>
              <a:srgbClr val="C00000"/>
            </a:solidFill>
          </a:ln>
        </p:spPr>
        <p:txBody>
          <a:bodyPr/>
          <a:lstStyle/>
          <a:p>
            <a:pPr marL="0" lvl="1" indent="0">
              <a:buNone/>
            </a:pPr>
            <a:r>
              <a:rPr lang="en-US" sz="2800" dirty="0">
                <a:solidFill>
                  <a:srgbClr val="E50000"/>
                </a:solidFill>
              </a:rPr>
              <a:t>Proposed amendment</a:t>
            </a:r>
          </a:p>
          <a:p>
            <a:pPr lvl="1"/>
            <a:r>
              <a:rPr lang="en-US" sz="2600" dirty="0"/>
              <a:t>Deletion of clause 8 (c)  of the Finance Bill. </a:t>
            </a:r>
          </a:p>
          <a:p>
            <a:pPr marL="0" lvl="1" indent="0">
              <a:buNone/>
            </a:pPr>
            <a:endParaRPr lang="en-KE" sz="2800" dirty="0"/>
          </a:p>
          <a:p>
            <a:pPr lvl="1"/>
            <a:endParaRPr lang="en-US" dirty="0"/>
          </a:p>
          <a:p>
            <a:pPr marL="0" lvl="1" indent="0">
              <a:buNone/>
            </a:pPr>
            <a:endParaRPr lang="en-US" dirty="0"/>
          </a:p>
          <a:p>
            <a:pPr marL="0" lvl="1" indent="0">
              <a:buNone/>
            </a:pPr>
            <a:endParaRPr lang="en-US" dirty="0"/>
          </a:p>
        </p:txBody>
      </p:sp>
      <p:sp>
        <p:nvSpPr>
          <p:cNvPr id="2" name="TextBox 1">
            <a:extLst>
              <a:ext uri="{FF2B5EF4-FFF2-40B4-BE49-F238E27FC236}">
                <a16:creationId xmlns:a16="http://schemas.microsoft.com/office/drawing/2014/main" id="{6558CADA-06F3-F471-E313-C47A19D0175C}"/>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5748AF11-EBA8-1FE7-6BA6-DA8F91A66F99}"/>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
        <p:nvSpPr>
          <p:cNvPr id="3" name="Content Placeholder 7">
            <a:extLst>
              <a:ext uri="{FF2B5EF4-FFF2-40B4-BE49-F238E27FC236}">
                <a16:creationId xmlns:a16="http://schemas.microsoft.com/office/drawing/2014/main" id="{3E9ABCE6-753E-9DB2-400A-B76339DD1F56}"/>
              </a:ext>
            </a:extLst>
          </p:cNvPr>
          <p:cNvSpPr txBox="1">
            <a:spLocks/>
          </p:cNvSpPr>
          <p:nvPr/>
        </p:nvSpPr>
        <p:spPr>
          <a:xfrm>
            <a:off x="414171" y="1194067"/>
            <a:ext cx="5072229" cy="5016234"/>
          </a:xfrm>
          <a:prstGeom prst="rect">
            <a:avLst/>
          </a:prstGeom>
          <a:ln w="28575">
            <a:solidFill>
              <a:srgbClr val="C00000"/>
            </a:solidFill>
          </a:ln>
        </p:spPr>
        <p:txBody>
          <a:bodyPr/>
          <a:lstStyle>
            <a:lvl1pPr marL="0" indent="0" algn="l" defTabSz="914400" rtl="0" eaLnBrk="1" latinLnBrk="0" hangingPunct="1">
              <a:lnSpc>
                <a:spcPct val="100000"/>
              </a:lnSpc>
              <a:spcBef>
                <a:spcPts val="600"/>
              </a:spcBef>
              <a:buFont typeface="Arial" pitchFamily="34" charset="0"/>
              <a:buNone/>
              <a:defRPr sz="2400" b="0" i="0" kern="1200">
                <a:solidFill>
                  <a:srgbClr val="E50000"/>
                </a:solidFill>
                <a:latin typeface="+mn-lt"/>
                <a:ea typeface="+mn-ea"/>
                <a:cs typeface="+mn-cs"/>
              </a:defRPr>
            </a:lvl1pPr>
            <a:lvl2pPr marL="360363"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2pPr>
            <a:lvl3pPr marL="720725"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3pPr>
            <a:lvl4pPr marL="1081088"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4pPr>
            <a:lvl5pPr marL="1441450"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1" indent="0">
              <a:buNone/>
            </a:pPr>
            <a:r>
              <a:rPr lang="en-US" sz="2800" dirty="0">
                <a:solidFill>
                  <a:srgbClr val="E50000"/>
                </a:solidFill>
              </a:rPr>
              <a:t>Policy issue</a:t>
            </a:r>
          </a:p>
          <a:p>
            <a:pPr marL="0" lvl="1" indent="0">
              <a:buFont typeface="Arial" panose="020B0604020202020204" pitchFamily="34" charset="0"/>
              <a:buNone/>
            </a:pPr>
            <a:r>
              <a:rPr lang="en-KE" sz="2600" dirty="0"/>
              <a:t>This proposal, would penalize long-term and capital-intensive investments</a:t>
            </a:r>
            <a:r>
              <a:rPr lang="en-US" sz="2600" dirty="0"/>
              <a:t> and disadvantage start-ups by</a:t>
            </a:r>
            <a:r>
              <a:rPr lang="en-KE" sz="2600" dirty="0"/>
              <a:t> preventing companies from fully offsetting </a:t>
            </a:r>
            <a:r>
              <a:rPr lang="en-US" sz="2600" dirty="0"/>
              <a:t>against future profits, </a:t>
            </a:r>
            <a:r>
              <a:rPr lang="en-KE" sz="2600" dirty="0"/>
              <a:t>early-stage losses</a:t>
            </a:r>
            <a:r>
              <a:rPr lang="en-US" sz="2600" dirty="0"/>
              <a:t> resulting from capital incentives or resulting from normal business operations.</a:t>
            </a:r>
            <a:endParaRPr lang="en-US" dirty="0"/>
          </a:p>
          <a:p>
            <a:pPr marL="0" lvl="1" indent="0">
              <a:buFont typeface="Arial" panose="020B0604020202020204" pitchFamily="34" charset="0"/>
              <a:buNone/>
            </a:pPr>
            <a:endParaRPr lang="en-US" dirty="0"/>
          </a:p>
          <a:p>
            <a:pPr marL="0" lvl="1" indent="0">
              <a:buFont typeface="Arial" panose="020B0604020202020204" pitchFamily="34" charset="0"/>
              <a:buNone/>
            </a:pPr>
            <a:r>
              <a:rPr lang="en-US" dirty="0"/>
              <a:t>.</a:t>
            </a:r>
          </a:p>
        </p:txBody>
      </p:sp>
    </p:spTree>
    <p:extLst>
      <p:ext uri="{BB962C8B-B14F-4D97-AF65-F5344CB8AC3E}">
        <p14:creationId xmlns:p14="http://schemas.microsoft.com/office/powerpoint/2010/main" val="4162262819"/>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6DF04-3023-6A68-C482-25897FD5BCB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2D8ADE2-FC6C-1BB5-4334-497AFC28774D}"/>
              </a:ext>
            </a:extLst>
          </p:cNvPr>
          <p:cNvSpPr>
            <a:spLocks noGrp="1"/>
          </p:cNvSpPr>
          <p:nvPr>
            <p:ph type="title"/>
          </p:nvPr>
        </p:nvSpPr>
        <p:spPr>
          <a:xfrm>
            <a:off x="238287" y="333214"/>
            <a:ext cx="11176000" cy="761179"/>
          </a:xfrm>
          <a:prstGeom prst="rect">
            <a:avLst/>
          </a:prstGeom>
        </p:spPr>
        <p:txBody>
          <a:bodyPr/>
          <a:lstStyle/>
          <a:p>
            <a:r>
              <a:rPr lang="en-US" sz="3600" dirty="0"/>
              <a:t>Limitation of carry forward of losses |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01423AC2-D02D-D593-B79D-16179A503815}"/>
              </a:ext>
            </a:extLst>
          </p:cNvPr>
          <p:cNvSpPr>
            <a:spLocks noGrp="1"/>
          </p:cNvSpPr>
          <p:nvPr>
            <p:ph sz="half" idx="2"/>
          </p:nvPr>
        </p:nvSpPr>
        <p:spPr>
          <a:xfrm>
            <a:off x="72457" y="818699"/>
            <a:ext cx="12119543" cy="5886901"/>
          </a:xfrm>
        </p:spPr>
        <p:txBody>
          <a:bodyPr/>
          <a:lstStyle/>
          <a:p>
            <a:pPr lvl="1"/>
            <a:r>
              <a:rPr lang="en-US" sz="2600" dirty="0"/>
              <a:t>The proposal</a:t>
            </a:r>
            <a:r>
              <a:rPr lang="en-KE" sz="2600" dirty="0"/>
              <a:t> would make Kenya an </a:t>
            </a:r>
            <a:r>
              <a:rPr lang="en-KE" sz="2600" b="1" dirty="0"/>
              <a:t>unattractive investment destination</a:t>
            </a:r>
            <a:r>
              <a:rPr lang="en-KE" sz="2600" dirty="0"/>
              <a:t> potentially losing the country significant development opportunities</a:t>
            </a:r>
            <a:r>
              <a:rPr lang="en-US" sz="2600" dirty="0"/>
              <a:t>.</a:t>
            </a:r>
          </a:p>
          <a:p>
            <a:pPr marL="0" lvl="1" indent="0">
              <a:buNone/>
            </a:pPr>
            <a:endParaRPr lang="en-KE" sz="2600" dirty="0"/>
          </a:p>
          <a:p>
            <a:pPr lvl="1"/>
            <a:r>
              <a:rPr lang="en-KE" sz="2600" dirty="0"/>
              <a:t>This proposal would disadvantage start</a:t>
            </a:r>
            <a:r>
              <a:rPr lang="en-US" sz="2600" dirty="0"/>
              <a:t>-</a:t>
            </a:r>
            <a:r>
              <a:rPr lang="en-KE" sz="2600" dirty="0"/>
              <a:t>ups and high growth firms, which typically incur losses in their </a:t>
            </a:r>
            <a:r>
              <a:rPr lang="en-US" sz="2600" dirty="0"/>
              <a:t>early years of operation</a:t>
            </a:r>
            <a:r>
              <a:rPr lang="en-KE" sz="2600" dirty="0"/>
              <a:t>. This would deny them the resources needed to scale past the start</a:t>
            </a:r>
            <a:r>
              <a:rPr lang="en-US" sz="2600" dirty="0"/>
              <a:t>-</a:t>
            </a:r>
            <a:r>
              <a:rPr lang="en-KE" sz="2600" dirty="0"/>
              <a:t>up stage and limit their growth compared to established firms.</a:t>
            </a:r>
            <a:endParaRPr lang="en-US" sz="2600" dirty="0"/>
          </a:p>
          <a:p>
            <a:pPr marL="0" lvl="1" indent="0">
              <a:buNone/>
            </a:pPr>
            <a:endParaRPr lang="en-US" sz="2600" dirty="0"/>
          </a:p>
          <a:p>
            <a:pPr lvl="1"/>
            <a:r>
              <a:rPr lang="en-KE" sz="2600" dirty="0"/>
              <a:t>This provision would severely reduce business’ resilience during periods of economic downturn or recession, as companies may take longer than the 5 year limit to recover from the economic shocks that affect them. The current provision </a:t>
            </a:r>
            <a:r>
              <a:rPr lang="en-US" sz="2600" dirty="0"/>
              <a:t>which allows</a:t>
            </a:r>
            <a:r>
              <a:rPr lang="en-KE" sz="2600" dirty="0"/>
              <a:t> for indefinite carry forward of losses</a:t>
            </a:r>
            <a:r>
              <a:rPr lang="en-US" sz="2600" dirty="0"/>
              <a:t>,</a:t>
            </a:r>
            <a:r>
              <a:rPr lang="en-KE" sz="2600" dirty="0"/>
              <a:t> provides a cushion for the businesses to absorb the shocks, thereby allowing for wider economic stability in the long run.</a:t>
            </a:r>
            <a:endParaRPr lang="en-US" sz="2600" dirty="0"/>
          </a:p>
          <a:p>
            <a:pPr marL="0" lvl="1" indent="0">
              <a:buNone/>
            </a:pPr>
            <a:endParaRPr lang="en-KE" sz="2600" dirty="0"/>
          </a:p>
          <a:p>
            <a:pPr lvl="1"/>
            <a:endParaRPr lang="en-KE" sz="2800" dirty="0"/>
          </a:p>
          <a:p>
            <a:pPr marL="0" lvl="1" indent="0">
              <a:buNone/>
            </a:pPr>
            <a:endParaRPr lang="en-GB" sz="2600" dirty="0"/>
          </a:p>
          <a:p>
            <a:pPr marL="0" lvl="1" indent="0">
              <a:buNone/>
            </a:pPr>
            <a:endParaRPr lang="en-US" dirty="0"/>
          </a:p>
        </p:txBody>
      </p:sp>
      <p:sp>
        <p:nvSpPr>
          <p:cNvPr id="2" name="TextBox 1">
            <a:extLst>
              <a:ext uri="{FF2B5EF4-FFF2-40B4-BE49-F238E27FC236}">
                <a16:creationId xmlns:a16="http://schemas.microsoft.com/office/drawing/2014/main" id="{D9F5A04A-D4BF-8C2B-655F-12BB1278B4CF}"/>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64504072-35D6-C456-B95D-5B2DF1251163}"/>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864660320"/>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ADD39-1C57-D881-6330-98C3CFC7495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1BB5D19-8AF6-49E9-04F8-8B20167823BE}"/>
              </a:ext>
            </a:extLst>
          </p:cNvPr>
          <p:cNvSpPr>
            <a:spLocks noGrp="1"/>
          </p:cNvSpPr>
          <p:nvPr>
            <p:ph type="title"/>
          </p:nvPr>
        </p:nvSpPr>
        <p:spPr>
          <a:xfrm>
            <a:off x="238287" y="130966"/>
            <a:ext cx="11176000" cy="1133438"/>
          </a:xfrm>
          <a:prstGeom prst="rect">
            <a:avLst/>
          </a:prstGeom>
        </p:spPr>
        <p:txBody>
          <a:bodyPr/>
          <a:lstStyle/>
          <a:p>
            <a:br>
              <a:rPr lang="en-US" sz="3600" dirty="0"/>
            </a:br>
            <a:r>
              <a:rPr lang="en-US" sz="3600" dirty="0"/>
              <a:t>Agency Notices| </a:t>
            </a:r>
            <a:r>
              <a:rPr lang="en-US" sz="3600" dirty="0">
                <a:solidFill>
                  <a:schemeClr val="bg1"/>
                </a:solidFill>
              </a:rPr>
              <a:t>Improving tax-payer compliance</a:t>
            </a:r>
            <a:endParaRPr lang="en-ZA" sz="3600" dirty="0">
              <a:solidFill>
                <a:schemeClr val="bg1"/>
              </a:solidFill>
            </a:endParaRPr>
          </a:p>
        </p:txBody>
      </p:sp>
      <p:sp>
        <p:nvSpPr>
          <p:cNvPr id="8" name="Content Placeholder 7">
            <a:extLst>
              <a:ext uri="{FF2B5EF4-FFF2-40B4-BE49-F238E27FC236}">
                <a16:creationId xmlns:a16="http://schemas.microsoft.com/office/drawing/2014/main" id="{61155A7E-FAFA-2F17-BCD9-2B463F9F7645}"/>
              </a:ext>
            </a:extLst>
          </p:cNvPr>
          <p:cNvSpPr>
            <a:spLocks noGrp="1"/>
          </p:cNvSpPr>
          <p:nvPr>
            <p:ph sz="half" idx="2"/>
          </p:nvPr>
        </p:nvSpPr>
        <p:spPr>
          <a:xfrm>
            <a:off x="209873" y="1492788"/>
            <a:ext cx="11204413" cy="4641312"/>
          </a:xfrm>
        </p:spPr>
        <p:txBody>
          <a:bodyPr/>
          <a:lstStyle/>
          <a:p>
            <a:r>
              <a:rPr lang="en-US" sz="2800" dirty="0">
                <a:solidFill>
                  <a:srgbClr val="E50000"/>
                </a:solidFill>
              </a:rPr>
              <a:t>Clause 47 of The Finance Bill  – Proposal to delete Section (14) (e) of the </a:t>
            </a:r>
            <a:r>
              <a:rPr lang="en-US" sz="2800" dirty="0"/>
              <a:t>Tax Procedures Act (TPA)</a:t>
            </a:r>
          </a:p>
          <a:p>
            <a:r>
              <a:rPr lang="en-US" sz="2800" dirty="0">
                <a:solidFill>
                  <a:srgbClr val="E50000"/>
                </a:solidFill>
              </a:rPr>
              <a:t> </a:t>
            </a:r>
            <a:endParaRPr lang="en-US" sz="2600" dirty="0">
              <a:solidFill>
                <a:schemeClr val="bg1"/>
              </a:solidFill>
            </a:endParaRPr>
          </a:p>
          <a:p>
            <a:pPr lvl="1">
              <a:spcAft>
                <a:spcPts val="800"/>
              </a:spcAft>
            </a:pPr>
            <a:r>
              <a:rPr lang="en-US" sz="2600" dirty="0"/>
              <a:t>The deletion will empower the</a:t>
            </a:r>
            <a:r>
              <a:rPr lang="en-KE" sz="2600" dirty="0"/>
              <a:t> Commissioner to issue notices in recovery of taxes, despite a taxpayer</a:t>
            </a:r>
            <a:r>
              <a:rPr lang="en-US" sz="2600" dirty="0"/>
              <a:t>’s</a:t>
            </a:r>
            <a:r>
              <a:rPr lang="en-KE" sz="2600" dirty="0"/>
              <a:t> </a:t>
            </a:r>
            <a:r>
              <a:rPr lang="en-US" sz="2600" dirty="0"/>
              <a:t>right to appeal.</a:t>
            </a:r>
          </a:p>
          <a:p>
            <a:pPr lvl="1">
              <a:spcAft>
                <a:spcPts val="800"/>
              </a:spcAft>
            </a:pPr>
            <a:r>
              <a:rPr lang="en-US" sz="2600" dirty="0"/>
              <a:t>The Bill also proposes to expand the powers of the Commissioner to collect taxes from non-resident persons who are subject to tax in Kenya</a:t>
            </a:r>
            <a:r>
              <a:rPr lang="en-US" sz="2800" dirty="0"/>
              <a:t>.</a:t>
            </a:r>
            <a:endParaRPr lang="en-GB" sz="2800" dirty="0"/>
          </a:p>
          <a:p>
            <a:pPr marL="0" lvl="1" indent="0">
              <a:buNone/>
            </a:pPr>
            <a:endParaRPr lang="en-US" sz="1800" b="0" i="0" u="none" strike="noStrike" baseline="0" dirty="0">
              <a:solidFill>
                <a:srgbClr val="000000"/>
              </a:solidFill>
              <a:latin typeface="Cambria" panose="02040503050406030204" pitchFamily="18" charset="0"/>
            </a:endParaRPr>
          </a:p>
          <a:p>
            <a:pPr marL="0" lvl="1" indent="0">
              <a:buNone/>
            </a:pPr>
            <a:endParaRPr lang="en-US" sz="2800" dirty="0">
              <a:solidFill>
                <a:schemeClr val="bg1"/>
              </a:solidFill>
            </a:endParaRPr>
          </a:p>
        </p:txBody>
      </p:sp>
      <p:sp>
        <p:nvSpPr>
          <p:cNvPr id="2" name="TextBox 1">
            <a:extLst>
              <a:ext uri="{FF2B5EF4-FFF2-40B4-BE49-F238E27FC236}">
                <a16:creationId xmlns:a16="http://schemas.microsoft.com/office/drawing/2014/main" id="{5AA45F6F-1B71-D01B-54BE-9AC0953395C8}"/>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3A222E04-78A6-F434-67E1-759F13D57170}"/>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273671294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B3753-2D28-ABDB-AD6D-89354E2C14D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B69D91-4AAE-721E-A0FF-3F176D7F3E37}"/>
              </a:ext>
            </a:extLst>
          </p:cNvPr>
          <p:cNvSpPr>
            <a:spLocks noGrp="1"/>
          </p:cNvSpPr>
          <p:nvPr>
            <p:ph type="title"/>
          </p:nvPr>
        </p:nvSpPr>
        <p:spPr>
          <a:xfrm>
            <a:off x="219323" y="207166"/>
            <a:ext cx="11176000" cy="761179"/>
          </a:xfrm>
          <a:prstGeom prst="rect">
            <a:avLst/>
          </a:prstGeom>
        </p:spPr>
        <p:txBody>
          <a:bodyPr/>
          <a:lstStyle/>
          <a:p>
            <a:r>
              <a:rPr lang="en-US" sz="3600" dirty="0"/>
              <a:t>Agency Notices| </a:t>
            </a:r>
            <a:r>
              <a:rPr lang="en-US" sz="3600" dirty="0">
                <a:solidFill>
                  <a:schemeClr val="bg1"/>
                </a:solidFill>
              </a:rPr>
              <a:t>Policy issue and our ask</a:t>
            </a:r>
            <a:endParaRPr lang="en-ZA" sz="3600" dirty="0">
              <a:solidFill>
                <a:srgbClr val="000000"/>
              </a:solidFill>
            </a:endParaRPr>
          </a:p>
        </p:txBody>
      </p:sp>
      <p:sp>
        <p:nvSpPr>
          <p:cNvPr id="8" name="Content Placeholder 7">
            <a:extLst>
              <a:ext uri="{FF2B5EF4-FFF2-40B4-BE49-F238E27FC236}">
                <a16:creationId xmlns:a16="http://schemas.microsoft.com/office/drawing/2014/main" id="{A611FA65-B1A5-519E-6C7A-9D6B7A267584}"/>
              </a:ext>
            </a:extLst>
          </p:cNvPr>
          <p:cNvSpPr>
            <a:spLocks noGrp="1"/>
          </p:cNvSpPr>
          <p:nvPr>
            <p:ph sz="half" idx="2"/>
          </p:nvPr>
        </p:nvSpPr>
        <p:spPr>
          <a:xfrm>
            <a:off x="6548271" y="1194068"/>
            <a:ext cx="5072229" cy="5016234"/>
          </a:xfrm>
          <a:ln w="28575">
            <a:solidFill>
              <a:srgbClr val="C00000"/>
            </a:solidFill>
          </a:ln>
        </p:spPr>
        <p:txBody>
          <a:bodyPr/>
          <a:lstStyle/>
          <a:p>
            <a:pPr marL="0" lvl="1" indent="0">
              <a:buNone/>
            </a:pPr>
            <a:r>
              <a:rPr lang="en-US" sz="2800" dirty="0">
                <a:solidFill>
                  <a:srgbClr val="E50000"/>
                </a:solidFill>
              </a:rPr>
              <a:t>Proposed amendment</a:t>
            </a:r>
          </a:p>
          <a:p>
            <a:pPr lvl="1"/>
            <a:r>
              <a:rPr lang="en-US" sz="2600" dirty="0"/>
              <a:t>Deletion of Clause 47 of the Finance Bill.</a:t>
            </a:r>
          </a:p>
          <a:p>
            <a:pPr marL="0" lvl="1" indent="0">
              <a:buNone/>
            </a:pPr>
            <a:endParaRPr lang="en-KE" sz="2800" dirty="0"/>
          </a:p>
          <a:p>
            <a:pPr marL="0" lvl="1" indent="0">
              <a:buNone/>
            </a:pPr>
            <a:endParaRPr lang="en-US" dirty="0"/>
          </a:p>
          <a:p>
            <a:pPr marL="0" lvl="1" indent="0">
              <a:buNone/>
            </a:pPr>
            <a:endParaRPr lang="en-US" dirty="0"/>
          </a:p>
          <a:p>
            <a:pPr marL="0" lvl="1" indent="0">
              <a:buNone/>
            </a:pPr>
            <a:endParaRPr lang="en-US" dirty="0"/>
          </a:p>
        </p:txBody>
      </p:sp>
      <p:sp>
        <p:nvSpPr>
          <p:cNvPr id="2" name="TextBox 1">
            <a:extLst>
              <a:ext uri="{FF2B5EF4-FFF2-40B4-BE49-F238E27FC236}">
                <a16:creationId xmlns:a16="http://schemas.microsoft.com/office/drawing/2014/main" id="{5B17C333-FEE2-3EA7-17DF-C081086AC5FF}"/>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6267FCD3-006D-051C-207E-4DAB477FF379}"/>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
        <p:nvSpPr>
          <p:cNvPr id="3" name="Content Placeholder 7">
            <a:extLst>
              <a:ext uri="{FF2B5EF4-FFF2-40B4-BE49-F238E27FC236}">
                <a16:creationId xmlns:a16="http://schemas.microsoft.com/office/drawing/2014/main" id="{DE661C0F-65D7-70E5-BBF9-0AED42E1C523}"/>
              </a:ext>
            </a:extLst>
          </p:cNvPr>
          <p:cNvSpPr txBox="1">
            <a:spLocks/>
          </p:cNvSpPr>
          <p:nvPr/>
        </p:nvSpPr>
        <p:spPr>
          <a:xfrm>
            <a:off x="414171" y="1194067"/>
            <a:ext cx="5072229" cy="5016234"/>
          </a:xfrm>
          <a:prstGeom prst="rect">
            <a:avLst/>
          </a:prstGeom>
          <a:ln w="28575">
            <a:solidFill>
              <a:srgbClr val="C00000"/>
            </a:solidFill>
          </a:ln>
        </p:spPr>
        <p:txBody>
          <a:bodyPr/>
          <a:lstStyle>
            <a:lvl1pPr marL="0" indent="0" algn="l" defTabSz="914400" rtl="0" eaLnBrk="1" latinLnBrk="0" hangingPunct="1">
              <a:lnSpc>
                <a:spcPct val="100000"/>
              </a:lnSpc>
              <a:spcBef>
                <a:spcPts val="600"/>
              </a:spcBef>
              <a:buFont typeface="Arial" pitchFamily="34" charset="0"/>
              <a:buNone/>
              <a:defRPr sz="2400" b="0" i="0" kern="1200">
                <a:solidFill>
                  <a:srgbClr val="E50000"/>
                </a:solidFill>
                <a:latin typeface="+mn-lt"/>
                <a:ea typeface="+mn-ea"/>
                <a:cs typeface="+mn-cs"/>
              </a:defRPr>
            </a:lvl1pPr>
            <a:lvl2pPr marL="360363"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2pPr>
            <a:lvl3pPr marL="720725"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3pPr>
            <a:lvl4pPr marL="1081088"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4pPr>
            <a:lvl5pPr marL="1441450"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1" indent="0">
              <a:buNone/>
            </a:pPr>
            <a:r>
              <a:rPr lang="en-US" sz="2800" dirty="0">
                <a:solidFill>
                  <a:srgbClr val="E50000"/>
                </a:solidFill>
              </a:rPr>
              <a:t>Policy issue</a:t>
            </a:r>
          </a:p>
          <a:p>
            <a:pPr lvl="1">
              <a:spcAft>
                <a:spcPts val="800"/>
              </a:spcAft>
            </a:pPr>
            <a:r>
              <a:rPr lang="en-US" sz="2600" dirty="0"/>
              <a:t> </a:t>
            </a:r>
            <a:r>
              <a:rPr lang="en-KE" sz="2600" dirty="0"/>
              <a:t>This provision, if assented to will deny the taxpayer the right to fair administrative action contrary to Article 47 of the Constitution, as the Commissioner will be empowered to enforce their assessment</a:t>
            </a:r>
            <a:r>
              <a:rPr lang="en-US" sz="2600" dirty="0"/>
              <a:t> on a tax-payer who has a right to appeal.</a:t>
            </a:r>
            <a:endParaRPr lang="en-KE" sz="2600" dirty="0"/>
          </a:p>
          <a:p>
            <a:pPr marL="0" lvl="1" indent="0">
              <a:buFont typeface="Arial" panose="020B0604020202020204" pitchFamily="34" charset="0"/>
              <a:buNone/>
            </a:pPr>
            <a:endParaRPr lang="en-US" dirty="0"/>
          </a:p>
          <a:p>
            <a:pPr marL="0" lvl="1" indent="0">
              <a:buFont typeface="Arial" panose="020B0604020202020204" pitchFamily="34" charset="0"/>
              <a:buNone/>
            </a:pPr>
            <a:endParaRPr lang="en-US" dirty="0"/>
          </a:p>
          <a:p>
            <a:pPr marL="0" lvl="1" indent="0">
              <a:buFont typeface="Arial" panose="020B0604020202020204" pitchFamily="34" charset="0"/>
              <a:buNone/>
            </a:pPr>
            <a:r>
              <a:rPr lang="en-US" dirty="0"/>
              <a:t>.</a:t>
            </a:r>
          </a:p>
        </p:txBody>
      </p:sp>
    </p:spTree>
    <p:extLst>
      <p:ext uri="{BB962C8B-B14F-4D97-AF65-F5344CB8AC3E}">
        <p14:creationId xmlns:p14="http://schemas.microsoft.com/office/powerpoint/2010/main" val="2616365151"/>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4DF8F-2E21-E1B2-594E-9064BE7600E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28DB7D8-978D-D80A-4A6A-1B7278D22665}"/>
              </a:ext>
            </a:extLst>
          </p:cNvPr>
          <p:cNvSpPr>
            <a:spLocks noGrp="1"/>
          </p:cNvSpPr>
          <p:nvPr>
            <p:ph type="title"/>
          </p:nvPr>
        </p:nvSpPr>
        <p:spPr>
          <a:xfrm>
            <a:off x="219323" y="207166"/>
            <a:ext cx="11176000" cy="761179"/>
          </a:xfrm>
          <a:prstGeom prst="rect">
            <a:avLst/>
          </a:prstGeom>
        </p:spPr>
        <p:txBody>
          <a:bodyPr/>
          <a:lstStyle/>
          <a:p>
            <a:r>
              <a:rPr lang="en-US" sz="3600" dirty="0"/>
              <a:t>Agency Notices|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559164A2-8784-E2E1-F099-C33DF7EB1163}"/>
              </a:ext>
            </a:extLst>
          </p:cNvPr>
          <p:cNvSpPr>
            <a:spLocks noGrp="1"/>
          </p:cNvSpPr>
          <p:nvPr>
            <p:ph sz="half" idx="2"/>
          </p:nvPr>
        </p:nvSpPr>
        <p:spPr>
          <a:xfrm>
            <a:off x="261771" y="1041666"/>
            <a:ext cx="11799600" cy="5609167"/>
          </a:xfrm>
        </p:spPr>
        <p:txBody>
          <a:bodyPr/>
          <a:lstStyle/>
          <a:p>
            <a:pPr lvl="1">
              <a:spcAft>
                <a:spcPts val="800"/>
              </a:spcAft>
            </a:pPr>
            <a:r>
              <a:rPr lang="en-US" sz="2600" dirty="0"/>
              <a:t>The proposed</a:t>
            </a:r>
            <a:r>
              <a:rPr lang="en-KE" sz="2600" dirty="0"/>
              <a:t> provision undermine</a:t>
            </a:r>
            <a:r>
              <a:rPr lang="en-US" sz="2600" dirty="0"/>
              <a:t>s</a:t>
            </a:r>
            <a:r>
              <a:rPr lang="en-KE" sz="2600" dirty="0"/>
              <a:t> the right to appeal</a:t>
            </a:r>
            <a:r>
              <a:rPr lang="en-US" sz="2600" dirty="0"/>
              <a:t> </a:t>
            </a:r>
            <a:r>
              <a:rPr lang="en-KE" sz="2600" dirty="0"/>
              <a:t>and the right to fair trial </a:t>
            </a:r>
            <a:r>
              <a:rPr lang="en-US" sz="2600" dirty="0"/>
              <a:t>as enshrined in Article</a:t>
            </a:r>
            <a:r>
              <a:rPr lang="en-KE" sz="2600" dirty="0"/>
              <a:t> 50 of the Constitution, by diminishing the practical utility of the appeal process. </a:t>
            </a:r>
            <a:endParaRPr lang="en-US" sz="2600" dirty="0"/>
          </a:p>
          <a:p>
            <a:pPr lvl="1">
              <a:spcAft>
                <a:spcPts val="800"/>
              </a:spcAft>
            </a:pPr>
            <a:r>
              <a:rPr lang="en-US" sz="2600" dirty="0"/>
              <a:t>Enforcement of agency notices will tie up working capital of companies hence affecting cashflows.</a:t>
            </a:r>
          </a:p>
          <a:p>
            <a:pPr lvl="1">
              <a:spcAft>
                <a:spcPts val="800"/>
              </a:spcAft>
            </a:pPr>
            <a:r>
              <a:rPr lang="en-KE" sz="2600" dirty="0"/>
              <a:t>The taxpayer, even if they end up succeeding in the appeal, will likely face difficulties in recovering the funds seized from third parties.</a:t>
            </a:r>
          </a:p>
          <a:p>
            <a:pPr lvl="1">
              <a:spcAft>
                <a:spcPts val="800"/>
              </a:spcAft>
            </a:pPr>
            <a:r>
              <a:rPr lang="en-KE" sz="2600" dirty="0"/>
              <a:t>This provision may be used by the Revenue Authority to raise assessments motivated by need to reach aggressive revenue targets</a:t>
            </a:r>
            <a:r>
              <a:rPr lang="en-US" sz="2600" dirty="0"/>
              <a:t>.</a:t>
            </a:r>
          </a:p>
          <a:p>
            <a:pPr lvl="1">
              <a:spcAft>
                <a:spcPts val="800"/>
              </a:spcAft>
            </a:pPr>
            <a:endParaRPr lang="en-KE" sz="2800" dirty="0"/>
          </a:p>
          <a:p>
            <a:pPr marL="0" lvl="1" indent="0">
              <a:spcAft>
                <a:spcPts val="800"/>
              </a:spcAft>
              <a:buNone/>
            </a:pPr>
            <a:r>
              <a:rPr lang="en-KE" sz="2800" dirty="0"/>
              <a:t> </a:t>
            </a:r>
          </a:p>
          <a:p>
            <a:pPr marL="0" lvl="1" indent="0">
              <a:buNone/>
            </a:pPr>
            <a:endParaRPr lang="en-US" dirty="0"/>
          </a:p>
          <a:p>
            <a:pPr marL="0" lvl="1" indent="0">
              <a:buNone/>
            </a:pPr>
            <a:endParaRPr lang="en-US" dirty="0"/>
          </a:p>
        </p:txBody>
      </p:sp>
      <p:sp>
        <p:nvSpPr>
          <p:cNvPr id="2" name="TextBox 1">
            <a:extLst>
              <a:ext uri="{FF2B5EF4-FFF2-40B4-BE49-F238E27FC236}">
                <a16:creationId xmlns:a16="http://schemas.microsoft.com/office/drawing/2014/main" id="{36E824DC-71C8-EA19-E0C6-BB5012DBCDBC}"/>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133946D4-275C-787C-8A5C-C958C8566170}"/>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3757630271"/>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FF717-FAA4-4D50-E165-9B43B5B4F02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3057AA-13D2-CE23-A40E-2E9BC924FD8D}"/>
              </a:ext>
            </a:extLst>
          </p:cNvPr>
          <p:cNvSpPr>
            <a:spLocks noGrp="1"/>
          </p:cNvSpPr>
          <p:nvPr>
            <p:ph type="title"/>
          </p:nvPr>
        </p:nvSpPr>
        <p:spPr>
          <a:xfrm>
            <a:off x="219323" y="207166"/>
            <a:ext cx="11176000" cy="1133438"/>
          </a:xfrm>
          <a:prstGeom prst="rect">
            <a:avLst/>
          </a:prstGeom>
        </p:spPr>
        <p:txBody>
          <a:bodyPr/>
          <a:lstStyle/>
          <a:p>
            <a:br>
              <a:rPr lang="en-US" sz="3600" dirty="0"/>
            </a:br>
            <a:r>
              <a:rPr lang="en-US" sz="3600" dirty="0"/>
              <a:t>Data Management System| </a:t>
            </a:r>
            <a:r>
              <a:rPr lang="en-US" sz="3600" dirty="0">
                <a:solidFill>
                  <a:schemeClr val="bg1"/>
                </a:solidFill>
              </a:rPr>
              <a:t>Improving tax compliance and simplifying tax laws</a:t>
            </a:r>
            <a:endParaRPr lang="en-ZA" sz="3600" dirty="0">
              <a:solidFill>
                <a:schemeClr val="bg1"/>
              </a:solidFill>
            </a:endParaRPr>
          </a:p>
        </p:txBody>
      </p:sp>
      <p:sp>
        <p:nvSpPr>
          <p:cNvPr id="8" name="Content Placeholder 7">
            <a:extLst>
              <a:ext uri="{FF2B5EF4-FFF2-40B4-BE49-F238E27FC236}">
                <a16:creationId xmlns:a16="http://schemas.microsoft.com/office/drawing/2014/main" id="{D4F9108B-83A0-8F00-6199-0FAE805DD02A}"/>
              </a:ext>
            </a:extLst>
          </p:cNvPr>
          <p:cNvSpPr>
            <a:spLocks noGrp="1"/>
          </p:cNvSpPr>
          <p:nvPr>
            <p:ph sz="half" idx="2"/>
          </p:nvPr>
        </p:nvSpPr>
        <p:spPr>
          <a:xfrm>
            <a:off x="238287" y="1562100"/>
            <a:ext cx="11560013" cy="4962686"/>
          </a:xfrm>
        </p:spPr>
        <p:txBody>
          <a:bodyPr/>
          <a:lstStyle/>
          <a:p>
            <a:r>
              <a:rPr lang="en-US" sz="2800" dirty="0">
                <a:solidFill>
                  <a:srgbClr val="E50000"/>
                </a:solidFill>
              </a:rPr>
              <a:t>Clause 52 of The Finance Bill  –  Deletion of Section 59 (1) (a)  of the Tax Procedure Act.</a:t>
            </a:r>
          </a:p>
          <a:p>
            <a:pPr marL="457200" indent="-457200">
              <a:buFont typeface="Arial" panose="020B0604020202020204" pitchFamily="34" charset="0"/>
              <a:buChar char="•"/>
            </a:pPr>
            <a:r>
              <a:rPr lang="en-US" sz="2600" dirty="0">
                <a:solidFill>
                  <a:schemeClr val="bg1"/>
                </a:solidFill>
              </a:rPr>
              <a:t>Currently, </a:t>
            </a:r>
            <a:r>
              <a:rPr lang="en-KE" sz="2600" dirty="0">
                <a:solidFill>
                  <a:schemeClr val="bg1"/>
                </a:solidFill>
              </a:rPr>
              <a:t>Section 59A(1B) restricts the Commissioner </a:t>
            </a:r>
            <a:r>
              <a:rPr lang="en-US" sz="2600" dirty="0">
                <a:solidFill>
                  <a:schemeClr val="bg1"/>
                </a:solidFill>
              </a:rPr>
              <a:t>from requiring a person to integrate or share data relating to trade secrets and private or personal data held on behalf of customers or collected in the course of business.</a:t>
            </a:r>
            <a:endParaRPr lang="en-KE" sz="2600" dirty="0">
              <a:solidFill>
                <a:schemeClr val="bg1"/>
              </a:solidFill>
            </a:endParaRPr>
          </a:p>
          <a:p>
            <a:endParaRPr lang="en-KE" sz="2600" dirty="0"/>
          </a:p>
          <a:p>
            <a:pPr lvl="1">
              <a:spcAft>
                <a:spcPts val="800"/>
              </a:spcAft>
            </a:pPr>
            <a:r>
              <a:rPr lang="en-US" sz="2600" dirty="0"/>
              <a:t>The Bill proposes to remove the restriction, thereby allowing the Commissioner to access trade secrets and personal data information for integration into the electronic tax management system.</a:t>
            </a:r>
            <a:endParaRPr lang="en-KE" sz="2600" dirty="0"/>
          </a:p>
          <a:p>
            <a:pPr marL="0" lvl="1" indent="0">
              <a:buNone/>
            </a:pPr>
            <a:endParaRPr lang="en-US" sz="1800" b="0" i="0" u="none" strike="noStrike" baseline="0" dirty="0">
              <a:solidFill>
                <a:srgbClr val="000000"/>
              </a:solidFill>
              <a:latin typeface="Cambria" panose="02040503050406030204" pitchFamily="18" charset="0"/>
            </a:endParaRPr>
          </a:p>
          <a:p>
            <a:pPr marL="0" lvl="1" indent="0">
              <a:buNone/>
            </a:pPr>
            <a:endParaRPr lang="en-US" sz="2800" dirty="0">
              <a:solidFill>
                <a:schemeClr val="bg1"/>
              </a:solidFill>
            </a:endParaRPr>
          </a:p>
        </p:txBody>
      </p:sp>
      <p:sp>
        <p:nvSpPr>
          <p:cNvPr id="2" name="TextBox 1">
            <a:extLst>
              <a:ext uri="{FF2B5EF4-FFF2-40B4-BE49-F238E27FC236}">
                <a16:creationId xmlns:a16="http://schemas.microsoft.com/office/drawing/2014/main" id="{1269D3B2-7F59-DDA6-D0A9-293DC4B5E129}"/>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2AD4C520-AC19-0AEA-6444-DB6D57DD603A}"/>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189950138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249149-0855-4AFD-BCCE-7F2C5A8BC5CE}"/>
              </a:ext>
            </a:extLst>
          </p:cNvPr>
          <p:cNvSpPr>
            <a:spLocks noGrp="1"/>
          </p:cNvSpPr>
          <p:nvPr>
            <p:ph type="title"/>
          </p:nvPr>
        </p:nvSpPr>
        <p:spPr>
          <a:xfrm>
            <a:off x="55285" y="152400"/>
            <a:ext cx="11146116" cy="941993"/>
          </a:xfrm>
          <a:prstGeom prst="rect">
            <a:avLst/>
          </a:prstGeom>
        </p:spPr>
        <p:txBody>
          <a:bodyPr/>
          <a:lstStyle/>
          <a:p>
            <a:r>
              <a:rPr lang="en-US" sz="3600" dirty="0"/>
              <a:t>Review of the focus areas of the Finance Bill 2025 </a:t>
            </a:r>
            <a:r>
              <a:rPr lang="en-ZA" sz="3600" dirty="0"/>
              <a:t>⎸</a:t>
            </a:r>
            <a:r>
              <a:rPr lang="en-ZA" sz="3600" dirty="0">
                <a:solidFill>
                  <a:schemeClr val="bg1"/>
                </a:solidFill>
              </a:rPr>
              <a:t>Theme of our submission</a:t>
            </a:r>
          </a:p>
        </p:txBody>
      </p:sp>
      <p:sp>
        <p:nvSpPr>
          <p:cNvPr id="8" name="Content Placeholder 7">
            <a:extLst>
              <a:ext uri="{FF2B5EF4-FFF2-40B4-BE49-F238E27FC236}">
                <a16:creationId xmlns:a16="http://schemas.microsoft.com/office/drawing/2014/main" id="{03CAE533-FD87-4271-AB0E-C097B30D85B9}"/>
              </a:ext>
            </a:extLst>
          </p:cNvPr>
          <p:cNvSpPr>
            <a:spLocks noGrp="1"/>
          </p:cNvSpPr>
          <p:nvPr>
            <p:ph sz="half" idx="2"/>
          </p:nvPr>
        </p:nvSpPr>
        <p:spPr>
          <a:xfrm>
            <a:off x="238287" y="1222625"/>
            <a:ext cx="11893909" cy="5302161"/>
          </a:xfrm>
        </p:spPr>
        <p:txBody>
          <a:bodyPr/>
          <a:lstStyle/>
          <a:p>
            <a:pPr lvl="1"/>
            <a:r>
              <a:rPr lang="en-US" sz="2800" dirty="0"/>
              <a:t>Enhancing tax revenue collection by improving tax-payer compliance and simplifying tax laws.</a:t>
            </a:r>
          </a:p>
          <a:p>
            <a:pPr marL="285750" indent="-285750">
              <a:lnSpc>
                <a:spcPct val="150000"/>
              </a:lnSpc>
              <a:buFont typeface="Arial" panose="020B0604020202020204" pitchFamily="34" charset="0"/>
              <a:buChar char="•"/>
            </a:pPr>
            <a:r>
              <a:rPr lang="en-US" sz="2800" dirty="0">
                <a:solidFill>
                  <a:srgbClr val="000000"/>
                </a:solidFill>
                <a:latin typeface="+mj-lt"/>
              </a:rPr>
              <a:t>Reducing Tax Expenditure.</a:t>
            </a:r>
          </a:p>
          <a:p>
            <a:pPr marL="285750" indent="-285750">
              <a:lnSpc>
                <a:spcPct val="150000"/>
              </a:lnSpc>
              <a:buFont typeface="Arial" panose="020B0604020202020204" pitchFamily="34" charset="0"/>
              <a:buChar char="•"/>
            </a:pPr>
            <a:r>
              <a:rPr lang="en-US" sz="2800" dirty="0">
                <a:solidFill>
                  <a:srgbClr val="000000"/>
                </a:solidFill>
                <a:latin typeface="+mj-lt"/>
              </a:rPr>
              <a:t>Aligning Kenya’s Tax System with International Best Practice.</a:t>
            </a:r>
            <a:endParaRPr lang="en-US" sz="2800" b="1" dirty="0">
              <a:solidFill>
                <a:srgbClr val="000000"/>
              </a:solidFill>
              <a:latin typeface="+mj-lt"/>
            </a:endParaRPr>
          </a:p>
          <a:p>
            <a:pPr marL="285750" indent="-285750">
              <a:lnSpc>
                <a:spcPct val="150000"/>
              </a:lnSpc>
              <a:buFont typeface="Arial" panose="020B0604020202020204" pitchFamily="34" charset="0"/>
              <a:buChar char="•"/>
            </a:pPr>
            <a:r>
              <a:rPr lang="en-US" sz="2800" dirty="0">
                <a:solidFill>
                  <a:srgbClr val="000000"/>
                </a:solidFill>
                <a:latin typeface="+mj-lt"/>
              </a:rPr>
              <a:t>Linking tax reliefs and incentives to actual economic activity.</a:t>
            </a:r>
            <a:endParaRPr lang="en-US" sz="2800" b="1" i="0" u="none" strike="noStrike" baseline="0" dirty="0">
              <a:solidFill>
                <a:srgbClr val="000000"/>
              </a:solidFill>
              <a:latin typeface="+mj-lt"/>
            </a:endParaRPr>
          </a:p>
          <a:p>
            <a:pPr lvl="1"/>
            <a:r>
              <a:rPr lang="en-US" sz="2800" dirty="0"/>
              <a:t>Targeted incentives to support priority areas and to attract foreign direct Investment.</a:t>
            </a:r>
          </a:p>
          <a:p>
            <a:pPr lvl="1"/>
            <a:r>
              <a:rPr lang="en-US" sz="2800" dirty="0"/>
              <a:t>Advocating for predictability and certainty in the tax system.</a:t>
            </a:r>
          </a:p>
        </p:txBody>
      </p:sp>
      <p:sp>
        <p:nvSpPr>
          <p:cNvPr id="2" name="TextBox 1">
            <a:extLst>
              <a:ext uri="{FF2B5EF4-FFF2-40B4-BE49-F238E27FC236}">
                <a16:creationId xmlns:a16="http://schemas.microsoft.com/office/drawing/2014/main" id="{25270C45-F636-524B-9599-F0FBD3CB97D0}"/>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420DAFD2-B78D-5D47-B61F-3AA4BD5BDEC3}"/>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
        <p:nvSpPr>
          <p:cNvPr id="3" name="TextBox 2">
            <a:extLst>
              <a:ext uri="{FF2B5EF4-FFF2-40B4-BE49-F238E27FC236}">
                <a16:creationId xmlns:a16="http://schemas.microsoft.com/office/drawing/2014/main" id="{CC7C5799-03AB-2B0B-687B-71D13577BCCB}"/>
              </a:ext>
            </a:extLst>
          </p:cNvPr>
          <p:cNvSpPr txBox="1"/>
          <p:nvPr/>
        </p:nvSpPr>
        <p:spPr>
          <a:xfrm>
            <a:off x="3740727" y="5676406"/>
            <a:ext cx="8336478" cy="843148"/>
          </a:xfrm>
          <a:prstGeom prst="rect">
            <a:avLst/>
          </a:prstGeom>
          <a:noFill/>
        </p:spPr>
        <p:txBody>
          <a:bodyPr vert="horz" wrap="squar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chemeClr val="tx2"/>
              </a:solidFill>
              <a:effectLst/>
              <a:uLnTx/>
              <a:uFillTx/>
              <a:latin typeface="+mn-lt"/>
              <a:ea typeface="+mn-ea"/>
              <a:cs typeface="+mn-cs"/>
            </a:endParaRPr>
          </a:p>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r>
              <a:rPr lang="en-US" sz="3600" dirty="0">
                <a:solidFill>
                  <a:schemeClr val="tx2"/>
                </a:solidFill>
              </a:rPr>
              <a:t>   </a:t>
            </a:r>
            <a:r>
              <a:rPr kumimoji="0" lang="en-US" sz="3600" b="0" i="0" u="none" strike="noStrike" kern="1200" cap="none" spc="0" normalizeH="0" baseline="0" noProof="0" dirty="0">
                <a:ln>
                  <a:noFill/>
                </a:ln>
                <a:solidFill>
                  <a:schemeClr val="tx2"/>
                </a:solidFill>
                <a:effectLst/>
                <a:uLnTx/>
                <a:uFillTx/>
                <a:latin typeface="+mn-lt"/>
                <a:ea typeface="+mn-ea"/>
                <a:cs typeface="+mn-cs"/>
              </a:rPr>
              <a:t>Understanding the Coca-Cola System….</a:t>
            </a:r>
            <a:endParaRPr kumimoji="0" lang="en-KE" sz="36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2094137235"/>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C9E31-1111-84F5-E7CB-A3314E2AE3E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BD99656-E846-3A8A-B02B-F70A6A478888}"/>
              </a:ext>
            </a:extLst>
          </p:cNvPr>
          <p:cNvSpPr>
            <a:spLocks noGrp="1"/>
          </p:cNvSpPr>
          <p:nvPr>
            <p:ph type="title"/>
          </p:nvPr>
        </p:nvSpPr>
        <p:spPr>
          <a:xfrm>
            <a:off x="219323" y="207166"/>
            <a:ext cx="11176000" cy="761179"/>
          </a:xfrm>
          <a:prstGeom prst="rect">
            <a:avLst/>
          </a:prstGeom>
        </p:spPr>
        <p:txBody>
          <a:bodyPr/>
          <a:lstStyle/>
          <a:p>
            <a:r>
              <a:rPr lang="en-US" sz="3600" dirty="0"/>
              <a:t>Data Management System| </a:t>
            </a:r>
            <a:r>
              <a:rPr lang="en-US" sz="3600" dirty="0">
                <a:solidFill>
                  <a:schemeClr val="bg1"/>
                </a:solidFill>
              </a:rPr>
              <a:t>Policy issue and our ask</a:t>
            </a:r>
            <a:endParaRPr lang="en-ZA" sz="3600" dirty="0">
              <a:solidFill>
                <a:srgbClr val="000000"/>
              </a:solidFill>
            </a:endParaRPr>
          </a:p>
        </p:txBody>
      </p:sp>
      <p:sp>
        <p:nvSpPr>
          <p:cNvPr id="8" name="Content Placeholder 7">
            <a:extLst>
              <a:ext uri="{FF2B5EF4-FFF2-40B4-BE49-F238E27FC236}">
                <a16:creationId xmlns:a16="http://schemas.microsoft.com/office/drawing/2014/main" id="{0F3934CB-7BE7-BA43-D816-58A461428126}"/>
              </a:ext>
            </a:extLst>
          </p:cNvPr>
          <p:cNvSpPr>
            <a:spLocks noGrp="1"/>
          </p:cNvSpPr>
          <p:nvPr>
            <p:ph sz="half" idx="2"/>
          </p:nvPr>
        </p:nvSpPr>
        <p:spPr>
          <a:xfrm>
            <a:off x="6548271" y="1194068"/>
            <a:ext cx="5072229" cy="5016234"/>
          </a:xfrm>
          <a:ln w="28575">
            <a:solidFill>
              <a:srgbClr val="C00000"/>
            </a:solidFill>
          </a:ln>
        </p:spPr>
        <p:txBody>
          <a:bodyPr/>
          <a:lstStyle/>
          <a:p>
            <a:pPr marL="0" lvl="1" indent="0">
              <a:buNone/>
            </a:pPr>
            <a:r>
              <a:rPr lang="en-US" sz="2800" dirty="0">
                <a:solidFill>
                  <a:srgbClr val="E50000"/>
                </a:solidFill>
              </a:rPr>
              <a:t>Proposed amendment</a:t>
            </a:r>
          </a:p>
          <a:p>
            <a:pPr lvl="1"/>
            <a:r>
              <a:rPr lang="en-US" sz="2600" dirty="0"/>
              <a:t>Deletion of Clause 52  of the Finance Bill. </a:t>
            </a:r>
          </a:p>
          <a:p>
            <a:pPr marL="0" lvl="1" indent="0">
              <a:buNone/>
            </a:pPr>
            <a:endParaRPr lang="en-KE" sz="2800" dirty="0"/>
          </a:p>
          <a:p>
            <a:pPr marL="0" lvl="1" indent="0">
              <a:buNone/>
            </a:pPr>
            <a:endParaRPr lang="en-US" dirty="0"/>
          </a:p>
          <a:p>
            <a:pPr marL="0" lvl="1" indent="0">
              <a:buNone/>
            </a:pPr>
            <a:endParaRPr lang="en-US" dirty="0"/>
          </a:p>
          <a:p>
            <a:pPr marL="0" lvl="1" indent="0">
              <a:buNone/>
            </a:pPr>
            <a:endParaRPr lang="en-US" dirty="0"/>
          </a:p>
        </p:txBody>
      </p:sp>
      <p:sp>
        <p:nvSpPr>
          <p:cNvPr id="2" name="TextBox 1">
            <a:extLst>
              <a:ext uri="{FF2B5EF4-FFF2-40B4-BE49-F238E27FC236}">
                <a16:creationId xmlns:a16="http://schemas.microsoft.com/office/drawing/2014/main" id="{2B93F3EE-4F91-4B1F-DCE7-3EAF8227B3D4}"/>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FCA4EC05-C0E7-E736-AA6C-74F06245882A}"/>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
        <p:nvSpPr>
          <p:cNvPr id="3" name="Content Placeholder 7">
            <a:extLst>
              <a:ext uri="{FF2B5EF4-FFF2-40B4-BE49-F238E27FC236}">
                <a16:creationId xmlns:a16="http://schemas.microsoft.com/office/drawing/2014/main" id="{B0CBCA78-A77D-A19B-AD1A-8CA4928DCC53}"/>
              </a:ext>
            </a:extLst>
          </p:cNvPr>
          <p:cNvSpPr txBox="1">
            <a:spLocks/>
          </p:cNvSpPr>
          <p:nvPr/>
        </p:nvSpPr>
        <p:spPr>
          <a:xfrm>
            <a:off x="414171" y="1194067"/>
            <a:ext cx="5072229" cy="5016234"/>
          </a:xfrm>
          <a:prstGeom prst="rect">
            <a:avLst/>
          </a:prstGeom>
          <a:ln w="28575">
            <a:solidFill>
              <a:srgbClr val="C00000"/>
            </a:solidFill>
          </a:ln>
        </p:spPr>
        <p:txBody>
          <a:bodyPr/>
          <a:lstStyle>
            <a:lvl1pPr marL="0" indent="0" algn="l" defTabSz="914400" rtl="0" eaLnBrk="1" latinLnBrk="0" hangingPunct="1">
              <a:lnSpc>
                <a:spcPct val="100000"/>
              </a:lnSpc>
              <a:spcBef>
                <a:spcPts val="600"/>
              </a:spcBef>
              <a:buFont typeface="Arial" pitchFamily="34" charset="0"/>
              <a:buNone/>
              <a:defRPr sz="2400" b="0" i="0" kern="1200">
                <a:solidFill>
                  <a:srgbClr val="E50000"/>
                </a:solidFill>
                <a:latin typeface="+mn-lt"/>
                <a:ea typeface="+mn-ea"/>
                <a:cs typeface="+mn-cs"/>
              </a:defRPr>
            </a:lvl1pPr>
            <a:lvl2pPr marL="360363"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2pPr>
            <a:lvl3pPr marL="720725"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3pPr>
            <a:lvl4pPr marL="1081088"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4pPr>
            <a:lvl5pPr marL="1441450"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1" indent="0">
              <a:buNone/>
            </a:pPr>
            <a:r>
              <a:rPr lang="en-US" sz="2800" dirty="0">
                <a:solidFill>
                  <a:srgbClr val="E50000"/>
                </a:solidFill>
              </a:rPr>
              <a:t>Policy issue</a:t>
            </a:r>
          </a:p>
          <a:p>
            <a:pPr marL="0" lvl="1" indent="0">
              <a:buFont typeface="Arial" panose="020B0604020202020204" pitchFamily="34" charset="0"/>
              <a:buNone/>
            </a:pPr>
            <a:r>
              <a:rPr lang="en-US" sz="2600" dirty="0"/>
              <a:t>This proposal presents significant data protection and security risks for both individuals and businesses, conflicting with Article 31 of the Constitution. It would compel businesses to reveal trade secrets essential to their competitive edge, and once disclosed, these advantages could be permanently lost.</a:t>
            </a:r>
          </a:p>
        </p:txBody>
      </p:sp>
    </p:spTree>
    <p:extLst>
      <p:ext uri="{BB962C8B-B14F-4D97-AF65-F5344CB8AC3E}">
        <p14:creationId xmlns:p14="http://schemas.microsoft.com/office/powerpoint/2010/main" val="2466686554"/>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31A9A-15D4-27F5-C87B-61558729A0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F39DE6C-2816-2B12-CFF4-7AB7F54164E7}"/>
              </a:ext>
            </a:extLst>
          </p:cNvPr>
          <p:cNvSpPr>
            <a:spLocks noGrp="1"/>
          </p:cNvSpPr>
          <p:nvPr>
            <p:ph type="title"/>
          </p:nvPr>
        </p:nvSpPr>
        <p:spPr>
          <a:xfrm>
            <a:off x="219323" y="207166"/>
            <a:ext cx="11176000" cy="761179"/>
          </a:xfrm>
          <a:prstGeom prst="rect">
            <a:avLst/>
          </a:prstGeom>
        </p:spPr>
        <p:txBody>
          <a:bodyPr/>
          <a:lstStyle/>
          <a:p>
            <a:r>
              <a:rPr lang="en-US" sz="3600" dirty="0"/>
              <a:t>Data Management System|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925F7DDC-1966-6715-CDE7-E93E8A2AFAF5}"/>
              </a:ext>
            </a:extLst>
          </p:cNvPr>
          <p:cNvSpPr>
            <a:spLocks noGrp="1"/>
          </p:cNvSpPr>
          <p:nvPr>
            <p:ph sz="half" idx="2"/>
          </p:nvPr>
        </p:nvSpPr>
        <p:spPr>
          <a:xfrm>
            <a:off x="261771" y="1041666"/>
            <a:ext cx="11755253" cy="5609167"/>
          </a:xfrm>
        </p:spPr>
        <p:txBody>
          <a:bodyPr/>
          <a:lstStyle/>
          <a:p>
            <a:pPr lvl="1">
              <a:spcAft>
                <a:spcPts val="800"/>
              </a:spcAft>
            </a:pPr>
            <a:r>
              <a:rPr lang="en-KE" sz="2600" dirty="0"/>
              <a:t>This proposal </a:t>
            </a:r>
            <a:r>
              <a:rPr lang="en-US" sz="2600" dirty="0"/>
              <a:t>could undermine tax-payer trust, potentially triggering resistance and non-compliance, ultimately counteracting the Revenue Authority’s intended goals.</a:t>
            </a:r>
          </a:p>
          <a:p>
            <a:pPr lvl="1">
              <a:spcAft>
                <a:spcPts val="800"/>
              </a:spcAft>
            </a:pPr>
            <a:r>
              <a:rPr lang="en-US" sz="2600" dirty="0"/>
              <a:t>The proposal would allow unrestricted access to sensitive data contrary to international best practices and key GDPR principles of purpose limitation, data minimization and protection of personal information.</a:t>
            </a:r>
          </a:p>
          <a:p>
            <a:pPr lvl="1">
              <a:spcAft>
                <a:spcPts val="800"/>
              </a:spcAft>
            </a:pPr>
            <a:r>
              <a:rPr lang="en-US" sz="2600" dirty="0"/>
              <a:t>The proposal will discourage Multinational Enterprises from expanding operations into Kenya given the heightened data risks with respect to information relating to other jurisdictions.</a:t>
            </a:r>
            <a:endParaRPr lang="en-KE" sz="2600" dirty="0"/>
          </a:p>
          <a:p>
            <a:pPr lvl="1">
              <a:spcAft>
                <a:spcPts val="800"/>
              </a:spcAft>
            </a:pPr>
            <a:r>
              <a:rPr lang="en-US" sz="2600" dirty="0"/>
              <a:t>The proposal would  further compromise business confidentiality, a fundamental pillar of professional ethics. Departing from this principle could weaken the trust between professionals and their clients, while also having widespread negative impacts on businesses.</a:t>
            </a:r>
          </a:p>
          <a:p>
            <a:pPr marL="0" lvl="1" indent="0">
              <a:buNone/>
            </a:pPr>
            <a:endParaRPr lang="en-US" dirty="0"/>
          </a:p>
        </p:txBody>
      </p:sp>
      <p:sp>
        <p:nvSpPr>
          <p:cNvPr id="2" name="TextBox 1">
            <a:extLst>
              <a:ext uri="{FF2B5EF4-FFF2-40B4-BE49-F238E27FC236}">
                <a16:creationId xmlns:a16="http://schemas.microsoft.com/office/drawing/2014/main" id="{7178F2D2-686D-81DC-5824-6D6605891C9F}"/>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43633E06-10FB-FE98-0C67-BE3E57CF69A9}"/>
              </a:ext>
            </a:extLst>
          </p:cNvPr>
          <p:cNvSpPr txBox="1">
            <a:spLocks/>
          </p:cNvSpPr>
          <p:nvPr/>
        </p:nvSpPr>
        <p:spPr>
          <a:xfrm>
            <a:off x="306118" y="4866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297074615"/>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CD081-C41D-E5E3-B89A-559998EF3E2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8F96BC-7A7E-4C4F-640C-3680D7C5C6FD}"/>
              </a:ext>
            </a:extLst>
          </p:cNvPr>
          <p:cNvSpPr>
            <a:spLocks noGrp="1"/>
          </p:cNvSpPr>
          <p:nvPr>
            <p:ph type="title"/>
          </p:nvPr>
        </p:nvSpPr>
        <p:spPr>
          <a:xfrm>
            <a:off x="114300" y="207166"/>
            <a:ext cx="11834893" cy="1133438"/>
          </a:xfrm>
          <a:prstGeom prst="rect">
            <a:avLst/>
          </a:prstGeom>
        </p:spPr>
        <p:txBody>
          <a:bodyPr/>
          <a:lstStyle/>
          <a:p>
            <a:br>
              <a:rPr lang="en-US" dirty="0"/>
            </a:br>
            <a:r>
              <a:rPr lang="en-US" dirty="0"/>
              <a:t> Deductibility of excise tax on packaging material | </a:t>
            </a:r>
            <a:r>
              <a:rPr lang="en-US" dirty="0">
                <a:solidFill>
                  <a:schemeClr val="bg1"/>
                </a:solidFill>
              </a:rPr>
              <a:t>Legislative provision</a:t>
            </a:r>
            <a:endParaRPr lang="en-ZA" dirty="0">
              <a:solidFill>
                <a:schemeClr val="bg1"/>
              </a:solidFill>
            </a:endParaRPr>
          </a:p>
        </p:txBody>
      </p:sp>
      <p:sp>
        <p:nvSpPr>
          <p:cNvPr id="8" name="Content Placeholder 7">
            <a:extLst>
              <a:ext uri="{FF2B5EF4-FFF2-40B4-BE49-F238E27FC236}">
                <a16:creationId xmlns:a16="http://schemas.microsoft.com/office/drawing/2014/main" id="{28722373-801B-6C4B-097A-A3C80AD4632F}"/>
              </a:ext>
            </a:extLst>
          </p:cNvPr>
          <p:cNvSpPr>
            <a:spLocks noGrp="1"/>
          </p:cNvSpPr>
          <p:nvPr>
            <p:ph sz="half" idx="2"/>
          </p:nvPr>
        </p:nvSpPr>
        <p:spPr>
          <a:xfrm>
            <a:off x="238287" y="1340604"/>
            <a:ext cx="11710906" cy="5517396"/>
          </a:xfrm>
        </p:spPr>
        <p:txBody>
          <a:bodyPr/>
          <a:lstStyle/>
          <a:p>
            <a:r>
              <a:rPr lang="en-US" sz="2800" dirty="0"/>
              <a:t>Legislative Provision</a:t>
            </a:r>
          </a:p>
          <a:p>
            <a:pPr lvl="1"/>
            <a:r>
              <a:rPr lang="en-GB" sz="2600" dirty="0"/>
              <a:t>The Government in March 2020 through the Business Laws Amendment Act introduced excise tax of 25% on imported glass bottles. The Finance Act 2023 further increased the rate of excise tax to 35%.</a:t>
            </a:r>
          </a:p>
          <a:p>
            <a:pPr lvl="1"/>
            <a:endParaRPr lang="en-GB" sz="2600" dirty="0"/>
          </a:p>
          <a:p>
            <a:pPr lvl="1"/>
            <a:r>
              <a:rPr lang="en-US" sz="2600" dirty="0"/>
              <a:t>The Finance Act 2021 introduced an excise tax on plastics, which was later amended by the Finance Act 2022 to apply solely to imports. However, a further amendment through the Tax Laws (Amendment) Act, 2024, extended the excise tax to cover both locally produced and imported plastics.</a:t>
            </a:r>
            <a:endParaRPr lang="en-GB" sz="2600" dirty="0"/>
          </a:p>
          <a:p>
            <a:pPr marL="0" lvl="1" indent="0">
              <a:buNone/>
            </a:pPr>
            <a:endParaRPr lang="en-US" sz="1800" b="0" i="0" u="none" strike="noStrike" baseline="0" dirty="0">
              <a:solidFill>
                <a:srgbClr val="000000"/>
              </a:solidFill>
              <a:latin typeface="Cambria" panose="02040503050406030204" pitchFamily="18" charset="0"/>
            </a:endParaRPr>
          </a:p>
          <a:p>
            <a:pPr marL="0" lvl="1" indent="0">
              <a:buNone/>
            </a:pPr>
            <a:endParaRPr lang="en-US" sz="2800" dirty="0">
              <a:solidFill>
                <a:schemeClr val="bg1"/>
              </a:solidFill>
            </a:endParaRPr>
          </a:p>
        </p:txBody>
      </p:sp>
      <p:sp>
        <p:nvSpPr>
          <p:cNvPr id="2" name="TextBox 1">
            <a:extLst>
              <a:ext uri="{FF2B5EF4-FFF2-40B4-BE49-F238E27FC236}">
                <a16:creationId xmlns:a16="http://schemas.microsoft.com/office/drawing/2014/main" id="{102D47B1-261B-B72E-B9A9-A6DA0EB631E2}"/>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F6A6313B-35BF-524C-F201-23142CC29831}"/>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1297586106"/>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8B45D-B2CE-EF6D-1CB2-C1D86A25E24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5E64842-9C7C-D6E7-640F-93F16198D0F1}"/>
              </a:ext>
            </a:extLst>
          </p:cNvPr>
          <p:cNvSpPr>
            <a:spLocks noGrp="1"/>
          </p:cNvSpPr>
          <p:nvPr>
            <p:ph type="title"/>
          </p:nvPr>
        </p:nvSpPr>
        <p:spPr>
          <a:xfrm>
            <a:off x="330506" y="0"/>
            <a:ext cx="11504387" cy="1133438"/>
          </a:xfrm>
          <a:prstGeom prst="rect">
            <a:avLst/>
          </a:prstGeom>
        </p:spPr>
        <p:txBody>
          <a:bodyPr/>
          <a:lstStyle/>
          <a:p>
            <a:br>
              <a:rPr lang="en-US" dirty="0"/>
            </a:br>
            <a:r>
              <a:rPr lang="en-US" dirty="0"/>
              <a:t> Deductibility of excise tax paid on packaging material | </a:t>
            </a:r>
            <a:r>
              <a:rPr lang="en-US" dirty="0">
                <a:solidFill>
                  <a:schemeClr val="bg1"/>
                </a:solidFill>
              </a:rPr>
              <a:t>Legislative provision</a:t>
            </a:r>
            <a:endParaRPr lang="en-ZA" dirty="0">
              <a:solidFill>
                <a:schemeClr val="bg1"/>
              </a:solidFill>
            </a:endParaRPr>
          </a:p>
        </p:txBody>
      </p:sp>
      <p:sp>
        <p:nvSpPr>
          <p:cNvPr id="8" name="Content Placeholder 7">
            <a:extLst>
              <a:ext uri="{FF2B5EF4-FFF2-40B4-BE49-F238E27FC236}">
                <a16:creationId xmlns:a16="http://schemas.microsoft.com/office/drawing/2014/main" id="{18D96291-C30F-B863-EDB6-1BE18A7FA2D7}"/>
              </a:ext>
            </a:extLst>
          </p:cNvPr>
          <p:cNvSpPr>
            <a:spLocks noGrp="1"/>
          </p:cNvSpPr>
          <p:nvPr>
            <p:ph sz="half" idx="2"/>
          </p:nvPr>
        </p:nvSpPr>
        <p:spPr>
          <a:xfrm>
            <a:off x="238287" y="1498294"/>
            <a:ext cx="11710906" cy="5359705"/>
          </a:xfrm>
        </p:spPr>
        <p:txBody>
          <a:bodyPr/>
          <a:lstStyle/>
          <a:p>
            <a:pPr marL="0" lvl="1" indent="0">
              <a:buNone/>
            </a:pPr>
            <a:r>
              <a:rPr lang="en-US" sz="2800" b="1" dirty="0"/>
              <a:t>Section 14 </a:t>
            </a:r>
            <a:r>
              <a:rPr lang="en-US" sz="2800" b="1" i="1" dirty="0"/>
              <a:t>of the Excise Act</a:t>
            </a:r>
            <a:r>
              <a:rPr lang="en-US" sz="2800" i="1" dirty="0"/>
              <a:t> </a:t>
            </a:r>
            <a:r>
              <a:rPr lang="en-US" sz="2800" dirty="0"/>
              <a:t> provides that:</a:t>
            </a:r>
          </a:p>
          <a:p>
            <a:pPr marL="360362" lvl="2" indent="0">
              <a:buNone/>
            </a:pPr>
            <a:r>
              <a:rPr lang="en-US" sz="2600" dirty="0"/>
              <a:t> </a:t>
            </a:r>
            <a:r>
              <a:rPr lang="en-US" sz="2600" i="1" dirty="0"/>
              <a:t>“where duty has been paid in respect to excisable goods imported into or manufactured in Kenya by a licensed manufacturer and which have been used as </a:t>
            </a:r>
            <a:r>
              <a:rPr lang="en-US" sz="2600" b="1" i="1" dirty="0"/>
              <a:t>raw materials </a:t>
            </a:r>
            <a:r>
              <a:rPr lang="en-US" sz="2600" i="1" dirty="0"/>
              <a:t>in the manufacture of other excisable goods, the raw materials shall be offset against the excise duty payable on the finished goods.”</a:t>
            </a:r>
          </a:p>
          <a:p>
            <a:pPr marL="360362" lvl="2" indent="0">
              <a:buNone/>
            </a:pPr>
            <a:endParaRPr lang="en-GB" sz="2600" dirty="0"/>
          </a:p>
          <a:p>
            <a:pPr lvl="1"/>
            <a:r>
              <a:rPr lang="en-US" sz="2600" dirty="0"/>
              <a:t>The provision should be revised to include </a:t>
            </a:r>
            <a:r>
              <a:rPr lang="en-US" sz="2600" b="1" dirty="0"/>
              <a:t>offset of excise tax </a:t>
            </a:r>
            <a:r>
              <a:rPr lang="en-US" sz="2600" dirty="0"/>
              <a:t>paid on  both raw materials and </a:t>
            </a:r>
            <a:r>
              <a:rPr lang="en-US" sz="2600" b="1" dirty="0"/>
              <a:t>packaging material </a:t>
            </a:r>
            <a:r>
              <a:rPr lang="en-US" sz="2600" dirty="0"/>
              <a:t>in order to provide a relief to industry participants of the excise paid on packaging materials.</a:t>
            </a:r>
          </a:p>
          <a:p>
            <a:pPr lvl="1"/>
            <a:r>
              <a:rPr lang="en-US" sz="2600" dirty="0"/>
              <a:t>The input–output mechanism aligns with international best practice for consumption taxes.</a:t>
            </a:r>
          </a:p>
          <a:p>
            <a:pPr marL="0" lvl="1" indent="0">
              <a:buNone/>
            </a:pPr>
            <a:endParaRPr lang="en-US" sz="2600" dirty="0"/>
          </a:p>
          <a:p>
            <a:pPr lvl="1"/>
            <a:endParaRPr lang="en-GB" sz="2800" dirty="0"/>
          </a:p>
          <a:p>
            <a:pPr marL="0" lvl="1" indent="0">
              <a:buNone/>
            </a:pPr>
            <a:endParaRPr lang="en-US" sz="1800" b="0" i="0" u="none" strike="noStrike" baseline="0" dirty="0">
              <a:solidFill>
                <a:srgbClr val="000000"/>
              </a:solidFill>
              <a:latin typeface="Cambria" panose="02040503050406030204" pitchFamily="18" charset="0"/>
            </a:endParaRPr>
          </a:p>
          <a:p>
            <a:pPr marL="0" lvl="1" indent="0">
              <a:buNone/>
            </a:pPr>
            <a:endParaRPr lang="en-US" sz="2800" dirty="0">
              <a:solidFill>
                <a:schemeClr val="bg1"/>
              </a:solidFill>
            </a:endParaRPr>
          </a:p>
        </p:txBody>
      </p:sp>
      <p:sp>
        <p:nvSpPr>
          <p:cNvPr id="2" name="TextBox 1">
            <a:extLst>
              <a:ext uri="{FF2B5EF4-FFF2-40B4-BE49-F238E27FC236}">
                <a16:creationId xmlns:a16="http://schemas.microsoft.com/office/drawing/2014/main" id="{AFF37012-C134-709A-8D3D-D642A669A239}"/>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ECEA33C8-7EEF-A4B1-09AE-83BC4D3AB4B3}"/>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402836342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0AF26-950E-5A60-B53E-7CB5A9E59A0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6D59E4A-DACD-FFBE-41BA-D33163160815}"/>
              </a:ext>
            </a:extLst>
          </p:cNvPr>
          <p:cNvSpPr>
            <a:spLocks noGrp="1"/>
          </p:cNvSpPr>
          <p:nvPr>
            <p:ph type="title"/>
          </p:nvPr>
        </p:nvSpPr>
        <p:spPr>
          <a:xfrm>
            <a:off x="161169" y="-1"/>
            <a:ext cx="11176000" cy="1432193"/>
          </a:xfrm>
          <a:prstGeom prst="rect">
            <a:avLst/>
          </a:prstGeom>
        </p:spPr>
        <p:txBody>
          <a:bodyPr/>
          <a:lstStyle/>
          <a:p>
            <a:br>
              <a:rPr lang="en-US" sz="3600" dirty="0"/>
            </a:br>
            <a:r>
              <a:rPr lang="en-US" sz="3600" dirty="0"/>
              <a:t>Deductibility of excise tax paid on packaging material | </a:t>
            </a:r>
            <a:r>
              <a:rPr lang="en-US" sz="3600" dirty="0">
                <a:solidFill>
                  <a:schemeClr val="bg1"/>
                </a:solidFill>
              </a:rPr>
              <a:t>Our Ask</a:t>
            </a:r>
            <a:endParaRPr lang="en-ZA" sz="3600" dirty="0">
              <a:solidFill>
                <a:srgbClr val="000000"/>
              </a:solidFill>
            </a:endParaRPr>
          </a:p>
        </p:txBody>
      </p:sp>
      <p:sp>
        <p:nvSpPr>
          <p:cNvPr id="8" name="Content Placeholder 7">
            <a:extLst>
              <a:ext uri="{FF2B5EF4-FFF2-40B4-BE49-F238E27FC236}">
                <a16:creationId xmlns:a16="http://schemas.microsoft.com/office/drawing/2014/main" id="{DC9A0E8B-2E98-9D59-367F-0614BE239066}"/>
              </a:ext>
            </a:extLst>
          </p:cNvPr>
          <p:cNvSpPr>
            <a:spLocks noGrp="1"/>
          </p:cNvSpPr>
          <p:nvPr>
            <p:ph sz="half" idx="2"/>
          </p:nvPr>
        </p:nvSpPr>
        <p:spPr>
          <a:xfrm>
            <a:off x="261771" y="1619480"/>
            <a:ext cx="11799600" cy="5031353"/>
          </a:xfrm>
        </p:spPr>
        <p:txBody>
          <a:bodyPr/>
          <a:lstStyle/>
          <a:p>
            <a:r>
              <a:rPr lang="en-US" sz="2800" dirty="0"/>
              <a:t>Proposed Amendment in law:</a:t>
            </a:r>
            <a:endParaRPr lang="en-US" dirty="0"/>
          </a:p>
          <a:p>
            <a:pPr lvl="1"/>
            <a:r>
              <a:rPr lang="en-US" sz="2800" dirty="0"/>
              <a:t>Revise section 14 of the Excise Act to read as follows:</a:t>
            </a:r>
          </a:p>
          <a:p>
            <a:pPr marL="0" lvl="1" indent="0">
              <a:buNone/>
            </a:pPr>
            <a:endParaRPr lang="en-US" sz="2800" dirty="0"/>
          </a:p>
          <a:p>
            <a:pPr marL="360362" lvl="2" indent="0">
              <a:buNone/>
            </a:pPr>
            <a:r>
              <a:rPr lang="en-KE" sz="2800" i="1" dirty="0"/>
              <a:t>Where excise duty has been paid in respect of excisable goods imported into, or manufactured in Kenya by a licensed manufacturer and which have been used as </a:t>
            </a:r>
            <a:r>
              <a:rPr lang="en-KE" sz="2800" b="1" i="1" dirty="0"/>
              <a:t>raw materials </a:t>
            </a:r>
            <a:r>
              <a:rPr lang="en-KE" sz="2800" i="1" dirty="0"/>
              <a:t>and </a:t>
            </a:r>
            <a:r>
              <a:rPr lang="en-KE" sz="2800" b="1" i="1" dirty="0">
                <a:highlight>
                  <a:srgbClr val="FFFF00"/>
                </a:highlight>
              </a:rPr>
              <a:t>packaging materials </a:t>
            </a:r>
            <a:r>
              <a:rPr lang="en-KE" sz="2800" i="1" dirty="0"/>
              <a:t>in the manufacture of other excisable goods (hereinafter referred</a:t>
            </a:r>
            <a:r>
              <a:rPr lang="en-US" sz="2800" i="1" dirty="0"/>
              <a:t> </a:t>
            </a:r>
            <a:r>
              <a:rPr lang="en-KE" sz="2800" i="1" dirty="0"/>
              <a:t>to as "finished goods"), the excise duty paid on the raw materials shall be offset against the excise duty payable on the finished goods</a:t>
            </a:r>
            <a:r>
              <a:rPr lang="en-US" sz="2800" i="1" dirty="0"/>
              <a:t>.</a:t>
            </a:r>
            <a:endParaRPr lang="en-US" sz="2800" b="1" i="1" dirty="0"/>
          </a:p>
        </p:txBody>
      </p:sp>
      <p:sp>
        <p:nvSpPr>
          <p:cNvPr id="2" name="TextBox 1">
            <a:extLst>
              <a:ext uri="{FF2B5EF4-FFF2-40B4-BE49-F238E27FC236}">
                <a16:creationId xmlns:a16="http://schemas.microsoft.com/office/drawing/2014/main" id="{8B8BC754-5B7B-B493-8CA8-CB367E7EB24E}"/>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9AB43D53-09F0-E582-D187-30D99DB484C4}"/>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846562625"/>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FCECB-32C5-4F9F-0D83-B7FB553F701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45BECCF-A609-53A7-2581-21396C37FC77}"/>
              </a:ext>
            </a:extLst>
          </p:cNvPr>
          <p:cNvSpPr>
            <a:spLocks noGrp="1"/>
          </p:cNvSpPr>
          <p:nvPr>
            <p:ph type="title"/>
          </p:nvPr>
        </p:nvSpPr>
        <p:spPr>
          <a:xfrm>
            <a:off x="127000" y="333214"/>
            <a:ext cx="11268323" cy="635131"/>
          </a:xfrm>
          <a:prstGeom prst="rect">
            <a:avLst/>
          </a:prstGeom>
        </p:spPr>
        <p:txBody>
          <a:bodyPr/>
          <a:lstStyle/>
          <a:p>
            <a:r>
              <a:rPr lang="en-US" sz="3600" dirty="0"/>
              <a:t>Excise Tax on packaging material|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E63F1513-D668-076D-4BEB-CCAAE449BCFA}"/>
              </a:ext>
            </a:extLst>
          </p:cNvPr>
          <p:cNvSpPr>
            <a:spLocks noGrp="1"/>
          </p:cNvSpPr>
          <p:nvPr>
            <p:ph sz="half" idx="2"/>
          </p:nvPr>
        </p:nvSpPr>
        <p:spPr>
          <a:xfrm>
            <a:off x="238287" y="1101687"/>
            <a:ext cx="11734390" cy="5565812"/>
          </a:xfrm>
        </p:spPr>
        <p:txBody>
          <a:bodyPr/>
          <a:lstStyle/>
          <a:p>
            <a:pPr lvl="1" fontAlgn="base"/>
            <a:r>
              <a:rPr lang="en-GB" sz="2600" dirty="0"/>
              <a:t>Kenya's waste management strategy is fundamentally predicated on fostering a circular economy. The expansion of the recycling sector is crucial for facilitating the collection and transformation of waste materials into new products, thereby preventing environmental degradation.</a:t>
            </a:r>
          </a:p>
          <a:p>
            <a:pPr marL="0" lvl="1" indent="0" fontAlgn="base">
              <a:buNone/>
            </a:pPr>
            <a:endParaRPr lang="en-KE" sz="2600" dirty="0"/>
          </a:p>
          <a:p>
            <a:pPr lvl="1" fontAlgn="base"/>
            <a:r>
              <a:rPr lang="en-GB" sz="2600" dirty="0"/>
              <a:t>The realization of a circular economy holds enormous potential for Kenya with benefits including, reduced carbon emissions</a:t>
            </a:r>
            <a:r>
              <a:rPr lang="en-US" sz="2600" dirty="0"/>
              <a:t>, </a:t>
            </a:r>
            <a:r>
              <a:rPr lang="en-GB" sz="2600" dirty="0"/>
              <a:t>environmental conservation,</a:t>
            </a:r>
            <a:r>
              <a:rPr lang="en-US" sz="2600" dirty="0"/>
              <a:t> </a:t>
            </a:r>
            <a:r>
              <a:rPr lang="en-GB" sz="2600" dirty="0"/>
              <a:t>job creation and the creation of new industries.</a:t>
            </a:r>
          </a:p>
          <a:p>
            <a:pPr lvl="1" fontAlgn="base"/>
            <a:endParaRPr lang="en-US" sz="2600" dirty="0"/>
          </a:p>
          <a:p>
            <a:pPr lvl="1"/>
            <a:r>
              <a:rPr lang="en-US" sz="2600" dirty="0"/>
              <a:t>Amendment of section 14 of the Excise Act will accord taxpayers a relief of excise tax paid on packaging materials with the impact of accelerating investment and economic recovery both in the manufacturing and recycling sector.</a:t>
            </a:r>
          </a:p>
        </p:txBody>
      </p:sp>
      <p:sp>
        <p:nvSpPr>
          <p:cNvPr id="2" name="TextBox 1">
            <a:extLst>
              <a:ext uri="{FF2B5EF4-FFF2-40B4-BE49-F238E27FC236}">
                <a16:creationId xmlns:a16="http://schemas.microsoft.com/office/drawing/2014/main" id="{15A9460B-B90D-D04F-1266-3ABAE81BFFC1}"/>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836B287E-161E-E3A7-5F38-8EAB915B0711}"/>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787368890"/>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4FCB4-37BC-4CC7-747E-D772113DBD0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3C11BAB-82BF-65E3-D079-E62B6E105AF3}"/>
              </a:ext>
            </a:extLst>
          </p:cNvPr>
          <p:cNvSpPr>
            <a:spLocks noGrp="1"/>
          </p:cNvSpPr>
          <p:nvPr>
            <p:ph type="title"/>
          </p:nvPr>
        </p:nvSpPr>
        <p:spPr>
          <a:xfrm>
            <a:off x="219323" y="207166"/>
            <a:ext cx="11176000" cy="1133438"/>
          </a:xfrm>
          <a:prstGeom prst="rect">
            <a:avLst/>
          </a:prstGeom>
        </p:spPr>
        <p:txBody>
          <a:bodyPr/>
          <a:lstStyle/>
          <a:p>
            <a:br>
              <a:rPr lang="en-US" sz="3600" dirty="0"/>
            </a:br>
            <a:r>
              <a:rPr lang="en-US" sz="3600" dirty="0"/>
              <a:t>Review of the tax regime on packaging material</a:t>
            </a:r>
            <a:endParaRPr lang="en-ZA" sz="3600" dirty="0">
              <a:solidFill>
                <a:schemeClr val="bg1"/>
              </a:solidFill>
            </a:endParaRPr>
          </a:p>
        </p:txBody>
      </p:sp>
      <p:sp>
        <p:nvSpPr>
          <p:cNvPr id="2" name="TextBox 1">
            <a:extLst>
              <a:ext uri="{FF2B5EF4-FFF2-40B4-BE49-F238E27FC236}">
                <a16:creationId xmlns:a16="http://schemas.microsoft.com/office/drawing/2014/main" id="{55B731EA-C56D-C8FF-0259-061D7DC6A657}"/>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D0AC611E-7359-3E61-43BD-EC207AFDFAC0}"/>
              </a:ext>
            </a:extLst>
          </p:cNvPr>
          <p:cNvSpPr txBox="1">
            <a:spLocks/>
          </p:cNvSpPr>
          <p:nvPr/>
        </p:nvSpPr>
        <p:spPr>
          <a:xfrm>
            <a:off x="261771" y="9692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
        <p:nvSpPr>
          <p:cNvPr id="4" name="TextBox 3">
            <a:extLst>
              <a:ext uri="{FF2B5EF4-FFF2-40B4-BE49-F238E27FC236}">
                <a16:creationId xmlns:a16="http://schemas.microsoft.com/office/drawing/2014/main" id="{B8ED512E-8243-B8EA-BEEB-7F31A6E51D90}"/>
              </a:ext>
            </a:extLst>
          </p:cNvPr>
          <p:cNvSpPr txBox="1"/>
          <p:nvPr/>
        </p:nvSpPr>
        <p:spPr>
          <a:xfrm>
            <a:off x="6606966" y="4241921"/>
            <a:ext cx="5834229" cy="4817825"/>
          </a:xfrm>
          <a:prstGeom prst="rect">
            <a:avLst/>
          </a:prstGeom>
          <a:noFill/>
          <a:ln w="12700">
            <a:solidFill>
              <a:schemeClr val="tx1"/>
            </a:solidFill>
          </a:ln>
        </p:spPr>
        <p:txBody>
          <a:bodyPr vert="horz" wrap="squar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KE"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9" name="Content Placeholder 7">
            <a:extLst>
              <a:ext uri="{FF2B5EF4-FFF2-40B4-BE49-F238E27FC236}">
                <a16:creationId xmlns:a16="http://schemas.microsoft.com/office/drawing/2014/main" id="{0AE42CC1-1D7E-A2EB-DFBF-C2947B9F641F}"/>
              </a:ext>
            </a:extLst>
          </p:cNvPr>
          <p:cNvSpPr txBox="1">
            <a:spLocks/>
          </p:cNvSpPr>
          <p:nvPr/>
        </p:nvSpPr>
        <p:spPr>
          <a:xfrm>
            <a:off x="414171" y="1194067"/>
            <a:ext cx="5072229" cy="5016234"/>
          </a:xfrm>
          <a:prstGeom prst="rect">
            <a:avLst/>
          </a:prstGeom>
          <a:ln w="28575">
            <a:solidFill>
              <a:srgbClr val="C00000"/>
            </a:solidFill>
          </a:ln>
        </p:spPr>
        <p:txBody>
          <a:bodyPr/>
          <a:lstStyle>
            <a:lvl1pPr marL="0" indent="0" algn="l" defTabSz="914400" rtl="0" eaLnBrk="1" latinLnBrk="0" hangingPunct="1">
              <a:lnSpc>
                <a:spcPct val="100000"/>
              </a:lnSpc>
              <a:spcBef>
                <a:spcPts val="600"/>
              </a:spcBef>
              <a:buFont typeface="Arial" pitchFamily="34" charset="0"/>
              <a:buNone/>
              <a:defRPr sz="2400" b="0" i="0" kern="1200">
                <a:solidFill>
                  <a:srgbClr val="E50000"/>
                </a:solidFill>
                <a:latin typeface="+mn-lt"/>
                <a:ea typeface="+mn-ea"/>
                <a:cs typeface="+mn-cs"/>
              </a:defRPr>
            </a:lvl1pPr>
            <a:lvl2pPr marL="360363"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2pPr>
            <a:lvl3pPr marL="720725"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3pPr>
            <a:lvl4pPr marL="1081088"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4pPr>
            <a:lvl5pPr marL="1441450" indent="-360363" algn="l" defTabSz="914400" rtl="0" eaLnBrk="1" latinLnBrk="0" hangingPunct="1">
              <a:lnSpc>
                <a:spcPct val="100000"/>
              </a:lnSpc>
              <a:spcBef>
                <a:spcPts val="600"/>
              </a:spcBef>
              <a:buFont typeface="Arial" panose="020B0604020202020204" pitchFamily="34" charset="0"/>
              <a:buChar char="-"/>
              <a:defRPr sz="2400" b="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lvl="1" indent="0">
              <a:buNone/>
            </a:pPr>
            <a:r>
              <a:rPr lang="en-US" sz="2800" dirty="0">
                <a:solidFill>
                  <a:srgbClr val="E50000"/>
                </a:solidFill>
              </a:rPr>
              <a:t>Excise Duty</a:t>
            </a:r>
          </a:p>
          <a:p>
            <a:pPr marL="0" lvl="1" indent="0">
              <a:buNone/>
            </a:pPr>
            <a:r>
              <a:rPr lang="en-US" sz="2600" dirty="0"/>
              <a:t>The Finance Act 2021 introduced an excise tax on plastics, which was later amended by the Finance Act 2022 to apply solely to imports. However, a further amendment through the Tax Laws (Amendment) Act, 2024, extended the excise tax to cover both locally produced and imported plastics.</a:t>
            </a:r>
            <a:endParaRPr lang="en-GB" sz="2600" dirty="0"/>
          </a:p>
          <a:p>
            <a:pPr marL="0" lvl="1" indent="0">
              <a:buNone/>
            </a:pPr>
            <a:endParaRPr lang="en-US" sz="2800" dirty="0">
              <a:solidFill>
                <a:srgbClr val="E50000"/>
              </a:solidFill>
            </a:endParaRPr>
          </a:p>
        </p:txBody>
      </p:sp>
      <p:pic>
        <p:nvPicPr>
          <p:cNvPr id="1026" name="Picture 2">
            <a:extLst>
              <a:ext uri="{FF2B5EF4-FFF2-40B4-BE49-F238E27FC236}">
                <a16:creationId xmlns:a16="http://schemas.microsoft.com/office/drawing/2014/main" id="{CCD1E24C-E534-AD98-9896-27B933E487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8771" y="1194067"/>
            <a:ext cx="6296306" cy="5016234"/>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392026"/>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16D74-E945-FCA2-27F2-660EA1C67C7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9D5EDC3-5EE6-B6F4-DBAF-EA2228699A6D}"/>
              </a:ext>
            </a:extLst>
          </p:cNvPr>
          <p:cNvSpPr>
            <a:spLocks noGrp="1"/>
          </p:cNvSpPr>
          <p:nvPr>
            <p:ph type="title"/>
          </p:nvPr>
        </p:nvSpPr>
        <p:spPr>
          <a:xfrm>
            <a:off x="238287" y="451692"/>
            <a:ext cx="11157036" cy="516653"/>
          </a:xfrm>
          <a:prstGeom prst="rect">
            <a:avLst/>
          </a:prstGeom>
        </p:spPr>
        <p:txBody>
          <a:bodyPr/>
          <a:lstStyle/>
          <a:p>
            <a:r>
              <a:rPr lang="en-US" sz="3600" dirty="0"/>
              <a:t>Review of the tax regime on packaging | </a:t>
            </a:r>
            <a:r>
              <a:rPr lang="en-US" sz="3600" dirty="0">
                <a:solidFill>
                  <a:schemeClr val="bg1"/>
                </a:solidFill>
              </a:rPr>
              <a:t>Our Ask</a:t>
            </a:r>
            <a:endParaRPr lang="en-ZA" sz="3600" dirty="0">
              <a:solidFill>
                <a:srgbClr val="000000"/>
              </a:solidFill>
            </a:endParaRPr>
          </a:p>
        </p:txBody>
      </p:sp>
      <p:sp>
        <p:nvSpPr>
          <p:cNvPr id="8" name="Content Placeholder 7">
            <a:extLst>
              <a:ext uri="{FF2B5EF4-FFF2-40B4-BE49-F238E27FC236}">
                <a16:creationId xmlns:a16="http://schemas.microsoft.com/office/drawing/2014/main" id="{CF45FC05-6FD8-EBC6-194E-F8460BA38140}"/>
              </a:ext>
            </a:extLst>
          </p:cNvPr>
          <p:cNvSpPr>
            <a:spLocks noGrp="1"/>
          </p:cNvSpPr>
          <p:nvPr>
            <p:ph sz="half" idx="2"/>
          </p:nvPr>
        </p:nvSpPr>
        <p:spPr>
          <a:xfrm>
            <a:off x="261771" y="1041666"/>
            <a:ext cx="10105101" cy="5609167"/>
          </a:xfrm>
        </p:spPr>
        <p:txBody>
          <a:bodyPr/>
          <a:lstStyle/>
          <a:p>
            <a:pPr lvl="1"/>
            <a:r>
              <a:rPr lang="en-GB" sz="2800" dirty="0"/>
              <a:t>We propose a review of the current tax regime on packaging.</a:t>
            </a:r>
          </a:p>
          <a:p>
            <a:pPr lvl="1"/>
            <a:endParaRPr lang="en-GB" sz="2800" dirty="0"/>
          </a:p>
          <a:p>
            <a:pPr lvl="1"/>
            <a:r>
              <a:rPr lang="en-GB" sz="2800" dirty="0"/>
              <a:t>This will align with  the intent of the Finance Bill 2025 to simplify and streamline the tax system in order to enhance revenue collection and protect business environment to foster growth and investment. </a:t>
            </a:r>
            <a:endParaRPr lang="en-US" sz="2800" dirty="0"/>
          </a:p>
        </p:txBody>
      </p:sp>
      <p:sp>
        <p:nvSpPr>
          <p:cNvPr id="2" name="TextBox 1">
            <a:extLst>
              <a:ext uri="{FF2B5EF4-FFF2-40B4-BE49-F238E27FC236}">
                <a16:creationId xmlns:a16="http://schemas.microsoft.com/office/drawing/2014/main" id="{DCAF11AC-5E9B-F0B5-8A5F-F4D794F1BE49}"/>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D21A89C9-2A55-B4D7-EE29-D0997830C152}"/>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525883186"/>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30245-8ACF-BBC4-158A-1E91367F4A7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4AEE9D9-8DF3-08AC-B07A-33CF98A83CEA}"/>
              </a:ext>
            </a:extLst>
          </p:cNvPr>
          <p:cNvSpPr>
            <a:spLocks noGrp="1"/>
          </p:cNvSpPr>
          <p:nvPr>
            <p:ph type="title"/>
          </p:nvPr>
        </p:nvSpPr>
        <p:spPr>
          <a:xfrm>
            <a:off x="127000" y="333214"/>
            <a:ext cx="11268323" cy="635131"/>
          </a:xfrm>
          <a:prstGeom prst="rect">
            <a:avLst/>
          </a:prstGeom>
        </p:spPr>
        <p:txBody>
          <a:bodyPr/>
          <a:lstStyle/>
          <a:p>
            <a:r>
              <a:rPr lang="en-US" sz="3600" dirty="0"/>
              <a:t>Review of the tax regime on packaging |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3103F4D1-F0B2-0B8F-3D65-DA2660A665CF}"/>
              </a:ext>
            </a:extLst>
          </p:cNvPr>
          <p:cNvSpPr>
            <a:spLocks noGrp="1"/>
          </p:cNvSpPr>
          <p:nvPr>
            <p:ph sz="half" idx="2"/>
          </p:nvPr>
        </p:nvSpPr>
        <p:spPr>
          <a:xfrm>
            <a:off x="127000" y="820487"/>
            <a:ext cx="12065000" cy="5891201"/>
          </a:xfrm>
        </p:spPr>
        <p:txBody>
          <a:bodyPr/>
          <a:lstStyle/>
          <a:p>
            <a:pPr lvl="1" fontAlgn="base"/>
            <a:r>
              <a:rPr lang="en-US" sz="2600" dirty="0"/>
              <a:t>There is a large and vibrant packaging manufacturing industry in Kenya that makes products for use by consumers and for use by other manufacturers to package their products as well as for export.</a:t>
            </a:r>
          </a:p>
          <a:p>
            <a:pPr marL="0" lvl="1" indent="0" fontAlgn="base">
              <a:buNone/>
            </a:pPr>
            <a:endParaRPr lang="en-KE" sz="2600" dirty="0"/>
          </a:p>
          <a:p>
            <a:pPr lvl="1" fontAlgn="base"/>
            <a:r>
              <a:rPr lang="en-US" sz="2600" dirty="0"/>
              <a:t>The current tax regime on plastics consists of multiple taxes and levies including, excise tax, import duty (on raw materials) and the recently introduced EPR levy. This increases the cost of production and thus increases the costs of goods that require the use of plastic packaging. </a:t>
            </a:r>
          </a:p>
          <a:p>
            <a:pPr marL="0" lvl="1" indent="0" fontAlgn="base">
              <a:buNone/>
            </a:pPr>
            <a:endParaRPr lang="en-KE" sz="2600" dirty="0"/>
          </a:p>
          <a:p>
            <a:pPr lvl="1" fontAlgn="base"/>
            <a:r>
              <a:rPr lang="en-US" sz="2600" dirty="0"/>
              <a:t>The  imposition of 35% excise tax on imported glass bottles, makes alternatives to plastics un-economical.</a:t>
            </a:r>
            <a:endParaRPr lang="en-KE" sz="2600" dirty="0"/>
          </a:p>
          <a:p>
            <a:pPr marL="0" lvl="1" indent="0" fontAlgn="base">
              <a:buNone/>
            </a:pPr>
            <a:endParaRPr lang="en-KE" sz="2800" dirty="0"/>
          </a:p>
        </p:txBody>
      </p:sp>
      <p:sp>
        <p:nvSpPr>
          <p:cNvPr id="2" name="TextBox 1">
            <a:extLst>
              <a:ext uri="{FF2B5EF4-FFF2-40B4-BE49-F238E27FC236}">
                <a16:creationId xmlns:a16="http://schemas.microsoft.com/office/drawing/2014/main" id="{90CD4CB3-5A83-756B-7357-D715594B44E2}"/>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4BE27935-7BCE-71CB-B1DA-49B00953E9B6}"/>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3183922819"/>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BAFBA-A06D-6066-AF9B-233CF0B5A63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CA066FB-ACAD-1FE1-F40B-36EEEEE369AD}"/>
              </a:ext>
            </a:extLst>
          </p:cNvPr>
          <p:cNvSpPr>
            <a:spLocks noGrp="1"/>
          </p:cNvSpPr>
          <p:nvPr>
            <p:ph type="title"/>
          </p:nvPr>
        </p:nvSpPr>
        <p:spPr>
          <a:xfrm>
            <a:off x="127000" y="333214"/>
            <a:ext cx="11268323" cy="635131"/>
          </a:xfrm>
          <a:prstGeom prst="rect">
            <a:avLst/>
          </a:prstGeom>
        </p:spPr>
        <p:txBody>
          <a:bodyPr/>
          <a:lstStyle/>
          <a:p>
            <a:r>
              <a:rPr lang="en-US" sz="3600" dirty="0"/>
              <a:t>Review of the tax regime on packaging | </a:t>
            </a:r>
            <a:r>
              <a:rPr lang="en-US" sz="3600" dirty="0">
                <a:solidFill>
                  <a:schemeClr val="bg1"/>
                </a:solidFill>
              </a:rPr>
              <a:t>Justification</a:t>
            </a:r>
            <a:endParaRPr lang="en-ZA" sz="3600" dirty="0">
              <a:solidFill>
                <a:srgbClr val="000000"/>
              </a:solidFill>
            </a:endParaRPr>
          </a:p>
        </p:txBody>
      </p:sp>
      <p:sp>
        <p:nvSpPr>
          <p:cNvPr id="8" name="Content Placeholder 7">
            <a:extLst>
              <a:ext uri="{FF2B5EF4-FFF2-40B4-BE49-F238E27FC236}">
                <a16:creationId xmlns:a16="http://schemas.microsoft.com/office/drawing/2014/main" id="{8F49D846-2444-8DD7-EB62-27AFCBA64D32}"/>
              </a:ext>
            </a:extLst>
          </p:cNvPr>
          <p:cNvSpPr>
            <a:spLocks noGrp="1"/>
          </p:cNvSpPr>
          <p:nvPr>
            <p:ph sz="half" idx="2"/>
          </p:nvPr>
        </p:nvSpPr>
        <p:spPr>
          <a:xfrm>
            <a:off x="127000" y="820487"/>
            <a:ext cx="12065000" cy="5891201"/>
          </a:xfrm>
        </p:spPr>
        <p:txBody>
          <a:bodyPr/>
          <a:lstStyle/>
          <a:p>
            <a:pPr lvl="1"/>
            <a:r>
              <a:rPr lang="en-US" sz="2800" dirty="0"/>
              <a:t>The current model risks increasing consumer prices, undermining supply chain efficiency, and potentially conflicting with Kenya’s regional and international trade commitments. </a:t>
            </a:r>
          </a:p>
          <a:p>
            <a:pPr marL="0" lvl="1" indent="0">
              <a:buNone/>
            </a:pPr>
            <a:endParaRPr lang="en-US" sz="2800" dirty="0"/>
          </a:p>
          <a:p>
            <a:pPr lvl="1"/>
            <a:r>
              <a:rPr lang="en-US" sz="2800" dirty="0"/>
              <a:t>Moreover, the lack of clarity on existing tax laws and levies may lead to inconsistent interpretation and application, creating regulatory uncertainty and increasing the cost of doing business in Kenya.</a:t>
            </a:r>
          </a:p>
          <a:p>
            <a:pPr lvl="1"/>
            <a:endParaRPr lang="en-US" sz="2800" dirty="0"/>
          </a:p>
          <a:p>
            <a:pPr lvl="1"/>
            <a:r>
              <a:rPr lang="en-US" sz="2800" dirty="0"/>
              <a:t>By keeping taxes and levies manageable on plastics, the government can help support the growth of the domestic manufacturing sector while ensuring that packaging remains affordable for businesses and consumers.</a:t>
            </a:r>
          </a:p>
        </p:txBody>
      </p:sp>
      <p:sp>
        <p:nvSpPr>
          <p:cNvPr id="2" name="TextBox 1">
            <a:extLst>
              <a:ext uri="{FF2B5EF4-FFF2-40B4-BE49-F238E27FC236}">
                <a16:creationId xmlns:a16="http://schemas.microsoft.com/office/drawing/2014/main" id="{10BDFBFE-329D-771B-ED53-5CDF084633E8}"/>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pPr>
            <a:endParaRPr kumimoji="0" lang="en-US" sz="3600" b="0" i="0" u="none" strike="noStrike" kern="1200" cap="none" spc="0" normalizeH="0" baseline="0" noProof="0" dirty="0">
              <a:ln>
                <a:noFill/>
              </a:ln>
              <a:solidFill>
                <a:srgbClr val="FFFFFF"/>
              </a:solidFill>
              <a:effectLst/>
              <a:uLnTx/>
              <a:uFillTx/>
              <a:latin typeface="+mn-lt"/>
              <a:ea typeface="+mn-ea"/>
              <a:cs typeface="+mn-cs"/>
            </a:endParaRPr>
          </a:p>
        </p:txBody>
      </p:sp>
      <p:sp>
        <p:nvSpPr>
          <p:cNvPr id="7" name="Text Placeholder 2">
            <a:extLst>
              <a:ext uri="{FF2B5EF4-FFF2-40B4-BE49-F238E27FC236}">
                <a16:creationId xmlns:a16="http://schemas.microsoft.com/office/drawing/2014/main" id="{09B09734-D241-AC54-A5AA-13ED0023E340}"/>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ZA" sz="1200" dirty="0">
              <a:latin typeface="VAG Rounded Std Thin" panose="020F0402020204020204" pitchFamily="34" charset="0"/>
            </a:endParaRPr>
          </a:p>
        </p:txBody>
      </p:sp>
    </p:spTree>
    <p:extLst>
      <p:ext uri="{BB962C8B-B14F-4D97-AF65-F5344CB8AC3E}">
        <p14:creationId xmlns:p14="http://schemas.microsoft.com/office/powerpoint/2010/main" val="64035582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6249149-0855-4AFD-BCCE-7F2C5A8BC5CE}"/>
              </a:ext>
            </a:extLst>
          </p:cNvPr>
          <p:cNvSpPr>
            <a:spLocks noGrp="1"/>
          </p:cNvSpPr>
          <p:nvPr>
            <p:ph type="title"/>
          </p:nvPr>
        </p:nvSpPr>
        <p:spPr>
          <a:xfrm>
            <a:off x="219323" y="207166"/>
            <a:ext cx="11176000" cy="878684"/>
          </a:xfrm>
          <a:prstGeom prst="rect">
            <a:avLst/>
          </a:prstGeom>
        </p:spPr>
        <p:txBody>
          <a:bodyPr/>
          <a:lstStyle/>
          <a:p>
            <a:r>
              <a:rPr lang="en-US" sz="3600" dirty="0"/>
              <a:t>CCBA </a:t>
            </a:r>
            <a:r>
              <a:rPr lang="en-ZA" sz="3600" dirty="0"/>
              <a:t>⎸</a:t>
            </a:r>
            <a:r>
              <a:rPr lang="en-ZA" sz="3600" dirty="0">
                <a:solidFill>
                  <a:schemeClr val="bg1"/>
                </a:solidFill>
              </a:rPr>
              <a:t>Direct and indirect impact of the Coca-Cola System across its value chain in Kenya</a:t>
            </a:r>
          </a:p>
        </p:txBody>
      </p:sp>
      <p:sp>
        <p:nvSpPr>
          <p:cNvPr id="2" name="TextBox 1">
            <a:extLst>
              <a:ext uri="{FF2B5EF4-FFF2-40B4-BE49-F238E27FC236}">
                <a16:creationId xmlns:a16="http://schemas.microsoft.com/office/drawing/2014/main" id="{25270C45-F636-524B-9599-F0FBD3CB97D0}"/>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420DAFD2-B78D-5D47-B61F-3AA4BD5BDEC3}"/>
              </a:ext>
            </a:extLst>
          </p:cNvPr>
          <p:cNvSpPr txBox="1">
            <a:spLocks/>
          </p:cNvSpPr>
          <p:nvPr/>
        </p:nvSpPr>
        <p:spPr>
          <a:xfrm>
            <a:off x="240547" y="968344"/>
            <a:ext cx="11710906" cy="4921311"/>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
        <p:nvSpPr>
          <p:cNvPr id="28" name="TextBox 27">
            <a:extLst>
              <a:ext uri="{FF2B5EF4-FFF2-40B4-BE49-F238E27FC236}">
                <a16:creationId xmlns:a16="http://schemas.microsoft.com/office/drawing/2014/main" id="{99D5E3DB-3220-44C8-B31E-6CADAB2FF6DF}"/>
              </a:ext>
            </a:extLst>
          </p:cNvPr>
          <p:cNvSpPr txBox="1"/>
          <p:nvPr/>
        </p:nvSpPr>
        <p:spPr>
          <a:xfrm>
            <a:off x="6327924" y="4388893"/>
            <a:ext cx="2737405" cy="369332"/>
          </a:xfrm>
          <a:prstGeom prst="rect">
            <a:avLst/>
          </a:prstGeom>
          <a:solidFill>
            <a:schemeClr val="tx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VAG Rounded Std Light"/>
              <a:ea typeface="+mn-ea"/>
              <a:cs typeface="+mn-cs"/>
            </a:endParaRPr>
          </a:p>
        </p:txBody>
      </p:sp>
      <p:pic>
        <p:nvPicPr>
          <p:cNvPr id="8" name="Picture 7">
            <a:extLst>
              <a:ext uri="{FF2B5EF4-FFF2-40B4-BE49-F238E27FC236}">
                <a16:creationId xmlns:a16="http://schemas.microsoft.com/office/drawing/2014/main" id="{1AB3581E-EABD-DAA9-2E62-542CD6D9B179}"/>
              </a:ext>
            </a:extLst>
          </p:cNvPr>
          <p:cNvPicPr>
            <a:picLocks noChangeAspect="1"/>
          </p:cNvPicPr>
          <p:nvPr/>
        </p:nvPicPr>
        <p:blipFill>
          <a:blip r:embed="rId3"/>
          <a:srcRect t="9528"/>
          <a:stretch/>
        </p:blipFill>
        <p:spPr>
          <a:xfrm>
            <a:off x="371179" y="1181100"/>
            <a:ext cx="11580273" cy="5280895"/>
          </a:xfrm>
          <a:prstGeom prst="rect">
            <a:avLst/>
          </a:prstGeom>
        </p:spPr>
      </p:pic>
    </p:spTree>
    <p:extLst>
      <p:ext uri="{BB962C8B-B14F-4D97-AF65-F5344CB8AC3E}">
        <p14:creationId xmlns:p14="http://schemas.microsoft.com/office/powerpoint/2010/main" val="1045198128"/>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790543"/>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7EC813-E21C-5041-7A5D-A51AADC74F1C}"/>
              </a:ext>
            </a:extLst>
          </p:cNvPr>
          <p:cNvSpPr>
            <a:spLocks noGrp="1"/>
          </p:cNvSpPr>
          <p:nvPr>
            <p:ph type="title"/>
          </p:nvPr>
        </p:nvSpPr>
        <p:spPr/>
        <p:txBody>
          <a:bodyPr/>
          <a:lstStyle/>
          <a:p>
            <a:r>
              <a:rPr lang="en-US" sz="3600" dirty="0"/>
              <a:t>CCBA </a:t>
            </a:r>
            <a:r>
              <a:rPr lang="en-ZA" sz="3600" dirty="0"/>
              <a:t>⎸</a:t>
            </a:r>
            <a:r>
              <a:rPr lang="en-ZA" sz="3600" dirty="0">
                <a:solidFill>
                  <a:schemeClr val="bg1"/>
                </a:solidFill>
              </a:rPr>
              <a:t>Impact of the System</a:t>
            </a:r>
            <a:endParaRPr lang="en-KE" sz="3600" dirty="0">
              <a:solidFill>
                <a:schemeClr val="bg1"/>
              </a:solidFill>
            </a:endParaRPr>
          </a:p>
        </p:txBody>
      </p:sp>
      <p:pic>
        <p:nvPicPr>
          <p:cNvPr id="6" name="Picture 5">
            <a:extLst>
              <a:ext uri="{FF2B5EF4-FFF2-40B4-BE49-F238E27FC236}">
                <a16:creationId xmlns:a16="http://schemas.microsoft.com/office/drawing/2014/main" id="{2AD5DEF2-E957-0330-692C-59FC8B45AF47}"/>
              </a:ext>
            </a:extLst>
          </p:cNvPr>
          <p:cNvPicPr>
            <a:picLocks noChangeAspect="1"/>
          </p:cNvPicPr>
          <p:nvPr/>
        </p:nvPicPr>
        <p:blipFill>
          <a:blip r:embed="rId3"/>
          <a:stretch>
            <a:fillRect/>
          </a:stretch>
        </p:blipFill>
        <p:spPr>
          <a:xfrm>
            <a:off x="38875" y="1095049"/>
            <a:ext cx="11959883" cy="5140651"/>
          </a:xfrm>
          <a:prstGeom prst="rect">
            <a:avLst/>
          </a:prstGeom>
        </p:spPr>
      </p:pic>
    </p:spTree>
    <p:extLst>
      <p:ext uri="{BB962C8B-B14F-4D97-AF65-F5344CB8AC3E}">
        <p14:creationId xmlns:p14="http://schemas.microsoft.com/office/powerpoint/2010/main" val="13906920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E911D-B628-766F-C97E-E95A81BE042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BAE9E8-D2A4-2C7A-650E-2738654C37D1}"/>
              </a:ext>
            </a:extLst>
          </p:cNvPr>
          <p:cNvSpPr>
            <a:spLocks noGrp="1"/>
          </p:cNvSpPr>
          <p:nvPr>
            <p:ph type="title"/>
          </p:nvPr>
        </p:nvSpPr>
        <p:spPr>
          <a:xfrm>
            <a:off x="154767" y="138270"/>
            <a:ext cx="11176000" cy="877730"/>
          </a:xfrm>
        </p:spPr>
        <p:txBody>
          <a:bodyPr/>
          <a:lstStyle/>
          <a:p>
            <a:r>
              <a:rPr lang="en-US" sz="3600" dirty="0"/>
              <a:t>CCBA </a:t>
            </a:r>
            <a:r>
              <a:rPr lang="en-ZA" sz="3600" dirty="0"/>
              <a:t>⎸</a:t>
            </a:r>
            <a:r>
              <a:rPr lang="en-ZA" sz="3600" dirty="0">
                <a:solidFill>
                  <a:schemeClr val="bg1"/>
                </a:solidFill>
              </a:rPr>
              <a:t>Impact of the System on the </a:t>
            </a:r>
            <a:r>
              <a:rPr lang="en-ZA" sz="3600" dirty="0">
                <a:solidFill>
                  <a:srgbClr val="C00000"/>
                </a:solidFill>
              </a:rPr>
              <a:t>supply chain</a:t>
            </a:r>
            <a:endParaRPr lang="en-KE" sz="3600" dirty="0">
              <a:solidFill>
                <a:srgbClr val="C00000"/>
              </a:solidFill>
            </a:endParaRPr>
          </a:p>
        </p:txBody>
      </p:sp>
      <p:sp>
        <p:nvSpPr>
          <p:cNvPr id="2" name="Content Placeholder 7">
            <a:extLst>
              <a:ext uri="{FF2B5EF4-FFF2-40B4-BE49-F238E27FC236}">
                <a16:creationId xmlns:a16="http://schemas.microsoft.com/office/drawing/2014/main" id="{75B94624-DC5D-734E-40FE-BC3947BBC524}"/>
              </a:ext>
            </a:extLst>
          </p:cNvPr>
          <p:cNvSpPr>
            <a:spLocks noGrp="1"/>
          </p:cNvSpPr>
          <p:nvPr>
            <p:ph sz="half" idx="2"/>
          </p:nvPr>
        </p:nvSpPr>
        <p:spPr>
          <a:xfrm>
            <a:off x="238287" y="1222625"/>
            <a:ext cx="11893909" cy="5302161"/>
          </a:xfrm>
        </p:spPr>
        <p:txBody>
          <a:bodyPr/>
          <a:lstStyle/>
          <a:p>
            <a:pPr lvl="1"/>
            <a:r>
              <a:rPr lang="en-ZA" sz="2600" dirty="0"/>
              <a:t>82% of the money spent on Coca-Cola ready-to-drink beverages in Kenya goes back into the economy. Every Kenyan shilling that people spend on Coca-Cola brand beverages in Kenya adds 0.82 Kenyan shillings in value back to the economy.</a:t>
            </a:r>
          </a:p>
          <a:p>
            <a:pPr marL="0" lvl="1" indent="0">
              <a:buNone/>
            </a:pPr>
            <a:endParaRPr lang="en-KE" sz="2600" dirty="0"/>
          </a:p>
          <a:p>
            <a:pPr lvl="1"/>
            <a:r>
              <a:rPr lang="en-ZA" sz="2600" dirty="0"/>
              <a:t>In 2023, the Coca-Cola system supported the creation of 63 billion Kenyan Shillings of value in the value chain. This is equivalent to 0.49% of contribution to GDP.</a:t>
            </a:r>
          </a:p>
          <a:p>
            <a:pPr marL="0" lvl="1" indent="0">
              <a:buNone/>
            </a:pPr>
            <a:endParaRPr lang="en-KE" sz="2600" dirty="0"/>
          </a:p>
          <a:p>
            <a:pPr lvl="1"/>
            <a:r>
              <a:rPr lang="en-ZA" sz="2600" dirty="0"/>
              <a:t>The system is also committed to sustainable local sourcing. In 2023, the system purchased over 22 billion Kenyan Shillings of goods and services from domestic suppliers in Kenya.  </a:t>
            </a:r>
            <a:endParaRPr lang="en-US" sz="3200" dirty="0">
              <a:solidFill>
                <a:srgbClr val="000000"/>
              </a:solidFill>
              <a:latin typeface="+mj-lt"/>
            </a:endParaRPr>
          </a:p>
        </p:txBody>
      </p:sp>
    </p:spTree>
    <p:extLst>
      <p:ext uri="{BB962C8B-B14F-4D97-AF65-F5344CB8AC3E}">
        <p14:creationId xmlns:p14="http://schemas.microsoft.com/office/powerpoint/2010/main" val="2176595695"/>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81A55-7303-3B4B-073B-6CB5F8CEF3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3CC2EAC-1D11-586C-CE60-DBF2211F7B6F}"/>
              </a:ext>
            </a:extLst>
          </p:cNvPr>
          <p:cNvSpPr>
            <a:spLocks noGrp="1"/>
          </p:cNvSpPr>
          <p:nvPr>
            <p:ph type="title"/>
          </p:nvPr>
        </p:nvSpPr>
        <p:spPr/>
        <p:txBody>
          <a:bodyPr/>
          <a:lstStyle/>
          <a:p>
            <a:r>
              <a:rPr lang="en-US" sz="3600" dirty="0"/>
              <a:t>CCBA </a:t>
            </a:r>
            <a:r>
              <a:rPr lang="en-ZA" sz="3600" dirty="0"/>
              <a:t>⎸</a:t>
            </a:r>
            <a:r>
              <a:rPr lang="en-ZA" sz="3600" dirty="0">
                <a:solidFill>
                  <a:schemeClr val="bg1"/>
                </a:solidFill>
              </a:rPr>
              <a:t>Impact of the System on the supply chain</a:t>
            </a:r>
            <a:endParaRPr lang="en-KE" sz="3600" dirty="0">
              <a:solidFill>
                <a:schemeClr val="bg1"/>
              </a:solidFill>
            </a:endParaRPr>
          </a:p>
        </p:txBody>
      </p:sp>
      <p:sp>
        <p:nvSpPr>
          <p:cNvPr id="2" name="Content Placeholder 7">
            <a:extLst>
              <a:ext uri="{FF2B5EF4-FFF2-40B4-BE49-F238E27FC236}">
                <a16:creationId xmlns:a16="http://schemas.microsoft.com/office/drawing/2014/main" id="{6805761C-D0B8-DFD9-77D6-8F9DFB58EBF3}"/>
              </a:ext>
            </a:extLst>
          </p:cNvPr>
          <p:cNvSpPr>
            <a:spLocks noGrp="1"/>
          </p:cNvSpPr>
          <p:nvPr>
            <p:ph sz="half" idx="2"/>
          </p:nvPr>
        </p:nvSpPr>
        <p:spPr>
          <a:xfrm>
            <a:off x="238287" y="1222625"/>
            <a:ext cx="11893909" cy="5302161"/>
          </a:xfrm>
        </p:spPr>
        <p:txBody>
          <a:bodyPr/>
          <a:lstStyle/>
          <a:p>
            <a:pPr lvl="1"/>
            <a:r>
              <a:rPr lang="en-GB" sz="2600" dirty="0"/>
              <a:t>On the 21st of May 2024, during H.E. President Ruto’s State visit to the United States of America, the system announced its intention to grow its investment in Kenya by up to </a:t>
            </a:r>
            <a:r>
              <a:rPr lang="en-GB" sz="2600" b="1" dirty="0"/>
              <a:t>$175 million over the next five years </a:t>
            </a:r>
            <a:r>
              <a:rPr lang="en-GB" sz="2600" dirty="0"/>
              <a:t>should the business achieve its anticipated growth targets in the country.</a:t>
            </a:r>
          </a:p>
          <a:p>
            <a:pPr marL="0" lvl="1" indent="0">
              <a:buNone/>
            </a:pPr>
            <a:endParaRPr lang="en-GB" sz="2600" dirty="0"/>
          </a:p>
          <a:p>
            <a:pPr lvl="1"/>
            <a:r>
              <a:rPr lang="en-US" sz="2600" dirty="0"/>
              <a:t> </a:t>
            </a:r>
            <a:r>
              <a:rPr lang="en-GB" sz="2600" dirty="0"/>
              <a:t>The investment is aimed at accelerating the Coca-Cola system’s capacity and capability expansion over the next five years.</a:t>
            </a:r>
            <a:endParaRPr lang="en-KE" sz="2600" dirty="0"/>
          </a:p>
          <a:p>
            <a:pPr marL="285750" indent="-285750">
              <a:lnSpc>
                <a:spcPct val="150000"/>
              </a:lnSpc>
              <a:buFont typeface="Arial" panose="020B0604020202020204" pitchFamily="34" charset="0"/>
              <a:buChar char="•"/>
            </a:pPr>
            <a:endParaRPr lang="en-US" sz="3200" dirty="0">
              <a:solidFill>
                <a:srgbClr val="000000"/>
              </a:solidFill>
              <a:latin typeface="+mj-lt"/>
            </a:endParaRPr>
          </a:p>
        </p:txBody>
      </p:sp>
    </p:spTree>
    <p:extLst>
      <p:ext uri="{BB962C8B-B14F-4D97-AF65-F5344CB8AC3E}">
        <p14:creationId xmlns:p14="http://schemas.microsoft.com/office/powerpoint/2010/main" val="404564117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2D4C9-55F2-26BF-B04B-FC847603B3B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53680D9-6616-C0EF-EE78-75B21D6DC8FF}"/>
              </a:ext>
            </a:extLst>
          </p:cNvPr>
          <p:cNvSpPr>
            <a:spLocks noGrp="1"/>
          </p:cNvSpPr>
          <p:nvPr>
            <p:ph type="title"/>
          </p:nvPr>
        </p:nvSpPr>
        <p:spPr>
          <a:xfrm>
            <a:off x="219323" y="207167"/>
            <a:ext cx="11176000" cy="696960"/>
          </a:xfrm>
          <a:prstGeom prst="rect">
            <a:avLst/>
          </a:prstGeom>
        </p:spPr>
        <p:txBody>
          <a:bodyPr/>
          <a:lstStyle/>
          <a:p>
            <a:r>
              <a:rPr lang="en-US" dirty="0"/>
              <a:t>CCBA</a:t>
            </a:r>
            <a:r>
              <a:rPr lang="en-ZA" dirty="0"/>
              <a:t>⎸</a:t>
            </a:r>
            <a:r>
              <a:rPr lang="en-ZA" dirty="0">
                <a:solidFill>
                  <a:srgbClr val="000000"/>
                </a:solidFill>
              </a:rPr>
              <a:t>Impact of System </a:t>
            </a:r>
          </a:p>
        </p:txBody>
      </p:sp>
      <p:sp>
        <p:nvSpPr>
          <p:cNvPr id="8" name="Content Placeholder 7">
            <a:extLst>
              <a:ext uri="{FF2B5EF4-FFF2-40B4-BE49-F238E27FC236}">
                <a16:creationId xmlns:a16="http://schemas.microsoft.com/office/drawing/2014/main" id="{A309647A-11E0-1E63-2499-3865685C9A52}"/>
              </a:ext>
            </a:extLst>
          </p:cNvPr>
          <p:cNvSpPr>
            <a:spLocks noGrp="1"/>
          </p:cNvSpPr>
          <p:nvPr>
            <p:ph sz="half" idx="2"/>
          </p:nvPr>
        </p:nvSpPr>
        <p:spPr>
          <a:xfrm>
            <a:off x="71887" y="607278"/>
            <a:ext cx="12120113" cy="1469172"/>
          </a:xfrm>
        </p:spPr>
        <p:txBody>
          <a:bodyPr/>
          <a:lstStyle/>
          <a:p>
            <a:r>
              <a:rPr lang="en-US" sz="2600" dirty="0"/>
              <a:t>As the Coca-Cola system our purpose is to refresh the world and make a difference</a:t>
            </a:r>
          </a:p>
          <a:p>
            <a:pPr lvl="1"/>
            <a:r>
              <a:rPr lang="en-US" dirty="0"/>
              <a:t>We do this in Kenya by producing beverages that Kenyans love, in a sustainable way for a better shared future for the communities we call home</a:t>
            </a:r>
            <a:r>
              <a:rPr lang="en-US" b="1" dirty="0"/>
              <a:t>.</a:t>
            </a:r>
          </a:p>
          <a:p>
            <a:pPr marL="0" lvl="1" indent="0">
              <a:spcAft>
                <a:spcPts val="800"/>
              </a:spcAft>
              <a:buNone/>
            </a:pPr>
            <a:endParaRPr lang="en-KE" dirty="0"/>
          </a:p>
          <a:p>
            <a:pPr marL="0" lvl="1" indent="0">
              <a:buNone/>
            </a:pPr>
            <a:endParaRPr lang="en-US" dirty="0"/>
          </a:p>
          <a:p>
            <a:pPr marL="0" lvl="1" indent="0">
              <a:buNone/>
            </a:pPr>
            <a:endParaRPr lang="en-US" dirty="0"/>
          </a:p>
        </p:txBody>
      </p:sp>
      <p:sp>
        <p:nvSpPr>
          <p:cNvPr id="2" name="TextBox 1">
            <a:extLst>
              <a:ext uri="{FF2B5EF4-FFF2-40B4-BE49-F238E27FC236}">
                <a16:creationId xmlns:a16="http://schemas.microsoft.com/office/drawing/2014/main" id="{3391AFD1-D37C-641C-1338-130116AE02F6}"/>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CAAD6B29-3D07-FE4E-D6FC-319965907D41}"/>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
        <p:nvSpPr>
          <p:cNvPr id="12" name="TextBox 11">
            <a:extLst>
              <a:ext uri="{FF2B5EF4-FFF2-40B4-BE49-F238E27FC236}">
                <a16:creationId xmlns:a16="http://schemas.microsoft.com/office/drawing/2014/main" id="{8F8B6B83-4F35-D0FD-A0D5-E552329BC034}"/>
              </a:ext>
            </a:extLst>
          </p:cNvPr>
          <p:cNvSpPr txBox="1"/>
          <p:nvPr/>
        </p:nvSpPr>
        <p:spPr>
          <a:xfrm>
            <a:off x="-271181" y="4087492"/>
            <a:ext cx="1721940" cy="227755"/>
          </a:xfrm>
          <a:prstGeom prst="rect">
            <a:avLst/>
          </a:prstGeom>
          <a:noFill/>
        </p:spPr>
        <p:txBody>
          <a:bodyPr wrap="square">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ZA" sz="1100" b="1" i="0" u="none" strike="noStrike" kern="1200" cap="none" spc="0" normalizeH="0" baseline="0" noProof="0" dirty="0">
                <a:ln>
                  <a:noFill/>
                </a:ln>
                <a:solidFill>
                  <a:srgbClr val="272727"/>
                </a:solidFill>
                <a:effectLst/>
                <a:uLnTx/>
                <a:uFillTx/>
                <a:latin typeface="TCCC-UnityTextPC" panose="020B0505030303020204" pitchFamily="34" charset="77"/>
                <a:ea typeface="+mn-ea"/>
                <a:cs typeface="+mn-cs"/>
              </a:rPr>
              <a:t>WATER</a:t>
            </a:r>
          </a:p>
        </p:txBody>
      </p:sp>
      <p:sp>
        <p:nvSpPr>
          <p:cNvPr id="13" name="TextBox 12">
            <a:extLst>
              <a:ext uri="{FF2B5EF4-FFF2-40B4-BE49-F238E27FC236}">
                <a16:creationId xmlns:a16="http://schemas.microsoft.com/office/drawing/2014/main" id="{7FBFA36C-D210-4556-ACDB-0E5889EA166F}"/>
              </a:ext>
            </a:extLst>
          </p:cNvPr>
          <p:cNvSpPr txBox="1"/>
          <p:nvPr/>
        </p:nvSpPr>
        <p:spPr>
          <a:xfrm>
            <a:off x="-232269" y="6297031"/>
            <a:ext cx="1605404" cy="227755"/>
          </a:xfrm>
          <a:prstGeom prst="rect">
            <a:avLst/>
          </a:prstGeom>
          <a:noFill/>
        </p:spPr>
        <p:txBody>
          <a:bodyPr wrap="square">
            <a:sp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ZA" sz="1100" b="1" i="0" u="none" strike="noStrike" kern="1200" cap="none" spc="0" normalizeH="0" baseline="0" noProof="0" dirty="0">
                <a:ln>
                  <a:noFill/>
                </a:ln>
                <a:solidFill>
                  <a:srgbClr val="272727"/>
                </a:solidFill>
                <a:effectLst/>
                <a:uLnTx/>
                <a:uFillTx/>
                <a:latin typeface="TCCC-UnityTextPC" panose="020B0505030303020204" pitchFamily="34" charset="77"/>
                <a:ea typeface="+mn-ea"/>
                <a:cs typeface="+mn-cs"/>
              </a:rPr>
              <a:t>PACKAGING</a:t>
            </a:r>
          </a:p>
        </p:txBody>
      </p:sp>
      <p:pic>
        <p:nvPicPr>
          <p:cNvPr id="14" name="Graphic 13">
            <a:extLst>
              <a:ext uri="{FF2B5EF4-FFF2-40B4-BE49-F238E27FC236}">
                <a16:creationId xmlns:a16="http://schemas.microsoft.com/office/drawing/2014/main" id="{88FFF92F-2C51-9DE1-D436-72D78AC077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8770" y="5531215"/>
            <a:ext cx="659162" cy="690550"/>
          </a:xfrm>
          <a:prstGeom prst="rect">
            <a:avLst/>
          </a:prstGeom>
        </p:spPr>
      </p:pic>
      <p:grpSp>
        <p:nvGrpSpPr>
          <p:cNvPr id="15" name="Group 14">
            <a:extLst>
              <a:ext uri="{FF2B5EF4-FFF2-40B4-BE49-F238E27FC236}">
                <a16:creationId xmlns:a16="http://schemas.microsoft.com/office/drawing/2014/main" id="{ACCF2F59-3436-0992-1395-2F76D6F1DE43}"/>
              </a:ext>
            </a:extLst>
          </p:cNvPr>
          <p:cNvGrpSpPr/>
          <p:nvPr/>
        </p:nvGrpSpPr>
        <p:grpSpPr>
          <a:xfrm>
            <a:off x="306429" y="3429643"/>
            <a:ext cx="566720" cy="566775"/>
            <a:chOff x="8720835" y="2598571"/>
            <a:chExt cx="566720" cy="566775"/>
          </a:xfrm>
        </p:grpSpPr>
        <p:sp>
          <p:nvSpPr>
            <p:cNvPr id="16" name="Freeform 36909">
              <a:extLst>
                <a:ext uri="{FF2B5EF4-FFF2-40B4-BE49-F238E27FC236}">
                  <a16:creationId xmlns:a16="http://schemas.microsoft.com/office/drawing/2014/main" id="{BF3F5411-DBAE-D65B-1901-98816205E4AD}"/>
                </a:ext>
              </a:extLst>
            </p:cNvPr>
            <p:cNvSpPr/>
            <p:nvPr/>
          </p:nvSpPr>
          <p:spPr>
            <a:xfrm>
              <a:off x="8720846" y="2598647"/>
              <a:ext cx="420668" cy="319094"/>
            </a:xfrm>
            <a:custGeom>
              <a:avLst/>
              <a:gdLst>
                <a:gd name="connsiteX0" fmla="*/ 419183 w 420668"/>
                <a:gd name="connsiteY0" fmla="*/ 36383 h 319094"/>
                <a:gd name="connsiteX1" fmla="*/ 403713 w 420668"/>
                <a:gd name="connsiteY1" fmla="*/ 9586 h 319094"/>
                <a:gd name="connsiteX2" fmla="*/ 388593 w 420668"/>
                <a:gd name="connsiteY2" fmla="*/ 5534 h 319094"/>
                <a:gd name="connsiteX3" fmla="*/ 383523 w 420668"/>
                <a:gd name="connsiteY3" fmla="*/ 18260 h 319094"/>
                <a:gd name="connsiteX4" fmla="*/ 217196 w 420668"/>
                <a:gd name="connsiteY4" fmla="*/ 7845 h 319094"/>
                <a:gd name="connsiteX5" fmla="*/ 52434 w 420668"/>
                <a:gd name="connsiteY5" fmla="*/ 119216 h 319094"/>
                <a:gd name="connsiteX6" fmla="*/ 1186 w 420668"/>
                <a:gd name="connsiteY6" fmla="*/ 309042 h 319094"/>
                <a:gd name="connsiteX7" fmla="*/ 12195 w 420668"/>
                <a:gd name="connsiteY7" fmla="*/ 319094 h 319094"/>
                <a:gd name="connsiteX8" fmla="*/ 13224 w 420668"/>
                <a:gd name="connsiteY8" fmla="*/ 319047 h 319094"/>
                <a:gd name="connsiteX9" fmla="*/ 23230 w 420668"/>
                <a:gd name="connsiteY9" fmla="*/ 307008 h 319094"/>
                <a:gd name="connsiteX10" fmla="*/ 222368 w 420668"/>
                <a:gd name="connsiteY10" fmla="*/ 29370 h 319094"/>
                <a:gd name="connsiteX11" fmla="*/ 385639 w 420668"/>
                <a:gd name="connsiteY11" fmla="*/ 42968 h 319094"/>
                <a:gd name="connsiteX12" fmla="*/ 377268 w 420668"/>
                <a:gd name="connsiteY12" fmla="*/ 47802 h 319094"/>
                <a:gd name="connsiteX13" fmla="*/ 373217 w 420668"/>
                <a:gd name="connsiteY13" fmla="*/ 62923 h 319094"/>
                <a:gd name="connsiteX14" fmla="*/ 382813 w 420668"/>
                <a:gd name="connsiteY14" fmla="*/ 68458 h 319094"/>
                <a:gd name="connsiteX15" fmla="*/ 388337 w 420668"/>
                <a:gd name="connsiteY15" fmla="*/ 66973 h 319094"/>
                <a:gd name="connsiteX16" fmla="*/ 415133 w 420668"/>
                <a:gd name="connsiteY16" fmla="*/ 51502 h 319094"/>
                <a:gd name="connsiteX17" fmla="*/ 419183 w 420668"/>
                <a:gd name="connsiteY17" fmla="*/ 36383 h 31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0668" h="319094">
                  <a:moveTo>
                    <a:pt x="419183" y="36383"/>
                  </a:moveTo>
                  <a:lnTo>
                    <a:pt x="403713" y="9586"/>
                  </a:lnTo>
                  <a:cubicBezTo>
                    <a:pt x="400657" y="4292"/>
                    <a:pt x="393891" y="2478"/>
                    <a:pt x="388593" y="5534"/>
                  </a:cubicBezTo>
                  <a:cubicBezTo>
                    <a:pt x="384070" y="8146"/>
                    <a:pt x="382100" y="13464"/>
                    <a:pt x="383523" y="18260"/>
                  </a:cubicBezTo>
                  <a:cubicBezTo>
                    <a:pt x="330651" y="-1708"/>
                    <a:pt x="272656" y="-5485"/>
                    <a:pt x="217196" y="7845"/>
                  </a:cubicBezTo>
                  <a:cubicBezTo>
                    <a:pt x="150572" y="23858"/>
                    <a:pt x="92057" y="63410"/>
                    <a:pt x="52434" y="119216"/>
                  </a:cubicBezTo>
                  <a:cubicBezTo>
                    <a:pt x="13196" y="174480"/>
                    <a:pt x="-5007" y="241895"/>
                    <a:pt x="1186" y="309042"/>
                  </a:cubicBezTo>
                  <a:cubicBezTo>
                    <a:pt x="1715" y="314784"/>
                    <a:pt x="6539" y="319095"/>
                    <a:pt x="12195" y="319094"/>
                  </a:cubicBezTo>
                  <a:cubicBezTo>
                    <a:pt x="12536" y="319094"/>
                    <a:pt x="12879" y="319079"/>
                    <a:pt x="13224" y="319047"/>
                  </a:cubicBezTo>
                  <a:cubicBezTo>
                    <a:pt x="19312" y="318485"/>
                    <a:pt x="23792" y="313097"/>
                    <a:pt x="23230" y="307008"/>
                  </a:cubicBezTo>
                  <a:cubicBezTo>
                    <a:pt x="11412" y="178855"/>
                    <a:pt x="97023" y="59496"/>
                    <a:pt x="222368" y="29370"/>
                  </a:cubicBezTo>
                  <a:cubicBezTo>
                    <a:pt x="276997" y="16241"/>
                    <a:pt x="334290" y="21122"/>
                    <a:pt x="385639" y="42968"/>
                  </a:cubicBezTo>
                  <a:lnTo>
                    <a:pt x="377268" y="47802"/>
                  </a:lnTo>
                  <a:cubicBezTo>
                    <a:pt x="371974" y="50860"/>
                    <a:pt x="370160" y="57628"/>
                    <a:pt x="373217" y="62923"/>
                  </a:cubicBezTo>
                  <a:cubicBezTo>
                    <a:pt x="375268" y="66474"/>
                    <a:pt x="378988" y="68458"/>
                    <a:pt x="382813" y="68458"/>
                  </a:cubicBezTo>
                  <a:cubicBezTo>
                    <a:pt x="384691" y="68458"/>
                    <a:pt x="386595" y="67979"/>
                    <a:pt x="388337" y="66973"/>
                  </a:cubicBezTo>
                  <a:lnTo>
                    <a:pt x="415133" y="51502"/>
                  </a:lnTo>
                  <a:cubicBezTo>
                    <a:pt x="420426" y="48447"/>
                    <a:pt x="422241" y="41676"/>
                    <a:pt x="419183" y="36383"/>
                  </a:cubicBezTo>
                  <a:close/>
                </a:path>
              </a:pathLst>
            </a:custGeom>
            <a:solidFill>
              <a:schemeClr val="accent5"/>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17" name="Freeform 36910">
              <a:extLst>
                <a:ext uri="{FF2B5EF4-FFF2-40B4-BE49-F238E27FC236}">
                  <a16:creationId xmlns:a16="http://schemas.microsoft.com/office/drawing/2014/main" id="{48275846-0477-D0C3-8B0D-46A7189775DB}"/>
                </a:ext>
              </a:extLst>
            </p:cNvPr>
            <p:cNvSpPr/>
            <p:nvPr/>
          </p:nvSpPr>
          <p:spPr>
            <a:xfrm>
              <a:off x="8883263" y="2834876"/>
              <a:ext cx="404292" cy="330470"/>
            </a:xfrm>
            <a:custGeom>
              <a:avLst/>
              <a:gdLst>
                <a:gd name="connsiteX0" fmla="*/ 401795 w 404292"/>
                <a:gd name="connsiteY0" fmla="*/ 9598 h 330470"/>
                <a:gd name="connsiteX1" fmla="*/ 389351 w 404292"/>
                <a:gd name="connsiteY1" fmla="*/ 100 h 330470"/>
                <a:gd name="connsiteX2" fmla="*/ 379854 w 404292"/>
                <a:gd name="connsiteY2" fmla="*/ 12544 h 330470"/>
                <a:gd name="connsiteX3" fmla="*/ 192409 w 404292"/>
                <a:gd name="connsiteY3" fmla="*/ 298209 h 330470"/>
                <a:gd name="connsiteX4" fmla="*/ 32661 w 404292"/>
                <a:gd name="connsiteY4" fmla="*/ 292859 h 330470"/>
                <a:gd name="connsiteX5" fmla="*/ 43127 w 404292"/>
                <a:gd name="connsiteY5" fmla="*/ 286222 h 330470"/>
                <a:gd name="connsiteX6" fmla="*/ 46548 w 404292"/>
                <a:gd name="connsiteY6" fmla="*/ 270947 h 330470"/>
                <a:gd name="connsiteX7" fmla="*/ 31271 w 404292"/>
                <a:gd name="connsiteY7" fmla="*/ 267527 h 330470"/>
                <a:gd name="connsiteX8" fmla="*/ 5142 w 404292"/>
                <a:gd name="connsiteY8" fmla="*/ 284096 h 330470"/>
                <a:gd name="connsiteX9" fmla="*/ 1717 w 404292"/>
                <a:gd name="connsiteY9" fmla="*/ 299363 h 330470"/>
                <a:gd name="connsiteX10" fmla="*/ 18120 w 404292"/>
                <a:gd name="connsiteY10" fmla="*/ 325279 h 330470"/>
                <a:gd name="connsiteX11" fmla="*/ 27483 w 404292"/>
                <a:gd name="connsiteY11" fmla="*/ 330430 h 330470"/>
                <a:gd name="connsiteX12" fmla="*/ 33392 w 404292"/>
                <a:gd name="connsiteY12" fmla="*/ 328712 h 330470"/>
                <a:gd name="connsiteX13" fmla="*/ 38460 w 404292"/>
                <a:gd name="connsiteY13" fmla="*/ 318116 h 330470"/>
                <a:gd name="connsiteX14" fmla="*/ 120562 w 404292"/>
                <a:gd name="connsiteY14" fmla="*/ 330471 h 330470"/>
                <a:gd name="connsiteX15" fmla="*/ 198471 w 404292"/>
                <a:gd name="connsiteY15" fmla="*/ 319500 h 330470"/>
                <a:gd name="connsiteX16" fmla="*/ 358469 w 404292"/>
                <a:gd name="connsiteY16" fmla="*/ 201387 h 330470"/>
                <a:gd name="connsiteX17" fmla="*/ 401795 w 404292"/>
                <a:gd name="connsiteY17" fmla="*/ 9598 h 33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4292" h="330470">
                  <a:moveTo>
                    <a:pt x="401795" y="9598"/>
                  </a:moveTo>
                  <a:cubicBezTo>
                    <a:pt x="400981" y="3540"/>
                    <a:pt x="395407" y="-716"/>
                    <a:pt x="389351" y="100"/>
                  </a:cubicBezTo>
                  <a:cubicBezTo>
                    <a:pt x="383292" y="914"/>
                    <a:pt x="379041" y="6484"/>
                    <a:pt x="379854" y="12544"/>
                  </a:cubicBezTo>
                  <a:cubicBezTo>
                    <a:pt x="396980" y="140097"/>
                    <a:pt x="316397" y="262906"/>
                    <a:pt x="192409" y="298209"/>
                  </a:cubicBezTo>
                  <a:cubicBezTo>
                    <a:pt x="139319" y="313326"/>
                    <a:pt x="84244" y="311450"/>
                    <a:pt x="32661" y="292859"/>
                  </a:cubicBezTo>
                  <a:lnTo>
                    <a:pt x="43127" y="286222"/>
                  </a:lnTo>
                  <a:cubicBezTo>
                    <a:pt x="48290" y="282948"/>
                    <a:pt x="49820" y="276110"/>
                    <a:pt x="46548" y="270947"/>
                  </a:cubicBezTo>
                  <a:cubicBezTo>
                    <a:pt x="43274" y="265784"/>
                    <a:pt x="36437" y="264254"/>
                    <a:pt x="31271" y="267527"/>
                  </a:cubicBezTo>
                  <a:lnTo>
                    <a:pt x="5142" y="284096"/>
                  </a:lnTo>
                  <a:cubicBezTo>
                    <a:pt x="-17" y="287368"/>
                    <a:pt x="-1550" y="294201"/>
                    <a:pt x="1717" y="299363"/>
                  </a:cubicBezTo>
                  <a:lnTo>
                    <a:pt x="18120" y="325279"/>
                  </a:lnTo>
                  <a:cubicBezTo>
                    <a:pt x="20227" y="328608"/>
                    <a:pt x="23815" y="330430"/>
                    <a:pt x="27483" y="330430"/>
                  </a:cubicBezTo>
                  <a:cubicBezTo>
                    <a:pt x="29507" y="330430"/>
                    <a:pt x="31556" y="329875"/>
                    <a:pt x="33392" y="328712"/>
                  </a:cubicBezTo>
                  <a:cubicBezTo>
                    <a:pt x="37094" y="326369"/>
                    <a:pt x="38918" y="322195"/>
                    <a:pt x="38460" y="318116"/>
                  </a:cubicBezTo>
                  <a:cubicBezTo>
                    <a:pt x="65293" y="326333"/>
                    <a:pt x="92868" y="330471"/>
                    <a:pt x="120562" y="330471"/>
                  </a:cubicBezTo>
                  <a:cubicBezTo>
                    <a:pt x="146607" y="330471"/>
                    <a:pt x="172757" y="326821"/>
                    <a:pt x="198471" y="319500"/>
                  </a:cubicBezTo>
                  <a:cubicBezTo>
                    <a:pt x="264375" y="300736"/>
                    <a:pt x="321196" y="258789"/>
                    <a:pt x="358469" y="201387"/>
                  </a:cubicBezTo>
                  <a:cubicBezTo>
                    <a:pt x="395382" y="144542"/>
                    <a:pt x="410769" y="76429"/>
                    <a:pt x="401795" y="9598"/>
                  </a:cubicBezTo>
                  <a:close/>
                </a:path>
              </a:pathLst>
            </a:custGeom>
            <a:solidFill>
              <a:schemeClr val="accent5"/>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grpSp>
          <p:nvGrpSpPr>
            <p:cNvPr id="18" name="Group 17">
              <a:extLst>
                <a:ext uri="{FF2B5EF4-FFF2-40B4-BE49-F238E27FC236}">
                  <a16:creationId xmlns:a16="http://schemas.microsoft.com/office/drawing/2014/main" id="{B9BC2B70-484D-2019-FD8E-6E3A6EEBAA03}"/>
                </a:ext>
              </a:extLst>
            </p:cNvPr>
            <p:cNvGrpSpPr/>
            <p:nvPr/>
          </p:nvGrpSpPr>
          <p:grpSpPr>
            <a:xfrm>
              <a:off x="8720835" y="2598571"/>
              <a:ext cx="566719" cy="554557"/>
              <a:chOff x="8720835" y="2598571"/>
              <a:chExt cx="566719" cy="554557"/>
            </a:xfrm>
          </p:grpSpPr>
          <p:sp>
            <p:nvSpPr>
              <p:cNvPr id="19" name="Freeform 36906">
                <a:extLst>
                  <a:ext uri="{FF2B5EF4-FFF2-40B4-BE49-F238E27FC236}">
                    <a16:creationId xmlns:a16="http://schemas.microsoft.com/office/drawing/2014/main" id="{77EEA6BE-1CAB-6895-1C37-5EC3DDD12C16}"/>
                  </a:ext>
                </a:extLst>
              </p:cNvPr>
              <p:cNvSpPr/>
              <p:nvPr/>
            </p:nvSpPr>
            <p:spPr>
              <a:xfrm>
                <a:off x="8851470" y="2662252"/>
                <a:ext cx="305452" cy="394047"/>
              </a:xfrm>
              <a:custGeom>
                <a:avLst/>
                <a:gdLst>
                  <a:gd name="connsiteX0" fmla="*/ 271437 w 305452"/>
                  <a:gd name="connsiteY0" fmla="*/ 145235 h 394047"/>
                  <a:gd name="connsiteX1" fmla="*/ 271335 w 305452"/>
                  <a:gd name="connsiteY1" fmla="*/ 145102 h 394047"/>
                  <a:gd name="connsiteX2" fmla="*/ 161971 w 305452"/>
                  <a:gd name="connsiteY2" fmla="*/ 4280 h 394047"/>
                  <a:gd name="connsiteX3" fmla="*/ 153254 w 305452"/>
                  <a:gd name="connsiteY3" fmla="*/ 0 h 394047"/>
                  <a:gd name="connsiteX4" fmla="*/ 153229 w 305452"/>
                  <a:gd name="connsiteY4" fmla="*/ 0 h 394047"/>
                  <a:gd name="connsiteX5" fmla="*/ 144519 w 305452"/>
                  <a:gd name="connsiteY5" fmla="*/ 4240 h 394047"/>
                  <a:gd name="connsiteX6" fmla="*/ 34673 w 305452"/>
                  <a:gd name="connsiteY6" fmla="*/ 144324 h 394047"/>
                  <a:gd name="connsiteX7" fmla="*/ 34118 w 305452"/>
                  <a:gd name="connsiteY7" fmla="*/ 145098 h 394047"/>
                  <a:gd name="connsiteX8" fmla="*/ 0 w 305452"/>
                  <a:gd name="connsiteY8" fmla="*/ 241320 h 394047"/>
                  <a:gd name="connsiteX9" fmla="*/ 152726 w 305452"/>
                  <a:gd name="connsiteY9" fmla="*/ 394048 h 394047"/>
                  <a:gd name="connsiteX10" fmla="*/ 305452 w 305452"/>
                  <a:gd name="connsiteY10" fmla="*/ 241320 h 394047"/>
                  <a:gd name="connsiteX11" fmla="*/ 271437 w 305452"/>
                  <a:gd name="connsiteY11" fmla="*/ 145235 h 394047"/>
                  <a:gd name="connsiteX12" fmla="*/ 152725 w 305452"/>
                  <a:gd name="connsiteY12" fmla="*/ 371909 h 394047"/>
                  <a:gd name="connsiteX13" fmla="*/ 22136 w 305452"/>
                  <a:gd name="connsiteY13" fmla="*/ 241319 h 394047"/>
                  <a:gd name="connsiteX14" fmla="*/ 51997 w 305452"/>
                  <a:gd name="connsiteY14" fmla="*/ 158204 h 394047"/>
                  <a:gd name="connsiteX15" fmla="*/ 52856 w 305452"/>
                  <a:gd name="connsiteY15" fmla="*/ 157009 h 394047"/>
                  <a:gd name="connsiteX16" fmla="*/ 153187 w 305452"/>
                  <a:gd name="connsiteY16" fmla="*/ 29061 h 394047"/>
                  <a:gd name="connsiteX17" fmla="*/ 253595 w 305452"/>
                  <a:gd name="connsiteY17" fmla="*/ 158349 h 394047"/>
                  <a:gd name="connsiteX18" fmla="*/ 254004 w 305452"/>
                  <a:gd name="connsiteY18" fmla="*/ 158883 h 394047"/>
                  <a:gd name="connsiteX19" fmla="*/ 283315 w 305452"/>
                  <a:gd name="connsiteY19" fmla="*/ 241319 h 394047"/>
                  <a:gd name="connsiteX20" fmla="*/ 152725 w 305452"/>
                  <a:gd name="connsiteY20" fmla="*/ 371909 h 39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5452" h="394047">
                    <a:moveTo>
                      <a:pt x="271437" y="145235"/>
                    </a:moveTo>
                    <a:cubicBezTo>
                      <a:pt x="271403" y="145190"/>
                      <a:pt x="271369" y="145146"/>
                      <a:pt x="271335" y="145102"/>
                    </a:cubicBezTo>
                    <a:lnTo>
                      <a:pt x="161971" y="4280"/>
                    </a:lnTo>
                    <a:cubicBezTo>
                      <a:pt x="159878" y="1586"/>
                      <a:pt x="156663" y="8"/>
                      <a:pt x="153254" y="0"/>
                    </a:cubicBezTo>
                    <a:cubicBezTo>
                      <a:pt x="153245" y="0"/>
                      <a:pt x="153237" y="0"/>
                      <a:pt x="153229" y="0"/>
                    </a:cubicBezTo>
                    <a:cubicBezTo>
                      <a:pt x="149829" y="0"/>
                      <a:pt x="146617" y="1563"/>
                      <a:pt x="144519" y="4240"/>
                    </a:cubicBezTo>
                    <a:lnTo>
                      <a:pt x="34673" y="144324"/>
                    </a:lnTo>
                    <a:cubicBezTo>
                      <a:pt x="34476" y="144575"/>
                      <a:pt x="34291" y="144833"/>
                      <a:pt x="34118" y="145098"/>
                    </a:cubicBezTo>
                    <a:cubicBezTo>
                      <a:pt x="12106" y="172208"/>
                      <a:pt x="0" y="206324"/>
                      <a:pt x="0" y="241320"/>
                    </a:cubicBezTo>
                    <a:cubicBezTo>
                      <a:pt x="0" y="325534"/>
                      <a:pt x="68512" y="394048"/>
                      <a:pt x="152726" y="394048"/>
                    </a:cubicBezTo>
                    <a:cubicBezTo>
                      <a:pt x="236940" y="394048"/>
                      <a:pt x="305452" y="325534"/>
                      <a:pt x="305452" y="241320"/>
                    </a:cubicBezTo>
                    <a:cubicBezTo>
                      <a:pt x="305452" y="206416"/>
                      <a:pt x="293376" y="172312"/>
                      <a:pt x="271437" y="145235"/>
                    </a:cubicBezTo>
                    <a:close/>
                    <a:moveTo>
                      <a:pt x="152725" y="371909"/>
                    </a:moveTo>
                    <a:cubicBezTo>
                      <a:pt x="80718" y="371909"/>
                      <a:pt x="22136" y="313326"/>
                      <a:pt x="22136" y="241319"/>
                    </a:cubicBezTo>
                    <a:cubicBezTo>
                      <a:pt x="22136" y="211030"/>
                      <a:pt x="32741" y="181512"/>
                      <a:pt x="51997" y="158204"/>
                    </a:cubicBezTo>
                    <a:cubicBezTo>
                      <a:pt x="52313" y="157822"/>
                      <a:pt x="52599" y="157422"/>
                      <a:pt x="52856" y="157009"/>
                    </a:cubicBezTo>
                    <a:lnTo>
                      <a:pt x="153187" y="29061"/>
                    </a:lnTo>
                    <a:lnTo>
                      <a:pt x="253595" y="158349"/>
                    </a:lnTo>
                    <a:cubicBezTo>
                      <a:pt x="253725" y="158531"/>
                      <a:pt x="253861" y="158708"/>
                      <a:pt x="254004" y="158883"/>
                    </a:cubicBezTo>
                    <a:cubicBezTo>
                      <a:pt x="272906" y="182076"/>
                      <a:pt x="283315" y="211352"/>
                      <a:pt x="283315" y="241319"/>
                    </a:cubicBezTo>
                    <a:cubicBezTo>
                      <a:pt x="283315" y="313326"/>
                      <a:pt x="224732" y="371909"/>
                      <a:pt x="152725" y="371909"/>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20" name="Freeform 36907">
                <a:extLst>
                  <a:ext uri="{FF2B5EF4-FFF2-40B4-BE49-F238E27FC236}">
                    <a16:creationId xmlns:a16="http://schemas.microsoft.com/office/drawing/2014/main" id="{417B13C4-4E53-71F0-5F23-7A28AC345420}"/>
                  </a:ext>
                </a:extLst>
              </p:cNvPr>
              <p:cNvSpPr/>
              <p:nvPr/>
            </p:nvSpPr>
            <p:spPr>
              <a:xfrm>
                <a:off x="9032842" y="2912956"/>
                <a:ext cx="79468" cy="89292"/>
              </a:xfrm>
              <a:custGeom>
                <a:avLst/>
                <a:gdLst>
                  <a:gd name="connsiteX0" fmla="*/ 70936 w 79468"/>
                  <a:gd name="connsiteY0" fmla="*/ 299 h 89292"/>
                  <a:gd name="connsiteX1" fmla="*/ 57622 w 79468"/>
                  <a:gd name="connsiteY1" fmla="*/ 8531 h 89292"/>
                  <a:gd name="connsiteX2" fmla="*/ 6860 w 79468"/>
                  <a:gd name="connsiteY2" fmla="*/ 67985 h 89292"/>
                  <a:gd name="connsiteX3" fmla="*/ 836 w 79468"/>
                  <a:gd name="connsiteY3" fmla="*/ 82432 h 89292"/>
                  <a:gd name="connsiteX4" fmla="*/ 11076 w 79468"/>
                  <a:gd name="connsiteY4" fmla="*/ 89292 h 89292"/>
                  <a:gd name="connsiteX5" fmla="*/ 15284 w 79468"/>
                  <a:gd name="connsiteY5" fmla="*/ 88458 h 89292"/>
                  <a:gd name="connsiteX6" fmla="*/ 79172 w 79468"/>
                  <a:gd name="connsiteY6" fmla="*/ 13611 h 89292"/>
                  <a:gd name="connsiteX7" fmla="*/ 70936 w 79468"/>
                  <a:gd name="connsiteY7" fmla="*/ 299 h 8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468" h="89292">
                    <a:moveTo>
                      <a:pt x="70936" y="299"/>
                    </a:moveTo>
                    <a:cubicBezTo>
                      <a:pt x="64986" y="-1106"/>
                      <a:pt x="59024" y="2581"/>
                      <a:pt x="57622" y="8531"/>
                    </a:cubicBezTo>
                    <a:cubicBezTo>
                      <a:pt x="51316" y="35279"/>
                      <a:pt x="32338" y="57504"/>
                      <a:pt x="6860" y="67985"/>
                    </a:cubicBezTo>
                    <a:cubicBezTo>
                      <a:pt x="1208" y="70311"/>
                      <a:pt x="-1491" y="76779"/>
                      <a:pt x="836" y="82432"/>
                    </a:cubicBezTo>
                    <a:cubicBezTo>
                      <a:pt x="2595" y="86709"/>
                      <a:pt x="6722" y="89292"/>
                      <a:pt x="11076" y="89292"/>
                    </a:cubicBezTo>
                    <a:cubicBezTo>
                      <a:pt x="12479" y="89292"/>
                      <a:pt x="13906" y="89024"/>
                      <a:pt x="15284" y="88458"/>
                    </a:cubicBezTo>
                    <a:cubicBezTo>
                      <a:pt x="47348" y="75268"/>
                      <a:pt x="71231" y="47288"/>
                      <a:pt x="79172" y="13611"/>
                    </a:cubicBezTo>
                    <a:cubicBezTo>
                      <a:pt x="80572" y="7661"/>
                      <a:pt x="76884" y="1701"/>
                      <a:pt x="70936" y="299"/>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21" name="Freeform 36908">
                <a:extLst>
                  <a:ext uri="{FF2B5EF4-FFF2-40B4-BE49-F238E27FC236}">
                    <a16:creationId xmlns:a16="http://schemas.microsoft.com/office/drawing/2014/main" id="{C0A1458F-99A7-E496-2E6D-A19CDEF8445F}"/>
                  </a:ext>
                </a:extLst>
              </p:cNvPr>
              <p:cNvSpPr/>
              <p:nvPr/>
            </p:nvSpPr>
            <p:spPr>
              <a:xfrm>
                <a:off x="9092745" y="2868351"/>
                <a:ext cx="22137" cy="22362"/>
              </a:xfrm>
              <a:custGeom>
                <a:avLst/>
                <a:gdLst>
                  <a:gd name="connsiteX0" fmla="*/ 11069 w 22137"/>
                  <a:gd name="connsiteY0" fmla="*/ 0 h 22362"/>
                  <a:gd name="connsiteX1" fmla="*/ 0 w 22137"/>
                  <a:gd name="connsiteY1" fmla="*/ 11069 h 22362"/>
                  <a:gd name="connsiteX2" fmla="*/ 0 w 22137"/>
                  <a:gd name="connsiteY2" fmla="*/ 11293 h 22362"/>
                  <a:gd name="connsiteX3" fmla="*/ 11069 w 22137"/>
                  <a:gd name="connsiteY3" fmla="*/ 22362 h 22362"/>
                  <a:gd name="connsiteX4" fmla="*/ 22137 w 22137"/>
                  <a:gd name="connsiteY4" fmla="*/ 11293 h 22362"/>
                  <a:gd name="connsiteX5" fmla="*/ 22137 w 22137"/>
                  <a:gd name="connsiteY5" fmla="*/ 11069 h 22362"/>
                  <a:gd name="connsiteX6" fmla="*/ 11069 w 22137"/>
                  <a:gd name="connsiteY6" fmla="*/ 0 h 2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37" h="22362">
                    <a:moveTo>
                      <a:pt x="11069" y="0"/>
                    </a:moveTo>
                    <a:cubicBezTo>
                      <a:pt x="4957" y="0"/>
                      <a:pt x="0" y="4956"/>
                      <a:pt x="0" y="11069"/>
                    </a:cubicBezTo>
                    <a:lnTo>
                      <a:pt x="0" y="11293"/>
                    </a:lnTo>
                    <a:cubicBezTo>
                      <a:pt x="0" y="17406"/>
                      <a:pt x="4957" y="22362"/>
                      <a:pt x="11069" y="22362"/>
                    </a:cubicBezTo>
                    <a:cubicBezTo>
                      <a:pt x="17180" y="22362"/>
                      <a:pt x="22137" y="17406"/>
                      <a:pt x="22137" y="11293"/>
                    </a:cubicBezTo>
                    <a:lnTo>
                      <a:pt x="22137" y="11069"/>
                    </a:lnTo>
                    <a:cubicBezTo>
                      <a:pt x="22137" y="4956"/>
                      <a:pt x="17180" y="0"/>
                      <a:pt x="11069" y="0"/>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22" name="Freeform 36911">
                <a:extLst>
                  <a:ext uri="{FF2B5EF4-FFF2-40B4-BE49-F238E27FC236}">
                    <a16:creationId xmlns:a16="http://schemas.microsoft.com/office/drawing/2014/main" id="{913CE3F8-DC46-03BD-E288-9400097DF419}"/>
                  </a:ext>
                </a:extLst>
              </p:cNvPr>
              <p:cNvSpPr/>
              <p:nvPr/>
            </p:nvSpPr>
            <p:spPr>
              <a:xfrm>
                <a:off x="8720835" y="2935075"/>
                <a:ext cx="168243" cy="218053"/>
              </a:xfrm>
              <a:custGeom>
                <a:avLst/>
                <a:gdLst>
                  <a:gd name="connsiteX0" fmla="*/ 149634 w 168243"/>
                  <a:gd name="connsiteY0" fmla="*/ 78609 h 218053"/>
                  <a:gd name="connsiteX1" fmla="*/ 149593 w 168243"/>
                  <a:gd name="connsiteY1" fmla="*/ 78554 h 218053"/>
                  <a:gd name="connsiteX2" fmla="*/ 93194 w 168243"/>
                  <a:gd name="connsiteY2" fmla="*/ 4370 h 218053"/>
                  <a:gd name="connsiteX3" fmla="*/ 84408 w 168243"/>
                  <a:gd name="connsiteY3" fmla="*/ 0 h 218053"/>
                  <a:gd name="connsiteX4" fmla="*/ 84382 w 168243"/>
                  <a:gd name="connsiteY4" fmla="*/ 0 h 218053"/>
                  <a:gd name="connsiteX5" fmla="*/ 75602 w 168243"/>
                  <a:gd name="connsiteY5" fmla="*/ 4329 h 218053"/>
                  <a:gd name="connsiteX6" fmla="*/ 18953 w 168243"/>
                  <a:gd name="connsiteY6" fmla="*/ 78123 h 218053"/>
                  <a:gd name="connsiteX7" fmla="*/ 18574 w 168243"/>
                  <a:gd name="connsiteY7" fmla="*/ 78648 h 218053"/>
                  <a:gd name="connsiteX8" fmla="*/ 0 w 168243"/>
                  <a:gd name="connsiteY8" fmla="*/ 132362 h 218053"/>
                  <a:gd name="connsiteX9" fmla="*/ 84122 w 168243"/>
                  <a:gd name="connsiteY9" fmla="*/ 218054 h 218053"/>
                  <a:gd name="connsiteX10" fmla="*/ 168244 w 168243"/>
                  <a:gd name="connsiteY10" fmla="*/ 132362 h 218053"/>
                  <a:gd name="connsiteX11" fmla="*/ 149634 w 168243"/>
                  <a:gd name="connsiteY11" fmla="*/ 78609 h 218053"/>
                  <a:gd name="connsiteX12" fmla="*/ 84122 w 168243"/>
                  <a:gd name="connsiteY12" fmla="*/ 195916 h 218053"/>
                  <a:gd name="connsiteX13" fmla="*/ 22137 w 168243"/>
                  <a:gd name="connsiteY13" fmla="*/ 132362 h 218053"/>
                  <a:gd name="connsiteX14" fmla="*/ 36383 w 168243"/>
                  <a:gd name="connsiteY14" fmla="*/ 91825 h 218053"/>
                  <a:gd name="connsiteX15" fmla="*/ 37059 w 168243"/>
                  <a:gd name="connsiteY15" fmla="*/ 90894 h 218053"/>
                  <a:gd name="connsiteX16" fmla="*/ 84340 w 168243"/>
                  <a:gd name="connsiteY16" fmla="*/ 29303 h 218053"/>
                  <a:gd name="connsiteX17" fmla="*/ 131781 w 168243"/>
                  <a:gd name="connsiteY17" fmla="*/ 91703 h 218053"/>
                  <a:gd name="connsiteX18" fmla="*/ 132125 w 168243"/>
                  <a:gd name="connsiteY18" fmla="*/ 92156 h 218053"/>
                  <a:gd name="connsiteX19" fmla="*/ 146109 w 168243"/>
                  <a:gd name="connsiteY19" fmla="*/ 132362 h 218053"/>
                  <a:gd name="connsiteX20" fmla="*/ 84122 w 168243"/>
                  <a:gd name="connsiteY20" fmla="*/ 195916 h 2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8243" h="218053">
                    <a:moveTo>
                      <a:pt x="149634" y="78609"/>
                    </a:moveTo>
                    <a:cubicBezTo>
                      <a:pt x="149620" y="78590"/>
                      <a:pt x="149608" y="78573"/>
                      <a:pt x="149593" y="78554"/>
                    </a:cubicBezTo>
                    <a:lnTo>
                      <a:pt x="93194" y="4370"/>
                    </a:lnTo>
                    <a:cubicBezTo>
                      <a:pt x="91105" y="1624"/>
                      <a:pt x="87858" y="9"/>
                      <a:pt x="84408" y="0"/>
                    </a:cubicBezTo>
                    <a:cubicBezTo>
                      <a:pt x="84399" y="0"/>
                      <a:pt x="84390" y="0"/>
                      <a:pt x="84382" y="0"/>
                    </a:cubicBezTo>
                    <a:cubicBezTo>
                      <a:pt x="80943" y="0"/>
                      <a:pt x="77697" y="1600"/>
                      <a:pt x="75602" y="4329"/>
                    </a:cubicBezTo>
                    <a:lnTo>
                      <a:pt x="18953" y="78123"/>
                    </a:lnTo>
                    <a:cubicBezTo>
                      <a:pt x="18821" y="78296"/>
                      <a:pt x="18695" y="78470"/>
                      <a:pt x="18574" y="78648"/>
                    </a:cubicBezTo>
                    <a:cubicBezTo>
                      <a:pt x="6589" y="93815"/>
                      <a:pt x="0" y="112848"/>
                      <a:pt x="0" y="132362"/>
                    </a:cubicBezTo>
                    <a:cubicBezTo>
                      <a:pt x="0" y="179613"/>
                      <a:pt x="37738" y="218054"/>
                      <a:pt x="84122" y="218054"/>
                    </a:cubicBezTo>
                    <a:cubicBezTo>
                      <a:pt x="130506" y="218054"/>
                      <a:pt x="168244" y="179612"/>
                      <a:pt x="168244" y="132362"/>
                    </a:cubicBezTo>
                    <a:cubicBezTo>
                      <a:pt x="168244" y="112850"/>
                      <a:pt x="161637" y="93775"/>
                      <a:pt x="149634" y="78609"/>
                    </a:cubicBezTo>
                    <a:close/>
                    <a:moveTo>
                      <a:pt x="84122" y="195916"/>
                    </a:moveTo>
                    <a:cubicBezTo>
                      <a:pt x="49943" y="195916"/>
                      <a:pt x="22137" y="167406"/>
                      <a:pt x="22137" y="132362"/>
                    </a:cubicBezTo>
                    <a:cubicBezTo>
                      <a:pt x="22137" y="117578"/>
                      <a:pt x="27196" y="103182"/>
                      <a:pt x="36383" y="91825"/>
                    </a:cubicBezTo>
                    <a:cubicBezTo>
                      <a:pt x="36626" y="91525"/>
                      <a:pt x="36852" y="91214"/>
                      <a:pt x="37059" y="90894"/>
                    </a:cubicBezTo>
                    <a:lnTo>
                      <a:pt x="84340" y="29303"/>
                    </a:lnTo>
                    <a:lnTo>
                      <a:pt x="131781" y="91703"/>
                    </a:lnTo>
                    <a:cubicBezTo>
                      <a:pt x="131892" y="91856"/>
                      <a:pt x="132006" y="92008"/>
                      <a:pt x="132125" y="92156"/>
                    </a:cubicBezTo>
                    <a:cubicBezTo>
                      <a:pt x="141142" y="103458"/>
                      <a:pt x="146109" y="117737"/>
                      <a:pt x="146109" y="132362"/>
                    </a:cubicBezTo>
                    <a:cubicBezTo>
                      <a:pt x="146106" y="167406"/>
                      <a:pt x="118301" y="195916"/>
                      <a:pt x="84122" y="195916"/>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23" name="Freeform 36912">
                <a:extLst>
                  <a:ext uri="{FF2B5EF4-FFF2-40B4-BE49-F238E27FC236}">
                    <a16:creationId xmlns:a16="http://schemas.microsoft.com/office/drawing/2014/main" id="{27A5D84C-8C33-1505-C457-74FE87DBAC46}"/>
                  </a:ext>
                </a:extLst>
              </p:cNvPr>
              <p:cNvSpPr/>
              <p:nvPr/>
            </p:nvSpPr>
            <p:spPr>
              <a:xfrm>
                <a:off x="8793888" y="3056368"/>
                <a:ext cx="58664" cy="59449"/>
              </a:xfrm>
              <a:custGeom>
                <a:avLst/>
                <a:gdLst>
                  <a:gd name="connsiteX0" fmla="*/ 47596 w 58664"/>
                  <a:gd name="connsiteY0" fmla="*/ 0 h 59449"/>
                  <a:gd name="connsiteX1" fmla="*/ 36527 w 58664"/>
                  <a:gd name="connsiteY1" fmla="*/ 11069 h 59449"/>
                  <a:gd name="connsiteX2" fmla="*/ 11069 w 58664"/>
                  <a:gd name="connsiteY2" fmla="*/ 37312 h 59449"/>
                  <a:gd name="connsiteX3" fmla="*/ 0 w 58664"/>
                  <a:gd name="connsiteY3" fmla="*/ 48381 h 59449"/>
                  <a:gd name="connsiteX4" fmla="*/ 11069 w 58664"/>
                  <a:gd name="connsiteY4" fmla="*/ 59450 h 59449"/>
                  <a:gd name="connsiteX5" fmla="*/ 58665 w 58664"/>
                  <a:gd name="connsiteY5" fmla="*/ 11069 h 59449"/>
                  <a:gd name="connsiteX6" fmla="*/ 47596 w 58664"/>
                  <a:gd name="connsiteY6" fmla="*/ 0 h 5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64" h="59449">
                    <a:moveTo>
                      <a:pt x="47596" y="0"/>
                    </a:moveTo>
                    <a:cubicBezTo>
                      <a:pt x="41484" y="0"/>
                      <a:pt x="36527" y="4956"/>
                      <a:pt x="36527" y="11069"/>
                    </a:cubicBezTo>
                    <a:cubicBezTo>
                      <a:pt x="36527" y="25539"/>
                      <a:pt x="25108" y="37312"/>
                      <a:pt x="11069" y="37312"/>
                    </a:cubicBezTo>
                    <a:cubicBezTo>
                      <a:pt x="4957" y="37312"/>
                      <a:pt x="0" y="42268"/>
                      <a:pt x="0" y="48381"/>
                    </a:cubicBezTo>
                    <a:cubicBezTo>
                      <a:pt x="0" y="54494"/>
                      <a:pt x="4957" y="59450"/>
                      <a:pt x="11069" y="59450"/>
                    </a:cubicBezTo>
                    <a:cubicBezTo>
                      <a:pt x="37313" y="59450"/>
                      <a:pt x="58665" y="37746"/>
                      <a:pt x="58665" y="11069"/>
                    </a:cubicBezTo>
                    <a:cubicBezTo>
                      <a:pt x="58665" y="4956"/>
                      <a:pt x="53709" y="0"/>
                      <a:pt x="47596" y="0"/>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24" name="Freeform 36913">
                <a:extLst>
                  <a:ext uri="{FF2B5EF4-FFF2-40B4-BE49-F238E27FC236}">
                    <a16:creationId xmlns:a16="http://schemas.microsoft.com/office/drawing/2014/main" id="{918F0B4E-3625-E5A3-9A5D-01B2DC6245C3}"/>
                  </a:ext>
                </a:extLst>
              </p:cNvPr>
              <p:cNvSpPr/>
              <p:nvPr/>
            </p:nvSpPr>
            <p:spPr>
              <a:xfrm>
                <a:off x="9119311" y="2598571"/>
                <a:ext cx="168243" cy="218052"/>
              </a:xfrm>
              <a:custGeom>
                <a:avLst/>
                <a:gdLst>
                  <a:gd name="connsiteX0" fmla="*/ 149634 w 168243"/>
                  <a:gd name="connsiteY0" fmla="*/ 78608 h 218052"/>
                  <a:gd name="connsiteX1" fmla="*/ 149593 w 168243"/>
                  <a:gd name="connsiteY1" fmla="*/ 78553 h 218052"/>
                  <a:gd name="connsiteX2" fmla="*/ 93194 w 168243"/>
                  <a:gd name="connsiteY2" fmla="*/ 4370 h 218052"/>
                  <a:gd name="connsiteX3" fmla="*/ 84408 w 168243"/>
                  <a:gd name="connsiteY3" fmla="*/ 0 h 218052"/>
                  <a:gd name="connsiteX4" fmla="*/ 84382 w 168243"/>
                  <a:gd name="connsiteY4" fmla="*/ 0 h 218052"/>
                  <a:gd name="connsiteX5" fmla="*/ 75602 w 168243"/>
                  <a:gd name="connsiteY5" fmla="*/ 4329 h 218052"/>
                  <a:gd name="connsiteX6" fmla="*/ 18953 w 168243"/>
                  <a:gd name="connsiteY6" fmla="*/ 78123 h 218052"/>
                  <a:gd name="connsiteX7" fmla="*/ 18577 w 168243"/>
                  <a:gd name="connsiteY7" fmla="*/ 78642 h 218052"/>
                  <a:gd name="connsiteX8" fmla="*/ 0 w 168243"/>
                  <a:gd name="connsiteY8" fmla="*/ 132361 h 218052"/>
                  <a:gd name="connsiteX9" fmla="*/ 84122 w 168243"/>
                  <a:gd name="connsiteY9" fmla="*/ 218053 h 218052"/>
                  <a:gd name="connsiteX10" fmla="*/ 168244 w 168243"/>
                  <a:gd name="connsiteY10" fmla="*/ 132361 h 218052"/>
                  <a:gd name="connsiteX11" fmla="*/ 149634 w 168243"/>
                  <a:gd name="connsiteY11" fmla="*/ 78608 h 218052"/>
                  <a:gd name="connsiteX12" fmla="*/ 84122 w 168243"/>
                  <a:gd name="connsiteY12" fmla="*/ 195915 h 218052"/>
                  <a:gd name="connsiteX13" fmla="*/ 22137 w 168243"/>
                  <a:gd name="connsiteY13" fmla="*/ 132361 h 218052"/>
                  <a:gd name="connsiteX14" fmla="*/ 36382 w 168243"/>
                  <a:gd name="connsiteY14" fmla="*/ 91824 h 218052"/>
                  <a:gd name="connsiteX15" fmla="*/ 37053 w 168243"/>
                  <a:gd name="connsiteY15" fmla="*/ 90900 h 218052"/>
                  <a:gd name="connsiteX16" fmla="*/ 84340 w 168243"/>
                  <a:gd name="connsiteY16" fmla="*/ 29302 h 218052"/>
                  <a:gd name="connsiteX17" fmla="*/ 131781 w 168243"/>
                  <a:gd name="connsiteY17" fmla="*/ 91701 h 218052"/>
                  <a:gd name="connsiteX18" fmla="*/ 132125 w 168243"/>
                  <a:gd name="connsiteY18" fmla="*/ 92155 h 218052"/>
                  <a:gd name="connsiteX19" fmla="*/ 146109 w 168243"/>
                  <a:gd name="connsiteY19" fmla="*/ 132361 h 218052"/>
                  <a:gd name="connsiteX20" fmla="*/ 84122 w 168243"/>
                  <a:gd name="connsiteY20" fmla="*/ 195915 h 21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8243" h="218052">
                    <a:moveTo>
                      <a:pt x="149634" y="78608"/>
                    </a:moveTo>
                    <a:cubicBezTo>
                      <a:pt x="149620" y="78589"/>
                      <a:pt x="149608" y="78572"/>
                      <a:pt x="149593" y="78553"/>
                    </a:cubicBezTo>
                    <a:lnTo>
                      <a:pt x="93194" y="4370"/>
                    </a:lnTo>
                    <a:cubicBezTo>
                      <a:pt x="91105" y="1624"/>
                      <a:pt x="87857" y="9"/>
                      <a:pt x="84408" y="0"/>
                    </a:cubicBezTo>
                    <a:cubicBezTo>
                      <a:pt x="84399" y="0"/>
                      <a:pt x="84390" y="0"/>
                      <a:pt x="84382" y="0"/>
                    </a:cubicBezTo>
                    <a:cubicBezTo>
                      <a:pt x="80943" y="0"/>
                      <a:pt x="77698" y="1600"/>
                      <a:pt x="75602" y="4329"/>
                    </a:cubicBezTo>
                    <a:lnTo>
                      <a:pt x="18953" y="78123"/>
                    </a:lnTo>
                    <a:cubicBezTo>
                      <a:pt x="18822" y="78293"/>
                      <a:pt x="18698" y="78466"/>
                      <a:pt x="18577" y="78642"/>
                    </a:cubicBezTo>
                    <a:cubicBezTo>
                      <a:pt x="6590" y="93809"/>
                      <a:pt x="0" y="112845"/>
                      <a:pt x="0" y="132361"/>
                    </a:cubicBezTo>
                    <a:cubicBezTo>
                      <a:pt x="0" y="179612"/>
                      <a:pt x="37738" y="218053"/>
                      <a:pt x="84122" y="218053"/>
                    </a:cubicBezTo>
                    <a:cubicBezTo>
                      <a:pt x="130507" y="218053"/>
                      <a:pt x="168244" y="179610"/>
                      <a:pt x="168244" y="132361"/>
                    </a:cubicBezTo>
                    <a:cubicBezTo>
                      <a:pt x="168244" y="112849"/>
                      <a:pt x="161636" y="93774"/>
                      <a:pt x="149634" y="78608"/>
                    </a:cubicBezTo>
                    <a:close/>
                    <a:moveTo>
                      <a:pt x="84122" y="195915"/>
                    </a:moveTo>
                    <a:cubicBezTo>
                      <a:pt x="49943" y="195915"/>
                      <a:pt x="22137" y="167405"/>
                      <a:pt x="22137" y="132361"/>
                    </a:cubicBezTo>
                    <a:cubicBezTo>
                      <a:pt x="22137" y="117577"/>
                      <a:pt x="27198" y="103182"/>
                      <a:pt x="36382" y="91824"/>
                    </a:cubicBezTo>
                    <a:cubicBezTo>
                      <a:pt x="36623" y="91525"/>
                      <a:pt x="36847" y="91218"/>
                      <a:pt x="37053" y="90900"/>
                    </a:cubicBezTo>
                    <a:lnTo>
                      <a:pt x="84340" y="29302"/>
                    </a:lnTo>
                    <a:lnTo>
                      <a:pt x="131781" y="91701"/>
                    </a:lnTo>
                    <a:cubicBezTo>
                      <a:pt x="131892" y="91855"/>
                      <a:pt x="132006" y="92007"/>
                      <a:pt x="132125" y="92155"/>
                    </a:cubicBezTo>
                    <a:cubicBezTo>
                      <a:pt x="141142" y="103457"/>
                      <a:pt x="146109" y="117736"/>
                      <a:pt x="146109" y="132361"/>
                    </a:cubicBezTo>
                    <a:cubicBezTo>
                      <a:pt x="146106" y="167406"/>
                      <a:pt x="118300" y="195915"/>
                      <a:pt x="84122" y="195915"/>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25" name="Freeform 36914">
                <a:extLst>
                  <a:ext uri="{FF2B5EF4-FFF2-40B4-BE49-F238E27FC236}">
                    <a16:creationId xmlns:a16="http://schemas.microsoft.com/office/drawing/2014/main" id="{5782BE1C-1088-2C41-2E71-5B1121A3EE9B}"/>
                  </a:ext>
                </a:extLst>
              </p:cNvPr>
              <p:cNvSpPr/>
              <p:nvPr/>
            </p:nvSpPr>
            <p:spPr>
              <a:xfrm>
                <a:off x="9192363" y="2719864"/>
                <a:ext cx="58664" cy="59449"/>
              </a:xfrm>
              <a:custGeom>
                <a:avLst/>
                <a:gdLst>
                  <a:gd name="connsiteX0" fmla="*/ 47596 w 58664"/>
                  <a:gd name="connsiteY0" fmla="*/ 0 h 59449"/>
                  <a:gd name="connsiteX1" fmla="*/ 36527 w 58664"/>
                  <a:gd name="connsiteY1" fmla="*/ 11069 h 59449"/>
                  <a:gd name="connsiteX2" fmla="*/ 11069 w 58664"/>
                  <a:gd name="connsiteY2" fmla="*/ 37312 h 59449"/>
                  <a:gd name="connsiteX3" fmla="*/ 0 w 58664"/>
                  <a:gd name="connsiteY3" fmla="*/ 48381 h 59449"/>
                  <a:gd name="connsiteX4" fmla="*/ 11069 w 58664"/>
                  <a:gd name="connsiteY4" fmla="*/ 59449 h 59449"/>
                  <a:gd name="connsiteX5" fmla="*/ 58665 w 58664"/>
                  <a:gd name="connsiteY5" fmla="*/ 11069 h 59449"/>
                  <a:gd name="connsiteX6" fmla="*/ 47596 w 58664"/>
                  <a:gd name="connsiteY6" fmla="*/ 0 h 5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64" h="59449">
                    <a:moveTo>
                      <a:pt x="47596" y="0"/>
                    </a:moveTo>
                    <a:cubicBezTo>
                      <a:pt x="41484" y="0"/>
                      <a:pt x="36527" y="4956"/>
                      <a:pt x="36527" y="11069"/>
                    </a:cubicBezTo>
                    <a:cubicBezTo>
                      <a:pt x="36527" y="25539"/>
                      <a:pt x="25108" y="37312"/>
                      <a:pt x="11069" y="37312"/>
                    </a:cubicBezTo>
                    <a:cubicBezTo>
                      <a:pt x="4957" y="37312"/>
                      <a:pt x="0" y="42268"/>
                      <a:pt x="0" y="48381"/>
                    </a:cubicBezTo>
                    <a:cubicBezTo>
                      <a:pt x="0" y="54494"/>
                      <a:pt x="4957" y="59449"/>
                      <a:pt x="11069" y="59449"/>
                    </a:cubicBezTo>
                    <a:cubicBezTo>
                      <a:pt x="37313" y="59449"/>
                      <a:pt x="58665" y="37746"/>
                      <a:pt x="58665" y="11069"/>
                    </a:cubicBezTo>
                    <a:cubicBezTo>
                      <a:pt x="58665" y="4955"/>
                      <a:pt x="53709" y="0"/>
                      <a:pt x="47596" y="0"/>
                    </a:cubicBezTo>
                    <a:close/>
                  </a:path>
                </a:pathLst>
              </a:custGeom>
              <a:solidFill>
                <a:schemeClr val="accent6"/>
              </a:solidFill>
              <a:ln w="109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VAG Rounded Std Light"/>
                  <a:ea typeface="+mn-ea"/>
                  <a:cs typeface="+mn-cs"/>
                </a:endParaRPr>
              </a:p>
            </p:txBody>
          </p:sp>
        </p:grpSp>
      </p:grpSp>
      <p:sp>
        <p:nvSpPr>
          <p:cNvPr id="26" name="Rectangle: Single Corner Snipped 25">
            <a:extLst>
              <a:ext uri="{FF2B5EF4-FFF2-40B4-BE49-F238E27FC236}">
                <a16:creationId xmlns:a16="http://schemas.microsoft.com/office/drawing/2014/main" id="{42D3DFCA-1B14-C007-71DB-02E055B4303D}"/>
              </a:ext>
            </a:extLst>
          </p:cNvPr>
          <p:cNvSpPr/>
          <p:nvPr/>
        </p:nvSpPr>
        <p:spPr>
          <a:xfrm>
            <a:off x="1207372" y="1991428"/>
            <a:ext cx="10469606" cy="1847147"/>
          </a:xfrm>
          <a:prstGeom prst="snip1Rect">
            <a:avLst/>
          </a:prstGeom>
          <a:ln>
            <a:solidFill>
              <a:schemeClr val="tx2"/>
            </a:solidFill>
            <a:prstDash val="dash"/>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In 2024, The Coca‑Cola Company in Africa and its bottling partners including CCBA announced ‘The Coca‑Cola System’s Africa Water Stewardship Initiative’ a nearly USD 25 million investment to help address critical water-related challenges in local communities in 20 African countries, through 2030, including Kenya. This builds upon The Coca‑Cola Foundation (TCCF)’s Replenish Africa Initiative (RAIN), a groundbreaking collaboration with key partners and co-funders which helped improve access to clean water, sanitation and hygiene for more than 600,000 people in Kenya</a:t>
            </a:r>
            <a:endParaRPr kumimoji="0" lang="LID4096" sz="1800" b="0" i="0" u="none" strike="noStrike" kern="1200" cap="none" spc="0" normalizeH="0" baseline="0" noProof="0" dirty="0">
              <a:ln>
                <a:noFill/>
              </a:ln>
              <a:solidFill>
                <a:srgbClr val="000000"/>
              </a:solidFill>
              <a:effectLst/>
              <a:uLnTx/>
              <a:uFillTx/>
              <a:latin typeface="VAG Rounded Std Ligh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ID4096" sz="1800" b="0" i="0" u="none" strike="noStrike" kern="1200" cap="none" spc="0" normalizeH="0" baseline="0" noProof="0" dirty="0">
              <a:ln>
                <a:noFill/>
              </a:ln>
              <a:solidFill>
                <a:srgbClr val="000000"/>
              </a:solidFill>
              <a:effectLst/>
              <a:uLnTx/>
              <a:uFillTx/>
              <a:latin typeface="VAG Rounded Std Light"/>
              <a:ea typeface="+mn-ea"/>
              <a:cs typeface="+mn-cs"/>
            </a:endParaRPr>
          </a:p>
        </p:txBody>
      </p:sp>
      <p:sp>
        <p:nvSpPr>
          <p:cNvPr id="29" name="Rectangle: Single Corner Snipped 28">
            <a:extLst>
              <a:ext uri="{FF2B5EF4-FFF2-40B4-BE49-F238E27FC236}">
                <a16:creationId xmlns:a16="http://schemas.microsoft.com/office/drawing/2014/main" id="{F53E7443-12E5-8DDC-227A-0219DEE98FF3}"/>
              </a:ext>
            </a:extLst>
          </p:cNvPr>
          <p:cNvSpPr/>
          <p:nvPr/>
        </p:nvSpPr>
        <p:spPr>
          <a:xfrm>
            <a:off x="1150739" y="5558240"/>
            <a:ext cx="10469606" cy="923573"/>
          </a:xfrm>
          <a:prstGeom prst="snip1Rect">
            <a:avLst/>
          </a:prstGeom>
          <a:ln>
            <a:solidFill>
              <a:schemeClr val="tx2"/>
            </a:solidFill>
            <a:prstDash val="dash"/>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The Coca-Cola system is a founding member of the Packaging Producer responsibility organization (PAKPRO) since 2018</a:t>
            </a:r>
            <a:r>
              <a:rPr lang="en-US" dirty="0">
                <a:solidFill>
                  <a:srgbClr val="000000"/>
                </a:solidFill>
                <a:latin typeface="VAG Rounded Std Light"/>
              </a:rPr>
              <a:t> w</a:t>
            </a:r>
            <a:r>
              <a:rPr kumimoji="0" lang="en-US" sz="1800" b="0" i="0" u="none" strike="noStrike" kern="1200" cap="none" spc="0" normalizeH="0" baseline="0" noProof="0" dirty="0" err="1">
                <a:ln>
                  <a:noFill/>
                </a:ln>
                <a:solidFill>
                  <a:srgbClr val="000000"/>
                </a:solidFill>
                <a:effectLst/>
                <a:uLnTx/>
                <a:uFillTx/>
                <a:latin typeface="VAG Rounded Std Light"/>
                <a:ea typeface="+mn-ea"/>
                <a:cs typeface="+mn-cs"/>
              </a:rPr>
              <a:t>hich</a:t>
            </a: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 has collected over 25,000 metric </a:t>
            </a:r>
            <a:r>
              <a:rPr kumimoji="0" lang="en-US" sz="1800" b="0" i="0" u="none" strike="noStrike" kern="1200" cap="none" spc="0" normalizeH="0" baseline="0" noProof="0" dirty="0" err="1">
                <a:ln>
                  <a:noFill/>
                </a:ln>
                <a:solidFill>
                  <a:srgbClr val="000000"/>
                </a:solidFill>
                <a:effectLst/>
                <a:uLnTx/>
                <a:uFillTx/>
                <a:latin typeface="VAG Rounded Std Light"/>
                <a:ea typeface="+mn-ea"/>
                <a:cs typeface="+mn-cs"/>
              </a:rPr>
              <a:t>tonnes</a:t>
            </a: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 of waste in partnership with all 47 counties and 2000 waste entrepreneurs</a:t>
            </a:r>
            <a:endParaRPr kumimoji="0" lang="LID4096" sz="1800" b="0" i="0" u="none" strike="noStrike" kern="1200" cap="none" spc="0" normalizeH="0" baseline="0" noProof="0" dirty="0">
              <a:ln>
                <a:noFill/>
              </a:ln>
              <a:solidFill>
                <a:srgbClr val="000000"/>
              </a:solidFill>
              <a:effectLst/>
              <a:uLnTx/>
              <a:uFillTx/>
              <a:latin typeface="VAG Rounded Std Light"/>
              <a:ea typeface="+mn-ea"/>
              <a:cs typeface="+mn-cs"/>
            </a:endParaRPr>
          </a:p>
        </p:txBody>
      </p:sp>
      <p:sp>
        <p:nvSpPr>
          <p:cNvPr id="30" name="Rectangle: Single Corner Snipped 29">
            <a:extLst>
              <a:ext uri="{FF2B5EF4-FFF2-40B4-BE49-F238E27FC236}">
                <a16:creationId xmlns:a16="http://schemas.microsoft.com/office/drawing/2014/main" id="{38CBD31D-2DEF-E807-3FC1-79E62851916E}"/>
              </a:ext>
            </a:extLst>
          </p:cNvPr>
          <p:cNvSpPr/>
          <p:nvPr/>
        </p:nvSpPr>
        <p:spPr>
          <a:xfrm>
            <a:off x="1207372" y="3996150"/>
            <a:ext cx="10469606" cy="1185530"/>
          </a:xfrm>
          <a:prstGeom prst="snip1Rect">
            <a:avLst/>
          </a:prstGeom>
          <a:ln>
            <a:solidFill>
              <a:schemeClr val="tx2"/>
            </a:solidFill>
            <a:prstDash val="dash"/>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To promote restoration of water sheds and mitigate impact of climate change, CCBA in Kenya implemented a watershed restoration project in Aberdare and Mt Kenya areas.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Total Seedlings grown : 90,000 Indigenous Seedlings.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VAG Rounded Std Light"/>
                <a:ea typeface="+mn-ea"/>
                <a:cs typeface="+mn-cs"/>
              </a:rPr>
              <a:t>Size of land covered: 90Hactares</a:t>
            </a:r>
            <a:endParaRPr kumimoji="0" lang="LID4096" sz="1800" b="0" i="0" u="none" strike="noStrike" kern="1200" cap="none" spc="0" normalizeH="0" baseline="0" noProof="0" dirty="0">
              <a:ln>
                <a:noFill/>
              </a:ln>
              <a:solidFill>
                <a:srgbClr val="000000"/>
              </a:solidFill>
              <a:effectLst/>
              <a:uLnTx/>
              <a:uFillTx/>
              <a:latin typeface="VAG Rounded Std Light"/>
              <a:ea typeface="+mn-ea"/>
              <a:cs typeface="+mn-cs"/>
            </a:endParaRPr>
          </a:p>
        </p:txBody>
      </p:sp>
    </p:spTree>
    <p:extLst>
      <p:ext uri="{BB962C8B-B14F-4D97-AF65-F5344CB8AC3E}">
        <p14:creationId xmlns:p14="http://schemas.microsoft.com/office/powerpoint/2010/main" val="2798144662"/>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CD31BD-E1F8-4280-AD36-85B5A6FCFBE5}"/>
              </a:ext>
            </a:extLst>
          </p:cNvPr>
          <p:cNvSpPr>
            <a:spLocks noGrp="1"/>
          </p:cNvSpPr>
          <p:nvPr>
            <p:ph type="body" sz="quarter" idx="11"/>
          </p:nvPr>
        </p:nvSpPr>
        <p:spPr>
          <a:xfrm>
            <a:off x="6405232" y="3429000"/>
            <a:ext cx="5786768" cy="3015614"/>
          </a:xfrm>
        </p:spPr>
        <p:txBody>
          <a:bodyPr/>
          <a:lstStyle/>
          <a:p>
            <a:pPr algn="l">
              <a:lnSpc>
                <a:spcPct val="100000"/>
              </a:lnSpc>
            </a:pPr>
            <a:r>
              <a:rPr lang="en-ZA" sz="4000" dirty="0">
                <a:solidFill>
                  <a:srgbClr val="C00000"/>
                </a:solidFill>
                <a:latin typeface="VAG Rounded" pitchFamily="50" charset="0"/>
              </a:rPr>
              <a:t>Finance Bill submissions -  </a:t>
            </a:r>
            <a:r>
              <a:rPr lang="en-ZA" sz="4000" dirty="0">
                <a:solidFill>
                  <a:schemeClr val="bg1"/>
                </a:solidFill>
                <a:latin typeface="VAG Rounded" pitchFamily="50" charset="0"/>
              </a:rPr>
              <a:t>aligned to the theme of The Finance Bill 2025</a:t>
            </a:r>
          </a:p>
        </p:txBody>
      </p:sp>
      <p:pic>
        <p:nvPicPr>
          <p:cNvPr id="6" name="Picture 5">
            <a:extLst>
              <a:ext uri="{FF2B5EF4-FFF2-40B4-BE49-F238E27FC236}">
                <a16:creationId xmlns:a16="http://schemas.microsoft.com/office/drawing/2014/main" id="{4E3251AD-7F6D-EC96-ED78-45884099A55B}"/>
              </a:ext>
            </a:extLst>
          </p:cNvPr>
          <p:cNvPicPr>
            <a:picLocks noChangeAspect="1"/>
          </p:cNvPicPr>
          <p:nvPr/>
        </p:nvPicPr>
        <p:blipFill>
          <a:blip r:embed="rId2"/>
          <a:stretch>
            <a:fillRect/>
          </a:stretch>
        </p:blipFill>
        <p:spPr>
          <a:xfrm>
            <a:off x="0" y="319184"/>
            <a:ext cx="6211167" cy="6125430"/>
          </a:xfrm>
          <a:prstGeom prst="rect">
            <a:avLst/>
          </a:prstGeom>
        </p:spPr>
      </p:pic>
    </p:spTree>
    <p:extLst>
      <p:ext uri="{BB962C8B-B14F-4D97-AF65-F5344CB8AC3E}">
        <p14:creationId xmlns:p14="http://schemas.microsoft.com/office/powerpoint/2010/main" val="26046743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7B970-D26D-FB32-39F7-981EFCB197E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007A5FC-5A1E-77B4-ACA7-FB6FB14F0BB8}"/>
              </a:ext>
            </a:extLst>
          </p:cNvPr>
          <p:cNvSpPr>
            <a:spLocks noGrp="1"/>
          </p:cNvSpPr>
          <p:nvPr>
            <p:ph type="title"/>
          </p:nvPr>
        </p:nvSpPr>
        <p:spPr>
          <a:xfrm>
            <a:off x="9687" y="0"/>
            <a:ext cx="11176000" cy="1133438"/>
          </a:xfrm>
          <a:prstGeom prst="rect">
            <a:avLst/>
          </a:prstGeom>
        </p:spPr>
        <p:txBody>
          <a:bodyPr/>
          <a:lstStyle/>
          <a:p>
            <a:br>
              <a:rPr lang="en-US" sz="3600" dirty="0"/>
            </a:br>
            <a:r>
              <a:rPr lang="en-US" sz="3600" dirty="0"/>
              <a:t>Investment Deduction Incentive| </a:t>
            </a:r>
            <a:r>
              <a:rPr lang="en-US" sz="3600" dirty="0">
                <a:solidFill>
                  <a:schemeClr val="bg1"/>
                </a:solidFill>
              </a:rPr>
              <a:t>Linking incentives to actual economic activity.</a:t>
            </a:r>
            <a:endParaRPr lang="en-ZA" sz="3600" dirty="0">
              <a:solidFill>
                <a:schemeClr val="bg1"/>
              </a:solidFill>
            </a:endParaRPr>
          </a:p>
        </p:txBody>
      </p:sp>
      <p:sp>
        <p:nvSpPr>
          <p:cNvPr id="8" name="Content Placeholder 7">
            <a:extLst>
              <a:ext uri="{FF2B5EF4-FFF2-40B4-BE49-F238E27FC236}">
                <a16:creationId xmlns:a16="http://schemas.microsoft.com/office/drawing/2014/main" id="{7015105F-4BD9-8CCA-25AC-E00B84335CF6}"/>
              </a:ext>
            </a:extLst>
          </p:cNvPr>
          <p:cNvSpPr>
            <a:spLocks noGrp="1"/>
          </p:cNvSpPr>
          <p:nvPr>
            <p:ph sz="half" idx="2"/>
          </p:nvPr>
        </p:nvSpPr>
        <p:spPr>
          <a:xfrm>
            <a:off x="9687" y="1562100"/>
            <a:ext cx="11610813" cy="4962686"/>
          </a:xfrm>
        </p:spPr>
        <p:txBody>
          <a:bodyPr/>
          <a:lstStyle/>
          <a:p>
            <a:r>
              <a:rPr lang="en-US" sz="2800" dirty="0"/>
              <a:t>Clause 27 of The Finance Bill  –  Paragraph 1 of The 2</a:t>
            </a:r>
            <a:r>
              <a:rPr lang="en-US" sz="2800" baseline="30000" dirty="0"/>
              <a:t>nd</a:t>
            </a:r>
            <a:r>
              <a:rPr lang="en-US" sz="2800" dirty="0"/>
              <a:t> Schedule to the Income Tax Act.</a:t>
            </a:r>
          </a:p>
          <a:p>
            <a:pPr marL="514350" indent="-514350">
              <a:buAutoNum type="alphaLcParenR"/>
            </a:pPr>
            <a:r>
              <a:rPr lang="en-US" sz="2600" dirty="0">
                <a:solidFill>
                  <a:schemeClr val="bg1"/>
                </a:solidFill>
              </a:rPr>
              <a:t>By deleting paragraph (1A)</a:t>
            </a:r>
          </a:p>
          <a:p>
            <a:pPr marL="514350" indent="-514350">
              <a:buAutoNum type="alphaLcParenR"/>
            </a:pPr>
            <a:r>
              <a:rPr lang="en-US" sz="2600" dirty="0">
                <a:solidFill>
                  <a:schemeClr val="bg1"/>
                </a:solidFill>
              </a:rPr>
              <a:t>By deleting sub paragraph (1B)</a:t>
            </a:r>
          </a:p>
          <a:p>
            <a:endParaRPr lang="en-US" sz="2600" dirty="0"/>
          </a:p>
          <a:p>
            <a:pPr lvl="1"/>
            <a:r>
              <a:rPr lang="en-US" sz="2600" dirty="0"/>
              <a:t>The Bill proposes to repeal the above 100% and 150% investment allowances that was available to tax-payers investing outside Nairobi County and Mombasa County. </a:t>
            </a:r>
          </a:p>
          <a:p>
            <a:pPr lvl="1"/>
            <a:r>
              <a:rPr lang="en-US" sz="2600" dirty="0"/>
              <a:t>Investors will however still enjoy current rate of 50% Investment deduction in the 1</a:t>
            </a:r>
            <a:r>
              <a:rPr lang="en-US" sz="2600" baseline="30000" dirty="0"/>
              <a:t>st</a:t>
            </a:r>
            <a:r>
              <a:rPr lang="en-US" sz="2600" dirty="0"/>
              <a:t> of year of use and 25% per year in equal instalments.</a:t>
            </a:r>
          </a:p>
          <a:p>
            <a:pPr marL="0" lvl="1" indent="0">
              <a:buNone/>
            </a:pPr>
            <a:endParaRPr lang="en-GB" sz="2800" dirty="0"/>
          </a:p>
          <a:p>
            <a:pPr marL="0" lvl="1" indent="0">
              <a:buNone/>
            </a:pPr>
            <a:endParaRPr lang="en-US" sz="1800" b="0" i="0" u="none" strike="noStrike" baseline="0" dirty="0">
              <a:solidFill>
                <a:srgbClr val="000000"/>
              </a:solidFill>
              <a:latin typeface="Cambria" panose="02040503050406030204" pitchFamily="18" charset="0"/>
            </a:endParaRPr>
          </a:p>
          <a:p>
            <a:pPr marL="0" lvl="1" indent="0">
              <a:buNone/>
            </a:pPr>
            <a:endParaRPr lang="en-US" sz="2800" dirty="0">
              <a:solidFill>
                <a:schemeClr val="bg1"/>
              </a:solidFill>
            </a:endParaRPr>
          </a:p>
        </p:txBody>
      </p:sp>
      <p:sp>
        <p:nvSpPr>
          <p:cNvPr id="2" name="TextBox 1">
            <a:extLst>
              <a:ext uri="{FF2B5EF4-FFF2-40B4-BE49-F238E27FC236}">
                <a16:creationId xmlns:a16="http://schemas.microsoft.com/office/drawing/2014/main" id="{D91D8D2D-81F4-E780-1000-D501EFA20F87}"/>
              </a:ext>
            </a:extLst>
          </p:cNvPr>
          <p:cNvSpPr txBox="1"/>
          <p:nvPr/>
        </p:nvSpPr>
        <p:spPr>
          <a:xfrm>
            <a:off x="3347884" y="4557252"/>
            <a:ext cx="0" cy="0"/>
          </a:xfrm>
          <a:prstGeom prst="rect">
            <a:avLst/>
          </a:prstGeom>
          <a:solidFill>
            <a:schemeClr val="tx2"/>
          </a:solidFill>
        </p:spPr>
        <p:txBody>
          <a:bodyPr vert="horz" wrap="none" lIns="320040" tIns="137160" rIns="320040" bIns="137160" rtlCol="0">
            <a:noAutofit/>
          </a:bodyPr>
          <a:lstStyle/>
          <a:p>
            <a:pPr marL="0" marR="0" lvl="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a:pPr>
            <a:endParaRPr kumimoji="0" lang="en-US" sz="3600" b="0" i="0" u="none" strike="noStrike" kern="1200" cap="none" spc="0" normalizeH="0" baseline="0" noProof="0" dirty="0">
              <a:ln>
                <a:noFill/>
              </a:ln>
              <a:solidFill>
                <a:srgbClr val="FFFFFF"/>
              </a:solidFill>
              <a:effectLst/>
              <a:uLnTx/>
              <a:uFillTx/>
              <a:latin typeface="VAG Rounded Std Light"/>
              <a:ea typeface="+mn-ea"/>
              <a:cs typeface="+mn-cs"/>
            </a:endParaRPr>
          </a:p>
        </p:txBody>
      </p:sp>
      <p:sp>
        <p:nvSpPr>
          <p:cNvPr id="7" name="Text Placeholder 2">
            <a:extLst>
              <a:ext uri="{FF2B5EF4-FFF2-40B4-BE49-F238E27FC236}">
                <a16:creationId xmlns:a16="http://schemas.microsoft.com/office/drawing/2014/main" id="{2B49F39A-85C3-FE97-1C31-BEB5FB9F6237}"/>
              </a:ext>
            </a:extLst>
          </p:cNvPr>
          <p:cNvSpPr txBox="1">
            <a:spLocks/>
          </p:cNvSpPr>
          <p:nvPr/>
        </p:nvSpPr>
        <p:spPr>
          <a:xfrm>
            <a:off x="238287" y="1007390"/>
            <a:ext cx="11710906" cy="5517396"/>
          </a:xfrm>
          <a:prstGeom prst="rect">
            <a:avLst/>
          </a:prstGeom>
        </p:spPr>
        <p:txBody>
          <a:bodyPr vert="horz" lIns="91440" tIns="45720" rIns="91440" bIns="45720" rtlCol="0">
            <a:normAutofit/>
          </a:bodyPr>
          <a:lstStyle>
            <a:lvl1pPr marL="342900" indent="-342900" algn="l" defTabSz="914400" rtl="0" eaLnBrk="1" latinLnBrk="0" hangingPunct="1">
              <a:lnSpc>
                <a:spcPts val="7200"/>
              </a:lnSpc>
              <a:spcBef>
                <a:spcPts val="0"/>
              </a:spcBef>
              <a:buFont typeface="Arial" pitchFamily="34" charset="0"/>
              <a:buChar char="•"/>
              <a:defRPr sz="3200" kern="1200">
                <a:solidFill>
                  <a:srgbClr val="455560"/>
                </a:solidFill>
                <a:latin typeface="+mn-lt"/>
                <a:ea typeface="+mn-ea"/>
                <a:cs typeface="+mn-cs"/>
              </a:defRPr>
            </a:lvl1pPr>
            <a:lvl2pPr marL="742950" indent="-285750" algn="l" defTabSz="914400" rtl="0" eaLnBrk="1" latinLnBrk="0" hangingPunct="1">
              <a:lnSpc>
                <a:spcPts val="7200"/>
              </a:lnSpc>
              <a:spcBef>
                <a:spcPts val="0"/>
              </a:spcBef>
              <a:buFont typeface="Arial" pitchFamily="34" charset="0"/>
              <a:buChar char="–"/>
              <a:defRPr sz="2800" kern="1200">
                <a:solidFill>
                  <a:srgbClr val="455560"/>
                </a:solidFill>
                <a:latin typeface="+mn-lt"/>
                <a:ea typeface="+mn-ea"/>
                <a:cs typeface="+mn-cs"/>
              </a:defRPr>
            </a:lvl2pPr>
            <a:lvl3pPr marL="1143000" indent="-228600" algn="l" defTabSz="914400" rtl="0" eaLnBrk="1" latinLnBrk="0" hangingPunct="1">
              <a:lnSpc>
                <a:spcPts val="7200"/>
              </a:lnSpc>
              <a:spcBef>
                <a:spcPts val="0"/>
              </a:spcBef>
              <a:buFont typeface="Arial" pitchFamily="34" charset="0"/>
              <a:buChar char="•"/>
              <a:defRPr sz="2400" kern="1200">
                <a:solidFill>
                  <a:srgbClr val="455560"/>
                </a:solidFill>
                <a:latin typeface="+mn-lt"/>
                <a:ea typeface="+mn-ea"/>
                <a:cs typeface="+mn-cs"/>
              </a:defRPr>
            </a:lvl3pPr>
            <a:lvl4pPr marL="16002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4pPr>
            <a:lvl5pPr marL="2057400" indent="-228600" algn="l" defTabSz="914400" rtl="0" eaLnBrk="1" latinLnBrk="0" hangingPunct="1">
              <a:lnSpc>
                <a:spcPts val="7200"/>
              </a:lnSpc>
              <a:spcBef>
                <a:spcPts val="0"/>
              </a:spcBef>
              <a:buFont typeface="Arial" pitchFamily="34" charset="0"/>
              <a:buChar char="»"/>
              <a:defRPr sz="2000" kern="1200">
                <a:solidFill>
                  <a:srgbClr val="45556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ts val="7200"/>
              </a:lnSpc>
              <a:spcBef>
                <a:spcPts val="0"/>
              </a:spcBef>
              <a:spcAft>
                <a:spcPts val="0"/>
              </a:spcAft>
              <a:buClrTx/>
              <a:buSzTx/>
              <a:buFont typeface="Arial" pitchFamily="34" charset="0"/>
              <a:buNone/>
              <a:tabLst/>
              <a:defRPr/>
            </a:pPr>
            <a:endParaRPr kumimoji="0" lang="en-ZA" sz="1200" b="0" i="0" u="none" strike="noStrike" kern="1200" cap="none" spc="0" normalizeH="0" baseline="0" noProof="0" dirty="0">
              <a:ln>
                <a:noFill/>
              </a:ln>
              <a:solidFill>
                <a:srgbClr val="455560"/>
              </a:solidFill>
              <a:effectLst/>
              <a:uLnTx/>
              <a:uFillTx/>
              <a:latin typeface="VAG Rounded Std Thin" panose="020F0402020204020204" pitchFamily="34" charset="0"/>
              <a:ea typeface="+mn-ea"/>
              <a:cs typeface="+mn-cs"/>
            </a:endParaRPr>
          </a:p>
        </p:txBody>
      </p:sp>
    </p:spTree>
    <p:extLst>
      <p:ext uri="{BB962C8B-B14F-4D97-AF65-F5344CB8AC3E}">
        <p14:creationId xmlns:p14="http://schemas.microsoft.com/office/powerpoint/2010/main" val="3981238730"/>
      </p:ext>
    </p:extLst>
  </p:cSld>
  <p:clrMapOvr>
    <a:masterClrMapping/>
  </p:clrMapOvr>
  <p:transition spd="med">
    <p:fade/>
  </p:transition>
</p:sld>
</file>

<file path=ppt/theme/theme1.xml><?xml version="1.0" encoding="utf-8"?>
<a:theme xmlns:a="http://schemas.openxmlformats.org/drawingml/2006/main" name="Coca-Cola Beverages Africa ">
  <a:themeElements>
    <a:clrScheme name="Custom 116">
      <a:dk1>
        <a:srgbClr val="FFFFFF"/>
      </a:dk1>
      <a:lt1>
        <a:srgbClr val="000000"/>
      </a:lt1>
      <a:dk2>
        <a:srgbClr val="F40009"/>
      </a:dk2>
      <a:lt2>
        <a:srgbClr val="FF560E"/>
      </a:lt2>
      <a:accent1>
        <a:srgbClr val="E5813E"/>
      </a:accent1>
      <a:accent2>
        <a:srgbClr val="F79900"/>
      </a:accent2>
      <a:accent3>
        <a:srgbClr val="D7B85B"/>
      </a:accent3>
      <a:accent4>
        <a:srgbClr val="B59E74"/>
      </a:accent4>
      <a:accent5>
        <a:srgbClr val="6ACE7F"/>
      </a:accent5>
      <a:accent6>
        <a:srgbClr val="6AC9CE"/>
      </a:accent6>
      <a:hlink>
        <a:srgbClr val="455560"/>
      </a:hlink>
      <a:folHlink>
        <a:srgbClr val="455560"/>
      </a:folHlink>
    </a:clrScheme>
    <a:fontScheme name="Custom 94">
      <a:majorFont>
        <a:latin typeface="VAG Rounded"/>
        <a:ea typeface=""/>
        <a:cs typeface=""/>
      </a:majorFont>
      <a:minorFont>
        <a:latin typeface="VAG Rounded Std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tx2"/>
        </a:solidFill>
      </a:spPr>
      <a:bodyPr vert="horz" lIns="320040" tIns="137160" rIns="320040" bIns="137160" rtlCol="0">
        <a:noAutofit/>
      </a:bodyPr>
      <a:lstStyle>
        <a:defPPr marL="0" marR="0" indent="0" algn="l" defTabSz="914400" rtl="0" eaLnBrk="1" fontAlgn="auto" latinLnBrk="0" hangingPunct="1">
          <a:lnSpc>
            <a:spcPts val="2000"/>
          </a:lnSpc>
          <a:spcBef>
            <a:spcPts val="1200"/>
          </a:spcBef>
          <a:spcAft>
            <a:spcPts val="0"/>
          </a:spcAft>
          <a:buClrTx/>
          <a:buSzTx/>
          <a:buFont typeface="Arial" pitchFamily="34" charset="0"/>
          <a:buNone/>
          <a:tabLst>
            <a:tab pos="0" algn="l"/>
          </a:tabLst>
          <a:defRPr kumimoji="0" sz="3600" b="0" i="0" u="none" strike="noStrike" kern="1200" cap="none" spc="0" normalizeH="0" baseline="0" noProof="0" dirty="0" smtClean="0">
            <a:ln>
              <a:noFill/>
            </a:ln>
            <a:solidFill>
              <a:srgbClr val="FFFFFF"/>
            </a:solidFill>
            <a:effectLst/>
            <a:uLnTx/>
            <a:uFillTx/>
            <a:latin typeface="+mn-lt"/>
            <a:ea typeface="+mn-ea"/>
            <a:cs typeface="+mn-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19117</TotalTime>
  <Words>2496</Words>
  <Application>Microsoft Office PowerPoint</Application>
  <PresentationFormat>Widescreen</PresentationFormat>
  <Paragraphs>180</Paragraphs>
  <Slides>30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vt:lpstr>
      <vt:lpstr>Calibri</vt:lpstr>
      <vt:lpstr>Cambria</vt:lpstr>
      <vt:lpstr>TCCC-UnityTextPC</vt:lpstr>
      <vt:lpstr>VAG Rounded</vt:lpstr>
      <vt:lpstr>VAG Rounded Std Light</vt:lpstr>
      <vt:lpstr>VAG Rounded Std Thin</vt:lpstr>
      <vt:lpstr>Coca-Cola Beverages Africa </vt:lpstr>
      <vt:lpstr>PowerPoint Presentation</vt:lpstr>
      <vt:lpstr>Review of the focus areas of the Finance Bill 2025 ⎸Theme of our submission</vt:lpstr>
      <vt:lpstr>CCBA ⎸Direct and indirect impact of the Coca-Cola System across its value chain in Kenya</vt:lpstr>
      <vt:lpstr>CCBA ⎸Impact of the System</vt:lpstr>
      <vt:lpstr>CCBA ⎸Impact of the System on the supply chain</vt:lpstr>
      <vt:lpstr>CCBA ⎸Impact of the System on the supply chain</vt:lpstr>
      <vt:lpstr>CCBA⎸Impact of System </vt:lpstr>
      <vt:lpstr>PowerPoint Presentation</vt:lpstr>
      <vt:lpstr> Investment Deduction Incentive| Linking incentives to actual economic activity.</vt:lpstr>
      <vt:lpstr>Investment Deduction Incentive| Policy issue and our ask</vt:lpstr>
      <vt:lpstr> Investment Deduction Incentive |CCBA’s Investment </vt:lpstr>
      <vt:lpstr>Investment Deduction Incentive| Justification</vt:lpstr>
      <vt:lpstr> Limitation of carry forward of losses | Attraction of Foreign Direct investment </vt:lpstr>
      <vt:lpstr>Limitation of carry forward of losses| Policy issue and our ask</vt:lpstr>
      <vt:lpstr>Limitation of carry forward of losses | Justification</vt:lpstr>
      <vt:lpstr> Agency Notices| Improving tax-payer compliance</vt:lpstr>
      <vt:lpstr>Agency Notices| Policy issue and our ask</vt:lpstr>
      <vt:lpstr>Agency Notices| Justification</vt:lpstr>
      <vt:lpstr> Data Management System| Improving tax compliance and simplifying tax laws</vt:lpstr>
      <vt:lpstr>Data Management System| Policy issue and our ask</vt:lpstr>
      <vt:lpstr>Data Management System| Justification</vt:lpstr>
      <vt:lpstr>  Deductibility of excise tax on packaging material | Legislative provision</vt:lpstr>
      <vt:lpstr>  Deductibility of excise tax paid on packaging material | Legislative provision</vt:lpstr>
      <vt:lpstr> Deductibility of excise tax paid on packaging material | Our Ask</vt:lpstr>
      <vt:lpstr>Excise Tax on packaging material| Justification</vt:lpstr>
      <vt:lpstr> Review of the tax regime on packaging material</vt:lpstr>
      <vt:lpstr>Review of the tax regime on packaging | Our Ask</vt:lpstr>
      <vt:lpstr>Review of the tax regime on packaging | Justification</vt:lpstr>
      <vt:lpstr>Review of the tax regime on packaging | Justification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Asa Skiti</dc:creator>
  <cp:lastModifiedBy>Christine Kahema Muthui</cp:lastModifiedBy>
  <cp:revision>1129</cp:revision>
  <dcterms:created xsi:type="dcterms:W3CDTF">2020-11-04T06:05:56Z</dcterms:created>
  <dcterms:modified xsi:type="dcterms:W3CDTF">2025-05-26T12:30:36Z</dcterms:modified>
</cp:coreProperties>
</file>