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69" r:id="rId3"/>
    <p:sldId id="262" r:id="rId4"/>
    <p:sldId id="263" r:id="rId5"/>
    <p:sldId id="294" r:id="rId6"/>
    <p:sldId id="264" r:id="rId7"/>
    <p:sldId id="291" r:id="rId8"/>
    <p:sldId id="292" r:id="rId9"/>
    <p:sldId id="295" r:id="rId10"/>
    <p:sldId id="293" r:id="rId11"/>
    <p:sldId id="265" r:id="rId12"/>
    <p:sldId id="267" r:id="rId13"/>
    <p:sldId id="296" r:id="rId14"/>
    <p:sldId id="276" r:id="rId15"/>
    <p:sldId id="268" r:id="rId16"/>
  </p:sldIdLst>
  <p:sldSz cx="12192000" cy="6858000"/>
  <p:notesSz cx="6797675" cy="9872663"/>
  <p:embeddedFontLst>
    <p:embeddedFont>
      <p:font typeface="Georgia" panose="02040502050405020303" pitchFamily="18" charset="0"/>
      <p:regular r:id="rId18"/>
      <p:bold r:id="rId19"/>
      <p:italic r:id="rId20"/>
      <p:boldItalic r:id="rId21"/>
    </p:embeddedFont>
    <p:embeddedFont>
      <p:font typeface="Montserrat" panose="00000500000000000000" pitchFamily="2" charset="0"/>
      <p:regular r:id="rId22"/>
      <p:bold r:id="rId23"/>
      <p:italic r:id="rId24"/>
      <p:boldItalic r:id="rId25"/>
    </p:embeddedFont>
  </p:embeddedFontLst>
  <p:custDataLst>
    <p:tags r:id="rId2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39" roundtripDataSignature="AMtx7mggFWhH6cQnJGxQpC/H1HHbIhP+i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F3D9BA-C4E6-F463-0B91-48BE35EEB770}" v="85" dt="2025-05-28T12:38:06.106"/>
    <p1510:client id="{32E6209D-8F08-4415-A62D-3F2723E8B752}" v="281" dt="2025-05-28T13:05:04.154"/>
    <p1510:client id="{3FF1C5D2-B234-18B3-F723-FD0680E91034}" v="47" dt="2025-05-28T07:27:58.446"/>
    <p1510:client id="{52DFD3E1-BD08-486F-AC2A-DB1D7BF92A91}" v="538" dt="2025-05-28T14:07:43.821"/>
    <p1510:client id="{9755E17F-B478-4496-B223-5F2B8D85AA56}" v="221" dt="2025-05-27T14:47:18.124"/>
    <p1510:client id="{B727C6B6-0FC1-07E1-3B68-DCC71DDAB102}" v="133" dt="2025-05-28T12:44:58.799"/>
    <p1510:client id="{E864A89D-7927-72D6-E040-B78BABB5BAE3}" v="3" dt="2025-05-28T12:12:35.485"/>
  </p1510:revLst>
</p1510:revInfo>
</file>

<file path=ppt/tableStyles.xml><?xml version="1.0" encoding="utf-8"?>
<a:tblStyleLst xmlns:a="http://schemas.openxmlformats.org/drawingml/2006/main" def="{241A13EF-ED05-4D61-BE9A-01BF261B71DD}">
  <a:tblStyle styleId="{241A13EF-ED05-4D61-BE9A-01BF261B71D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gs" Target="tags/tag1.xml"/><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font" Target="fonts/font2.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534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534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51219"/>
            <a:ext cx="5438140" cy="3887361"/>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377317"/>
            <a:ext cx="2945659" cy="49534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377317"/>
            <a:ext cx="2945659" cy="49534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notes"/>
          <p:cNvSpPr txBox="1">
            <a:spLocks noGrp="1"/>
          </p:cNvSpPr>
          <p:nvPr>
            <p:ph type="body" idx="1"/>
          </p:nvPr>
        </p:nvSpPr>
        <p:spPr>
          <a:xfrm>
            <a:off x="679768" y="4751219"/>
            <a:ext cx="5438140" cy="388736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p1:notes"/>
          <p:cNvSpPr>
            <a:spLocks noGrp="1" noRot="1" noChangeAspect="1"/>
          </p:cNvSpPr>
          <p:nvPr>
            <p:ph type="sldImg" idx="2"/>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a:extLst>
            <a:ext uri="{FF2B5EF4-FFF2-40B4-BE49-F238E27FC236}">
              <a16:creationId xmlns:a16="http://schemas.microsoft.com/office/drawing/2014/main" id="{3FCBB3BB-B33E-6431-E89E-7143FE4E12E7}"/>
            </a:ext>
          </a:extLst>
        </p:cNvPr>
        <p:cNvGrpSpPr/>
        <p:nvPr/>
      </p:nvGrpSpPr>
      <p:grpSpPr>
        <a:xfrm>
          <a:off x="0" y="0"/>
          <a:ext cx="0" cy="0"/>
          <a:chOff x="0" y="0"/>
          <a:chExt cx="0" cy="0"/>
        </a:xfrm>
      </p:grpSpPr>
      <p:sp>
        <p:nvSpPr>
          <p:cNvPr id="244" name="Google Shape;244;p9:notes">
            <a:extLst>
              <a:ext uri="{FF2B5EF4-FFF2-40B4-BE49-F238E27FC236}">
                <a16:creationId xmlns:a16="http://schemas.microsoft.com/office/drawing/2014/main" id="{8A98FB97-B591-4EAD-40A1-D00AB6A9525A}"/>
              </a:ext>
            </a:extLst>
          </p:cNvPr>
          <p:cNvSpPr>
            <a:spLocks noGrp="1" noRot="1" noChangeAspect="1"/>
          </p:cNvSpPr>
          <p:nvPr>
            <p:ph type="sldImg" idx="2"/>
          </p:nvPr>
        </p:nvSpPr>
        <p:spPr>
          <a:xfrm>
            <a:off x="-217488" y="798513"/>
            <a:ext cx="7094538" cy="3990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9:notes">
            <a:extLst>
              <a:ext uri="{FF2B5EF4-FFF2-40B4-BE49-F238E27FC236}">
                <a16:creationId xmlns:a16="http://schemas.microsoft.com/office/drawing/2014/main" id="{9269F83B-6133-72AD-24DA-C2C88F2C5695}"/>
              </a:ext>
            </a:extLst>
          </p:cNvPr>
          <p:cNvSpPr txBox="1">
            <a:spLocks noGrp="1"/>
          </p:cNvSpPr>
          <p:nvPr>
            <p:ph type="body" idx="1"/>
          </p:nvPr>
        </p:nvSpPr>
        <p:spPr>
          <a:xfrm>
            <a:off x="679768" y="4751219"/>
            <a:ext cx="5438140" cy="388736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46" name="Google Shape;246;p9:notes">
            <a:extLst>
              <a:ext uri="{FF2B5EF4-FFF2-40B4-BE49-F238E27FC236}">
                <a16:creationId xmlns:a16="http://schemas.microsoft.com/office/drawing/2014/main" id="{5BF0BDB3-5B29-BE82-ABA5-4288D1CEFCC9}"/>
              </a:ext>
            </a:extLst>
          </p:cNvPr>
          <p:cNvSpPr txBox="1">
            <a:spLocks noGrp="1"/>
          </p:cNvSpPr>
          <p:nvPr>
            <p:ph type="sldNum" idx="12"/>
          </p:nvPr>
        </p:nvSpPr>
        <p:spPr>
          <a:xfrm>
            <a:off x="3850443" y="9377317"/>
            <a:ext cx="2945659" cy="49534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14</a:t>
            </a:fld>
            <a:endParaRPr/>
          </a:p>
        </p:txBody>
      </p:sp>
    </p:spTree>
    <p:extLst>
      <p:ext uri="{BB962C8B-B14F-4D97-AF65-F5344CB8AC3E}">
        <p14:creationId xmlns:p14="http://schemas.microsoft.com/office/powerpoint/2010/main" val="796231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3:notes"/>
          <p:cNvSpPr txBox="1">
            <a:spLocks noGrp="1"/>
          </p:cNvSpPr>
          <p:nvPr>
            <p:ph type="body" idx="1"/>
          </p:nvPr>
        </p:nvSpPr>
        <p:spPr>
          <a:xfrm>
            <a:off x="679768" y="4751219"/>
            <a:ext cx="5438140" cy="388736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9" name="Google Shape;299;p13:notes"/>
          <p:cNvSpPr>
            <a:spLocks noGrp="1" noRot="1" noChangeAspect="1"/>
          </p:cNvSpPr>
          <p:nvPr>
            <p:ph type="sldImg" idx="2"/>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7:notes"/>
          <p:cNvSpPr txBox="1">
            <a:spLocks noGrp="1"/>
          </p:cNvSpPr>
          <p:nvPr>
            <p:ph type="body" idx="1"/>
          </p:nvPr>
        </p:nvSpPr>
        <p:spPr>
          <a:xfrm>
            <a:off x="679768" y="4751219"/>
            <a:ext cx="5438140" cy="388736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7:notes"/>
          <p:cNvSpPr>
            <a:spLocks noGrp="1" noRot="1" noChangeAspect="1"/>
          </p:cNvSpPr>
          <p:nvPr>
            <p:ph type="sldImg" idx="2"/>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8:notes"/>
          <p:cNvSpPr>
            <a:spLocks noGrp="1" noRot="1" noChangeAspect="1"/>
          </p:cNvSpPr>
          <p:nvPr>
            <p:ph type="sldImg" idx="2"/>
          </p:nvPr>
        </p:nvSpPr>
        <p:spPr>
          <a:xfrm>
            <a:off x="107950" y="739775"/>
            <a:ext cx="6581775" cy="37036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8:notes"/>
          <p:cNvSpPr txBox="1">
            <a:spLocks noGrp="1"/>
          </p:cNvSpPr>
          <p:nvPr>
            <p:ph type="body" idx="1"/>
          </p:nvPr>
        </p:nvSpPr>
        <p:spPr>
          <a:xfrm>
            <a:off x="679768" y="4689515"/>
            <a:ext cx="5438140" cy="444269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9:notes"/>
          <p:cNvSpPr>
            <a:spLocks noGrp="1" noRot="1" noChangeAspect="1"/>
          </p:cNvSpPr>
          <p:nvPr>
            <p:ph type="sldImg" idx="2"/>
          </p:nvPr>
        </p:nvSpPr>
        <p:spPr>
          <a:xfrm>
            <a:off x="-217488" y="798513"/>
            <a:ext cx="7094538" cy="3990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9:notes"/>
          <p:cNvSpPr txBox="1">
            <a:spLocks noGrp="1"/>
          </p:cNvSpPr>
          <p:nvPr>
            <p:ph type="body" idx="1"/>
          </p:nvPr>
        </p:nvSpPr>
        <p:spPr>
          <a:xfrm>
            <a:off x="679768" y="4751219"/>
            <a:ext cx="5438140" cy="388736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46" name="Google Shape;246;p9:notes"/>
          <p:cNvSpPr txBox="1">
            <a:spLocks noGrp="1"/>
          </p:cNvSpPr>
          <p:nvPr>
            <p:ph type="sldNum" idx="12"/>
          </p:nvPr>
        </p:nvSpPr>
        <p:spPr>
          <a:xfrm>
            <a:off x="3850443" y="9377317"/>
            <a:ext cx="2945659" cy="49534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6</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a:extLst>
            <a:ext uri="{FF2B5EF4-FFF2-40B4-BE49-F238E27FC236}">
              <a16:creationId xmlns:a16="http://schemas.microsoft.com/office/drawing/2014/main" id="{D80A7B42-9D1F-17A7-58F8-04D556E84CD8}"/>
            </a:ext>
          </a:extLst>
        </p:cNvPr>
        <p:cNvGrpSpPr/>
        <p:nvPr/>
      </p:nvGrpSpPr>
      <p:grpSpPr>
        <a:xfrm>
          <a:off x="0" y="0"/>
          <a:ext cx="0" cy="0"/>
          <a:chOff x="0" y="0"/>
          <a:chExt cx="0" cy="0"/>
        </a:xfrm>
      </p:grpSpPr>
      <p:sp>
        <p:nvSpPr>
          <p:cNvPr id="218" name="Google Shape;218;p7:notes">
            <a:extLst>
              <a:ext uri="{FF2B5EF4-FFF2-40B4-BE49-F238E27FC236}">
                <a16:creationId xmlns:a16="http://schemas.microsoft.com/office/drawing/2014/main" id="{30108B7A-E860-EB09-8373-AA6F8918F4B4}"/>
              </a:ext>
            </a:extLst>
          </p:cNvPr>
          <p:cNvSpPr txBox="1">
            <a:spLocks noGrp="1"/>
          </p:cNvSpPr>
          <p:nvPr>
            <p:ph type="body" idx="1"/>
          </p:nvPr>
        </p:nvSpPr>
        <p:spPr>
          <a:xfrm>
            <a:off x="679768" y="4751219"/>
            <a:ext cx="5438140" cy="388736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7:notes">
            <a:extLst>
              <a:ext uri="{FF2B5EF4-FFF2-40B4-BE49-F238E27FC236}">
                <a16:creationId xmlns:a16="http://schemas.microsoft.com/office/drawing/2014/main" id="{DE9347DB-A338-3357-DB8A-09B58B7ADC01}"/>
              </a:ext>
            </a:extLst>
          </p:cNvPr>
          <p:cNvSpPr>
            <a:spLocks noGrp="1" noRot="1" noChangeAspect="1"/>
          </p:cNvSpPr>
          <p:nvPr>
            <p:ph type="sldImg" idx="2"/>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6267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a:extLst>
            <a:ext uri="{FF2B5EF4-FFF2-40B4-BE49-F238E27FC236}">
              <a16:creationId xmlns:a16="http://schemas.microsoft.com/office/drawing/2014/main" id="{6EFDE02A-AA72-434A-0E4B-2861B3BD7BF3}"/>
            </a:ext>
          </a:extLst>
        </p:cNvPr>
        <p:cNvGrpSpPr/>
        <p:nvPr/>
      </p:nvGrpSpPr>
      <p:grpSpPr>
        <a:xfrm>
          <a:off x="0" y="0"/>
          <a:ext cx="0" cy="0"/>
          <a:chOff x="0" y="0"/>
          <a:chExt cx="0" cy="0"/>
        </a:xfrm>
      </p:grpSpPr>
      <p:sp>
        <p:nvSpPr>
          <p:cNvPr id="224" name="Google Shape;224;p8:notes">
            <a:extLst>
              <a:ext uri="{FF2B5EF4-FFF2-40B4-BE49-F238E27FC236}">
                <a16:creationId xmlns:a16="http://schemas.microsoft.com/office/drawing/2014/main" id="{C804EDD2-9419-5751-146D-7F79AD63D0FF}"/>
              </a:ext>
            </a:extLst>
          </p:cNvPr>
          <p:cNvSpPr>
            <a:spLocks noGrp="1" noRot="1" noChangeAspect="1"/>
          </p:cNvSpPr>
          <p:nvPr>
            <p:ph type="sldImg" idx="2"/>
          </p:nvPr>
        </p:nvSpPr>
        <p:spPr>
          <a:xfrm>
            <a:off x="107950" y="739775"/>
            <a:ext cx="6581775" cy="37036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8:notes">
            <a:extLst>
              <a:ext uri="{FF2B5EF4-FFF2-40B4-BE49-F238E27FC236}">
                <a16:creationId xmlns:a16="http://schemas.microsoft.com/office/drawing/2014/main" id="{E6AA92F1-F1A8-70DB-6CD4-55028824AEDB}"/>
              </a:ext>
            </a:extLst>
          </p:cNvPr>
          <p:cNvSpPr txBox="1">
            <a:spLocks noGrp="1"/>
          </p:cNvSpPr>
          <p:nvPr>
            <p:ph type="body" idx="1"/>
          </p:nvPr>
        </p:nvSpPr>
        <p:spPr>
          <a:xfrm>
            <a:off x="679768" y="4689515"/>
            <a:ext cx="5438140" cy="444269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966714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a:extLst>
            <a:ext uri="{FF2B5EF4-FFF2-40B4-BE49-F238E27FC236}">
              <a16:creationId xmlns:a16="http://schemas.microsoft.com/office/drawing/2014/main" id="{FA1ADAF8-9F32-153C-5C80-34F25418564E}"/>
            </a:ext>
          </a:extLst>
        </p:cNvPr>
        <p:cNvGrpSpPr/>
        <p:nvPr/>
      </p:nvGrpSpPr>
      <p:grpSpPr>
        <a:xfrm>
          <a:off x="0" y="0"/>
          <a:ext cx="0" cy="0"/>
          <a:chOff x="0" y="0"/>
          <a:chExt cx="0" cy="0"/>
        </a:xfrm>
      </p:grpSpPr>
      <p:sp>
        <p:nvSpPr>
          <p:cNvPr id="244" name="Google Shape;244;p9:notes">
            <a:extLst>
              <a:ext uri="{FF2B5EF4-FFF2-40B4-BE49-F238E27FC236}">
                <a16:creationId xmlns:a16="http://schemas.microsoft.com/office/drawing/2014/main" id="{760BC132-C87C-203D-23F3-C0DFEED3A74B}"/>
              </a:ext>
            </a:extLst>
          </p:cNvPr>
          <p:cNvSpPr>
            <a:spLocks noGrp="1" noRot="1" noChangeAspect="1"/>
          </p:cNvSpPr>
          <p:nvPr>
            <p:ph type="sldImg" idx="2"/>
          </p:nvPr>
        </p:nvSpPr>
        <p:spPr>
          <a:xfrm>
            <a:off x="-217488" y="798513"/>
            <a:ext cx="7094538" cy="3990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9:notes">
            <a:extLst>
              <a:ext uri="{FF2B5EF4-FFF2-40B4-BE49-F238E27FC236}">
                <a16:creationId xmlns:a16="http://schemas.microsoft.com/office/drawing/2014/main" id="{3DDB3E9C-76B9-943A-FAA0-140A1D77177D}"/>
              </a:ext>
            </a:extLst>
          </p:cNvPr>
          <p:cNvSpPr txBox="1">
            <a:spLocks noGrp="1"/>
          </p:cNvSpPr>
          <p:nvPr>
            <p:ph type="body" idx="1"/>
          </p:nvPr>
        </p:nvSpPr>
        <p:spPr>
          <a:xfrm>
            <a:off x="679768" y="4751219"/>
            <a:ext cx="5438140" cy="388736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46" name="Google Shape;246;p9:notes">
            <a:extLst>
              <a:ext uri="{FF2B5EF4-FFF2-40B4-BE49-F238E27FC236}">
                <a16:creationId xmlns:a16="http://schemas.microsoft.com/office/drawing/2014/main" id="{AB2FADAD-FDB0-C1DA-B000-2FB013454968}"/>
              </a:ext>
            </a:extLst>
          </p:cNvPr>
          <p:cNvSpPr txBox="1">
            <a:spLocks noGrp="1"/>
          </p:cNvSpPr>
          <p:nvPr>
            <p:ph type="sldNum" idx="12"/>
          </p:nvPr>
        </p:nvSpPr>
        <p:spPr>
          <a:xfrm>
            <a:off x="3850443" y="9377317"/>
            <a:ext cx="2945659" cy="49534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10</a:t>
            </a:fld>
            <a:endParaRPr/>
          </a:p>
        </p:txBody>
      </p:sp>
    </p:spTree>
    <p:extLst>
      <p:ext uri="{BB962C8B-B14F-4D97-AF65-F5344CB8AC3E}">
        <p14:creationId xmlns:p14="http://schemas.microsoft.com/office/powerpoint/2010/main" val="1912704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0:notes"/>
          <p:cNvSpPr txBox="1">
            <a:spLocks noGrp="1"/>
          </p:cNvSpPr>
          <p:nvPr>
            <p:ph type="body" idx="1"/>
          </p:nvPr>
        </p:nvSpPr>
        <p:spPr>
          <a:xfrm>
            <a:off x="679768" y="4751219"/>
            <a:ext cx="5438140" cy="388736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10:notes"/>
          <p:cNvSpPr>
            <a:spLocks noGrp="1" noRot="1" noChangeAspect="1"/>
          </p:cNvSpPr>
          <p:nvPr>
            <p:ph type="sldImg" idx="2"/>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2:notes"/>
          <p:cNvSpPr>
            <a:spLocks noGrp="1" noRot="1" noChangeAspect="1"/>
          </p:cNvSpPr>
          <p:nvPr>
            <p:ph type="sldImg" idx="2"/>
          </p:nvPr>
        </p:nvSpPr>
        <p:spPr>
          <a:xfrm>
            <a:off x="-557213" y="862013"/>
            <a:ext cx="7653338" cy="4305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12:notes"/>
          <p:cNvSpPr txBox="1">
            <a:spLocks noGrp="1"/>
          </p:cNvSpPr>
          <p:nvPr>
            <p:ph type="body" idx="1"/>
          </p:nvPr>
        </p:nvSpPr>
        <p:spPr>
          <a:xfrm>
            <a:off x="667652" y="5126533"/>
            <a:ext cx="5341210" cy="419443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78" name="Google Shape;278;p12:notes"/>
          <p:cNvSpPr txBox="1">
            <a:spLocks noGrp="1"/>
          </p:cNvSpPr>
          <p:nvPr>
            <p:ph type="sldNum" idx="12"/>
          </p:nvPr>
        </p:nvSpPr>
        <p:spPr>
          <a:xfrm>
            <a:off x="3781812" y="10118061"/>
            <a:ext cx="2893156" cy="53447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12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6"/>
        <p:cNvGrpSpPr/>
        <p:nvPr/>
      </p:nvGrpSpPr>
      <p:grpSpPr>
        <a:xfrm>
          <a:off x="0" y="0"/>
          <a:ext cx="0" cy="0"/>
          <a:chOff x="0" y="0"/>
          <a:chExt cx="0" cy="0"/>
        </a:xfrm>
      </p:grpSpPr>
      <p:pic>
        <p:nvPicPr>
          <p:cNvPr id="17" name="Google Shape;17;p15" descr="A dam on a river&#10;&#10;Description automatically generated with medium confidence"/>
          <p:cNvPicPr preferRelativeResize="0"/>
          <p:nvPr/>
        </p:nvPicPr>
        <p:blipFill rotWithShape="1">
          <a:blip r:embed="rId2">
            <a:alphaModFix/>
          </a:blip>
          <a:srcRect r="-1" b="-1"/>
          <a:stretch/>
        </p:blipFill>
        <p:spPr>
          <a:xfrm>
            <a:off x="20" y="1282"/>
            <a:ext cx="12191980" cy="6856718"/>
          </a:xfrm>
          <a:prstGeom prst="rect">
            <a:avLst/>
          </a:prstGeom>
          <a:noFill/>
          <a:ln>
            <a:noFill/>
          </a:ln>
        </p:spPr>
      </p:pic>
      <p:sp>
        <p:nvSpPr>
          <p:cNvPr id="18" name="Google Shape;18;p15"/>
          <p:cNvSpPr txBox="1">
            <a:spLocks noGrp="1"/>
          </p:cNvSpPr>
          <p:nvPr>
            <p:ph type="ctrTitle"/>
          </p:nvPr>
        </p:nvSpPr>
        <p:spPr>
          <a:xfrm>
            <a:off x="-952983" y="-565641"/>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29A149"/>
              </a:buClr>
              <a:buSzPts val="6000"/>
              <a:buFont typeface="Twentieth Century"/>
              <a:buNone/>
              <a:defRPr sz="6000">
                <a:solidFill>
                  <a:srgbClr val="29A14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5"/>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0" name="Google Shape;20;p15"/>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2_Title Slide">
  <p:cSld name="12_Title Slide">
    <p:spTree>
      <p:nvGrpSpPr>
        <p:cNvPr id="1" name="Shape 62"/>
        <p:cNvGrpSpPr/>
        <p:nvPr/>
      </p:nvGrpSpPr>
      <p:grpSpPr>
        <a:xfrm>
          <a:off x="0" y="0"/>
          <a:ext cx="0" cy="0"/>
          <a:chOff x="0" y="0"/>
          <a:chExt cx="0" cy="0"/>
        </a:xfrm>
      </p:grpSpPr>
      <p:pic>
        <p:nvPicPr>
          <p:cNvPr id="63" name="Google Shape;63;p25" descr="A building with glass domes&#10;&#10;Description automatically generated with medium confidence"/>
          <p:cNvPicPr preferRelativeResize="0"/>
          <p:nvPr/>
        </p:nvPicPr>
        <p:blipFill rotWithShape="1">
          <a:blip r:embed="rId2">
            <a:alphaModFix/>
          </a:blip>
          <a:srcRect b="-1"/>
          <a:stretch/>
        </p:blipFill>
        <p:spPr>
          <a:xfrm>
            <a:off x="20" y="1282"/>
            <a:ext cx="12191980" cy="6856718"/>
          </a:xfrm>
          <a:prstGeom prst="rect">
            <a:avLst/>
          </a:prstGeom>
          <a:noFill/>
          <a:ln>
            <a:noFill/>
          </a:ln>
        </p:spPr>
      </p:pic>
      <p:sp>
        <p:nvSpPr>
          <p:cNvPr id="64" name="Google Shape;64;p25"/>
          <p:cNvSpPr txBox="1">
            <a:spLocks noGrp="1"/>
          </p:cNvSpPr>
          <p:nvPr>
            <p:ph type="ctrTitle"/>
          </p:nvPr>
        </p:nvSpPr>
        <p:spPr>
          <a:xfrm>
            <a:off x="4463970" y="-415169"/>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25"/>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6" name="Google Shape;66;p25"/>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3_Title Slide">
  <p:cSld name="13_Title Slide">
    <p:spTree>
      <p:nvGrpSpPr>
        <p:cNvPr id="1" name="Shape 67"/>
        <p:cNvGrpSpPr/>
        <p:nvPr/>
      </p:nvGrpSpPr>
      <p:grpSpPr>
        <a:xfrm>
          <a:off x="0" y="0"/>
          <a:ext cx="0" cy="0"/>
          <a:chOff x="0" y="0"/>
          <a:chExt cx="0" cy="0"/>
        </a:xfrm>
      </p:grpSpPr>
      <p:pic>
        <p:nvPicPr>
          <p:cNvPr id="68" name="Google Shape;68;p26"/>
          <p:cNvPicPr preferRelativeResize="0"/>
          <p:nvPr/>
        </p:nvPicPr>
        <p:blipFill rotWithShape="1">
          <a:blip r:embed="rId2">
            <a:alphaModFix/>
          </a:blip>
          <a:srcRect/>
          <a:stretch/>
        </p:blipFill>
        <p:spPr>
          <a:xfrm>
            <a:off x="20" y="10"/>
            <a:ext cx="12191980" cy="6866290"/>
          </a:xfrm>
          <a:prstGeom prst="rect">
            <a:avLst/>
          </a:prstGeom>
          <a:noFill/>
          <a:ln>
            <a:noFill/>
          </a:ln>
        </p:spPr>
      </p:pic>
      <p:sp>
        <p:nvSpPr>
          <p:cNvPr id="69" name="Google Shape;69;p26"/>
          <p:cNvSpPr txBox="1">
            <a:spLocks noGrp="1"/>
          </p:cNvSpPr>
          <p:nvPr>
            <p:ph type="ctrTitle"/>
          </p:nvPr>
        </p:nvSpPr>
        <p:spPr>
          <a:xfrm>
            <a:off x="1176759" y="-264698"/>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6"/>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1" name="Google Shape;71;p26"/>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4_Title Slide">
  <p:cSld name="14_Title Slide">
    <p:spTree>
      <p:nvGrpSpPr>
        <p:cNvPr id="1" name="Shape 72"/>
        <p:cNvGrpSpPr/>
        <p:nvPr/>
      </p:nvGrpSpPr>
      <p:grpSpPr>
        <a:xfrm>
          <a:off x="0" y="0"/>
          <a:ext cx="0" cy="0"/>
          <a:chOff x="0" y="0"/>
          <a:chExt cx="0" cy="0"/>
        </a:xfrm>
      </p:grpSpPr>
      <p:pic>
        <p:nvPicPr>
          <p:cNvPr id="73" name="Google Shape;73;p27" descr="A building in a city&#10;&#10;Description automatically generated"/>
          <p:cNvPicPr preferRelativeResize="0"/>
          <p:nvPr/>
        </p:nvPicPr>
        <p:blipFill rotWithShape="1">
          <a:blip r:embed="rId2">
            <a:alphaModFix/>
          </a:blip>
          <a:srcRect/>
          <a:stretch/>
        </p:blipFill>
        <p:spPr>
          <a:xfrm>
            <a:off x="20" y="1282"/>
            <a:ext cx="12191980" cy="6856718"/>
          </a:xfrm>
          <a:prstGeom prst="rect">
            <a:avLst/>
          </a:prstGeom>
          <a:noFill/>
          <a:ln>
            <a:noFill/>
          </a:ln>
        </p:spPr>
      </p:pic>
      <p:sp>
        <p:nvSpPr>
          <p:cNvPr id="74" name="Google Shape;74;p27"/>
          <p:cNvSpPr txBox="1">
            <a:spLocks noGrp="1"/>
          </p:cNvSpPr>
          <p:nvPr>
            <p:ph type="ctrTitle"/>
          </p:nvPr>
        </p:nvSpPr>
        <p:spPr>
          <a:xfrm>
            <a:off x="1570300" y="-484618"/>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29A149"/>
              </a:buClr>
              <a:buSzPts val="6000"/>
              <a:buFont typeface="Twentieth Century"/>
              <a:buNone/>
              <a:defRPr sz="6000">
                <a:solidFill>
                  <a:srgbClr val="29A14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27"/>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6" name="Google Shape;76;p27"/>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5_Title Slide">
  <p:cSld name="15_Title Slide">
    <p:spTree>
      <p:nvGrpSpPr>
        <p:cNvPr id="1" name="Shape 77"/>
        <p:cNvGrpSpPr/>
        <p:nvPr/>
      </p:nvGrpSpPr>
      <p:grpSpPr>
        <a:xfrm>
          <a:off x="0" y="0"/>
          <a:ext cx="0" cy="0"/>
          <a:chOff x="0" y="0"/>
          <a:chExt cx="0" cy="0"/>
        </a:xfrm>
      </p:grpSpPr>
      <p:pic>
        <p:nvPicPr>
          <p:cNvPr id="78" name="Google Shape;78;p28" descr="An aerial view of a city&#10;&#10;Description automatically generated"/>
          <p:cNvPicPr preferRelativeResize="0"/>
          <p:nvPr/>
        </p:nvPicPr>
        <p:blipFill rotWithShape="1">
          <a:blip r:embed="rId2">
            <a:alphaModFix/>
          </a:blip>
          <a:srcRect/>
          <a:stretch/>
        </p:blipFill>
        <p:spPr>
          <a:xfrm>
            <a:off x="20" y="1282"/>
            <a:ext cx="12191980" cy="6856718"/>
          </a:xfrm>
          <a:prstGeom prst="rect">
            <a:avLst/>
          </a:prstGeom>
          <a:noFill/>
          <a:ln>
            <a:noFill/>
          </a:ln>
        </p:spPr>
      </p:pic>
      <p:sp>
        <p:nvSpPr>
          <p:cNvPr id="79" name="Google Shape;79;p28"/>
          <p:cNvSpPr txBox="1">
            <a:spLocks noGrp="1"/>
          </p:cNvSpPr>
          <p:nvPr>
            <p:ph type="ctrTitle"/>
          </p:nvPr>
        </p:nvSpPr>
        <p:spPr>
          <a:xfrm>
            <a:off x="-1253924" y="-392020"/>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8"/>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1" name="Google Shape;81;p28"/>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7_Title Slide">
  <p:cSld name="17_Title Slide">
    <p:spTree>
      <p:nvGrpSpPr>
        <p:cNvPr id="1" name="Shape 82"/>
        <p:cNvGrpSpPr/>
        <p:nvPr/>
      </p:nvGrpSpPr>
      <p:grpSpPr>
        <a:xfrm>
          <a:off x="0" y="0"/>
          <a:ext cx="0" cy="0"/>
          <a:chOff x="0" y="0"/>
          <a:chExt cx="0" cy="0"/>
        </a:xfrm>
      </p:grpSpPr>
      <p:pic>
        <p:nvPicPr>
          <p:cNvPr id="83" name="Google Shape;83;p29" descr="A bridge over water with a road and land in the background&#10;&#10;Description automatically generated"/>
          <p:cNvPicPr preferRelativeResize="0"/>
          <p:nvPr/>
        </p:nvPicPr>
        <p:blipFill rotWithShape="1">
          <a:blip r:embed="rId2">
            <a:alphaModFix/>
          </a:blip>
          <a:srcRect b="-1"/>
          <a:stretch/>
        </p:blipFill>
        <p:spPr>
          <a:xfrm>
            <a:off x="20" y="1282"/>
            <a:ext cx="12191980" cy="6856718"/>
          </a:xfrm>
          <a:prstGeom prst="rect">
            <a:avLst/>
          </a:prstGeom>
          <a:noFill/>
          <a:ln>
            <a:noFill/>
          </a:ln>
        </p:spPr>
      </p:pic>
      <p:sp>
        <p:nvSpPr>
          <p:cNvPr id="84" name="Google Shape;84;p29"/>
          <p:cNvSpPr txBox="1">
            <a:spLocks noGrp="1"/>
          </p:cNvSpPr>
          <p:nvPr>
            <p:ph type="ctrTitle"/>
          </p:nvPr>
        </p:nvSpPr>
        <p:spPr>
          <a:xfrm>
            <a:off x="1269357" y="-415170"/>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29A149"/>
              </a:buClr>
              <a:buSzPts val="6000"/>
              <a:buFont typeface="Twentieth Century"/>
              <a:buNone/>
              <a:defRPr sz="6000">
                <a:solidFill>
                  <a:srgbClr val="29A14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29"/>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6" name="Google Shape;86;p29"/>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8_Title Slide">
  <p:cSld name="18_Title Slide">
    <p:spTree>
      <p:nvGrpSpPr>
        <p:cNvPr id="1" name="Shape 87"/>
        <p:cNvGrpSpPr/>
        <p:nvPr/>
      </p:nvGrpSpPr>
      <p:grpSpPr>
        <a:xfrm>
          <a:off x="0" y="0"/>
          <a:ext cx="0" cy="0"/>
          <a:chOff x="0" y="0"/>
          <a:chExt cx="0" cy="0"/>
        </a:xfrm>
      </p:grpSpPr>
      <p:pic>
        <p:nvPicPr>
          <p:cNvPr id="88" name="Google Shape;88;p30" descr="A building with a curved roof and a large building with a city in the background&#10;&#10;Description automatically generated"/>
          <p:cNvPicPr preferRelativeResize="0"/>
          <p:nvPr/>
        </p:nvPicPr>
        <p:blipFill rotWithShape="1">
          <a:blip r:embed="rId2">
            <a:alphaModFix/>
          </a:blip>
          <a:srcRect/>
          <a:stretch/>
        </p:blipFill>
        <p:spPr>
          <a:xfrm>
            <a:off x="20" y="1282"/>
            <a:ext cx="12191980" cy="6856718"/>
          </a:xfrm>
          <a:prstGeom prst="rect">
            <a:avLst/>
          </a:prstGeom>
          <a:noFill/>
          <a:ln>
            <a:noFill/>
          </a:ln>
        </p:spPr>
      </p:pic>
      <p:sp>
        <p:nvSpPr>
          <p:cNvPr id="89" name="Google Shape;89;p30"/>
          <p:cNvSpPr txBox="1">
            <a:spLocks noGrp="1"/>
          </p:cNvSpPr>
          <p:nvPr>
            <p:ph type="ctrTitle"/>
          </p:nvPr>
        </p:nvSpPr>
        <p:spPr>
          <a:xfrm>
            <a:off x="4093581" y="4067298"/>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30"/>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1" name="Google Shape;91;p30"/>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92"/>
        <p:cNvGrpSpPr/>
        <p:nvPr/>
      </p:nvGrpSpPr>
      <p:grpSpPr>
        <a:xfrm>
          <a:off x="0" y="0"/>
          <a:ext cx="0" cy="0"/>
          <a:chOff x="0" y="0"/>
          <a:chExt cx="0" cy="0"/>
        </a:xfrm>
      </p:grpSpPr>
      <p:sp>
        <p:nvSpPr>
          <p:cNvPr id="93" name="Google Shape;93;p31"/>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4" name="Google Shape;94;p31"/>
          <p:cNvPicPr preferRelativeResize="0"/>
          <p:nvPr/>
        </p:nvPicPr>
        <p:blipFill rotWithShape="1">
          <a:blip r:embed="rId2">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Agenda 1">
  <p:cSld name="Agenda 1">
    <p:spTree>
      <p:nvGrpSpPr>
        <p:cNvPr id="1" name="Shape 95"/>
        <p:cNvGrpSpPr/>
        <p:nvPr/>
      </p:nvGrpSpPr>
      <p:grpSpPr>
        <a:xfrm>
          <a:off x="0" y="0"/>
          <a:ext cx="0" cy="0"/>
          <a:chOff x="0" y="0"/>
          <a:chExt cx="0" cy="0"/>
        </a:xfrm>
      </p:grpSpPr>
      <p:pic>
        <p:nvPicPr>
          <p:cNvPr id="96" name="Google Shape;96;p32"/>
          <p:cNvPicPr preferRelativeResize="0"/>
          <p:nvPr/>
        </p:nvPicPr>
        <p:blipFill rotWithShape="1">
          <a:blip r:embed="rId2">
            <a:alphaModFix/>
          </a:blip>
          <a:srcRect l="26739" t="18360" b="8518"/>
          <a:stretch/>
        </p:blipFill>
        <p:spPr>
          <a:xfrm>
            <a:off x="-11199" y="1"/>
            <a:ext cx="12214401" cy="6857999"/>
          </a:xfrm>
          <a:prstGeom prst="rect">
            <a:avLst/>
          </a:prstGeom>
          <a:noFill/>
          <a:ln>
            <a:noFill/>
          </a:ln>
        </p:spPr>
      </p:pic>
      <p:sp>
        <p:nvSpPr>
          <p:cNvPr id="97" name="Google Shape;97;p32"/>
          <p:cNvSpPr/>
          <p:nvPr/>
        </p:nvSpPr>
        <p:spPr>
          <a:xfrm>
            <a:off x="-11300" y="0"/>
            <a:ext cx="12214400" cy="6858000"/>
          </a:xfrm>
          <a:prstGeom prst="rect">
            <a:avLst/>
          </a:prstGeom>
          <a:solidFill>
            <a:srgbClr val="FFFFFF">
              <a:alpha val="21568"/>
            </a:srgbClr>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a:solidFill>
                <a:schemeClr val="dk1"/>
              </a:solidFill>
              <a:latin typeface="Calibri"/>
              <a:ea typeface="Calibri"/>
              <a:cs typeface="Calibri"/>
              <a:sym typeface="Calibri"/>
            </a:endParaRPr>
          </a:p>
        </p:txBody>
      </p:sp>
      <p:sp>
        <p:nvSpPr>
          <p:cNvPr id="98" name="Google Shape;98;p32"/>
          <p:cNvSpPr txBox="1">
            <a:spLocks noGrp="1"/>
          </p:cNvSpPr>
          <p:nvPr>
            <p:ph type="title"/>
          </p:nvPr>
        </p:nvSpPr>
        <p:spPr>
          <a:xfrm>
            <a:off x="442913" y="432000"/>
            <a:ext cx="11306000" cy="1387200"/>
          </a:xfrm>
          <a:prstGeom prst="rect">
            <a:avLst/>
          </a:prstGeom>
          <a:noFill/>
          <a:ln>
            <a:noFill/>
          </a:ln>
        </p:spPr>
        <p:txBody>
          <a:bodyPr spcFirstLastPara="1" wrap="square" lIns="0" tIns="0" rIns="0" bIns="0" anchor="t" anchorCtr="0">
            <a:noAutofit/>
          </a:bodyPr>
          <a:lstStyle>
            <a:lvl1pPr marR="0" lvl="0" algn="l">
              <a:lnSpc>
                <a:spcPct val="85000"/>
              </a:lnSpc>
              <a:spcBef>
                <a:spcPts val="0"/>
              </a:spcBef>
              <a:spcAft>
                <a:spcPts val="0"/>
              </a:spcAft>
              <a:buClr>
                <a:schemeClr val="dk1"/>
              </a:buClr>
              <a:buSzPts val="2400"/>
              <a:buFont typeface="Georgia"/>
              <a:buNone/>
              <a:defRPr sz="3200" b="0" i="0" u="none" strike="noStrike" cap="none">
                <a:solidFill>
                  <a:schemeClr val="dk1"/>
                </a:solidFill>
                <a:latin typeface="Georgia"/>
                <a:ea typeface="Georgia"/>
                <a:cs typeface="Georgia"/>
                <a:sym typeface="Georgia"/>
              </a:defRPr>
            </a:lvl1pPr>
            <a:lvl2pPr lvl="1" algn="l">
              <a:lnSpc>
                <a:spcPct val="100000"/>
              </a:lnSpc>
              <a:spcBef>
                <a:spcPts val="0"/>
              </a:spcBef>
              <a:spcAft>
                <a:spcPts val="0"/>
              </a:spcAft>
              <a:buSzPts val="1100"/>
              <a:buNone/>
              <a:defRPr sz="1867"/>
            </a:lvl2pPr>
            <a:lvl3pPr lvl="2" algn="l">
              <a:lnSpc>
                <a:spcPct val="100000"/>
              </a:lnSpc>
              <a:spcBef>
                <a:spcPts val="0"/>
              </a:spcBef>
              <a:spcAft>
                <a:spcPts val="0"/>
              </a:spcAft>
              <a:buSzPts val="1100"/>
              <a:buNone/>
              <a:defRPr sz="1867"/>
            </a:lvl3pPr>
            <a:lvl4pPr lvl="3" algn="l">
              <a:lnSpc>
                <a:spcPct val="100000"/>
              </a:lnSpc>
              <a:spcBef>
                <a:spcPts val="0"/>
              </a:spcBef>
              <a:spcAft>
                <a:spcPts val="0"/>
              </a:spcAft>
              <a:buSzPts val="1100"/>
              <a:buNone/>
              <a:defRPr sz="1867"/>
            </a:lvl4pPr>
            <a:lvl5pPr lvl="4" algn="l">
              <a:lnSpc>
                <a:spcPct val="100000"/>
              </a:lnSpc>
              <a:spcBef>
                <a:spcPts val="0"/>
              </a:spcBef>
              <a:spcAft>
                <a:spcPts val="0"/>
              </a:spcAft>
              <a:buSzPts val="1100"/>
              <a:buNone/>
              <a:defRPr sz="1867"/>
            </a:lvl5pPr>
            <a:lvl6pPr lvl="5" algn="l">
              <a:lnSpc>
                <a:spcPct val="100000"/>
              </a:lnSpc>
              <a:spcBef>
                <a:spcPts val="0"/>
              </a:spcBef>
              <a:spcAft>
                <a:spcPts val="0"/>
              </a:spcAft>
              <a:buSzPts val="1100"/>
              <a:buNone/>
              <a:defRPr sz="1867"/>
            </a:lvl6pPr>
            <a:lvl7pPr lvl="6" algn="l">
              <a:lnSpc>
                <a:spcPct val="100000"/>
              </a:lnSpc>
              <a:spcBef>
                <a:spcPts val="0"/>
              </a:spcBef>
              <a:spcAft>
                <a:spcPts val="0"/>
              </a:spcAft>
              <a:buSzPts val="1100"/>
              <a:buNone/>
              <a:defRPr sz="1867"/>
            </a:lvl7pPr>
            <a:lvl8pPr lvl="7" algn="l">
              <a:lnSpc>
                <a:spcPct val="100000"/>
              </a:lnSpc>
              <a:spcBef>
                <a:spcPts val="0"/>
              </a:spcBef>
              <a:spcAft>
                <a:spcPts val="0"/>
              </a:spcAft>
              <a:buSzPts val="1100"/>
              <a:buNone/>
              <a:defRPr sz="1867"/>
            </a:lvl8pPr>
            <a:lvl9pPr lvl="8" algn="l">
              <a:lnSpc>
                <a:spcPct val="100000"/>
              </a:lnSpc>
              <a:spcBef>
                <a:spcPts val="0"/>
              </a:spcBef>
              <a:spcAft>
                <a:spcPts val="0"/>
              </a:spcAft>
              <a:buSzPts val="1100"/>
              <a:buNone/>
              <a:defRPr sz="1867"/>
            </a:lvl9pPr>
          </a:lstStyle>
          <a:p>
            <a:endParaRPr/>
          </a:p>
        </p:txBody>
      </p:sp>
      <p:grpSp>
        <p:nvGrpSpPr>
          <p:cNvPr id="99" name="Google Shape;99;p32"/>
          <p:cNvGrpSpPr/>
          <p:nvPr/>
        </p:nvGrpSpPr>
        <p:grpSpPr>
          <a:xfrm>
            <a:off x="-107522" y="317826"/>
            <a:ext cx="486415" cy="648263"/>
            <a:chOff x="4305299" y="3683345"/>
            <a:chExt cx="892176" cy="1189037"/>
          </a:xfrm>
        </p:grpSpPr>
        <p:sp>
          <p:nvSpPr>
            <p:cNvPr id="100" name="Google Shape;100;p32"/>
            <p:cNvSpPr/>
            <p:nvPr/>
          </p:nvSpPr>
          <p:spPr>
            <a:xfrm>
              <a:off x="4305299" y="3981795"/>
              <a:ext cx="592138" cy="595313"/>
            </a:xfrm>
            <a:custGeom>
              <a:avLst/>
              <a:gdLst/>
              <a:ahLst/>
              <a:cxnLst/>
              <a:rect l="l" t="t" r="r" b="b"/>
              <a:pathLst>
                <a:path w="259" h="260" extrusionOk="0">
                  <a:moveTo>
                    <a:pt x="169" y="92"/>
                  </a:moveTo>
                  <a:cubicBezTo>
                    <a:pt x="127" y="50"/>
                    <a:pt x="130" y="0"/>
                    <a:pt x="130" y="0"/>
                  </a:cubicBezTo>
                  <a:cubicBezTo>
                    <a:pt x="60" y="0"/>
                    <a:pt x="0" y="52"/>
                    <a:pt x="0" y="130"/>
                  </a:cubicBezTo>
                  <a:cubicBezTo>
                    <a:pt x="0" y="208"/>
                    <a:pt x="60" y="260"/>
                    <a:pt x="130" y="260"/>
                  </a:cubicBezTo>
                  <a:cubicBezTo>
                    <a:pt x="130" y="260"/>
                    <a:pt x="127" y="210"/>
                    <a:pt x="169" y="168"/>
                  </a:cubicBezTo>
                  <a:cubicBezTo>
                    <a:pt x="210" y="127"/>
                    <a:pt x="259" y="130"/>
                    <a:pt x="259" y="130"/>
                  </a:cubicBezTo>
                  <a:cubicBezTo>
                    <a:pt x="259" y="130"/>
                    <a:pt x="210" y="133"/>
                    <a:pt x="169" y="92"/>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01" name="Google Shape;101;p32"/>
            <p:cNvSpPr/>
            <p:nvPr/>
          </p:nvSpPr>
          <p:spPr>
            <a:xfrm>
              <a:off x="4600574" y="3683345"/>
              <a:ext cx="596900" cy="595313"/>
            </a:xfrm>
            <a:custGeom>
              <a:avLst/>
              <a:gdLst/>
              <a:ahLst/>
              <a:cxnLst/>
              <a:rect l="l" t="t" r="r" b="b"/>
              <a:pathLst>
                <a:path w="261" h="260" extrusionOk="0">
                  <a:moveTo>
                    <a:pt x="94" y="91"/>
                  </a:moveTo>
                  <a:cubicBezTo>
                    <a:pt x="53" y="132"/>
                    <a:pt x="0" y="129"/>
                    <a:pt x="0" y="129"/>
                  </a:cubicBezTo>
                  <a:cubicBezTo>
                    <a:pt x="0" y="199"/>
                    <a:pt x="52" y="260"/>
                    <a:pt x="130" y="260"/>
                  </a:cubicBezTo>
                  <a:cubicBezTo>
                    <a:pt x="207" y="260"/>
                    <a:pt x="261" y="199"/>
                    <a:pt x="261" y="129"/>
                  </a:cubicBezTo>
                  <a:cubicBezTo>
                    <a:pt x="261" y="129"/>
                    <a:pt x="208" y="132"/>
                    <a:pt x="167" y="92"/>
                  </a:cubicBezTo>
                  <a:cubicBezTo>
                    <a:pt x="128" y="52"/>
                    <a:pt x="130" y="0"/>
                    <a:pt x="130" y="0"/>
                  </a:cubicBezTo>
                  <a:cubicBezTo>
                    <a:pt x="130" y="0"/>
                    <a:pt x="132" y="53"/>
                    <a:pt x="94" y="91"/>
                  </a:cubicBezTo>
                  <a:close/>
                </a:path>
              </a:pathLst>
            </a:custGeom>
            <a:solidFill>
              <a:srgbClr val="FDB614"/>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02" name="Google Shape;102;p32"/>
            <p:cNvSpPr/>
            <p:nvPr/>
          </p:nvSpPr>
          <p:spPr>
            <a:xfrm>
              <a:off x="4602162" y="4278657"/>
              <a:ext cx="595313" cy="593725"/>
            </a:xfrm>
            <a:custGeom>
              <a:avLst/>
              <a:gdLst/>
              <a:ahLst/>
              <a:cxnLst/>
              <a:rect l="l" t="t" r="r" b="b"/>
              <a:pathLst>
                <a:path w="260" h="259" extrusionOk="0">
                  <a:moveTo>
                    <a:pt x="93" y="168"/>
                  </a:moveTo>
                  <a:cubicBezTo>
                    <a:pt x="52" y="127"/>
                    <a:pt x="0" y="130"/>
                    <a:pt x="0" y="130"/>
                  </a:cubicBezTo>
                  <a:cubicBezTo>
                    <a:pt x="0" y="60"/>
                    <a:pt x="52" y="0"/>
                    <a:pt x="130" y="0"/>
                  </a:cubicBezTo>
                  <a:cubicBezTo>
                    <a:pt x="207" y="0"/>
                    <a:pt x="260" y="60"/>
                    <a:pt x="260" y="130"/>
                  </a:cubicBezTo>
                  <a:cubicBezTo>
                    <a:pt x="260" y="130"/>
                    <a:pt x="207" y="127"/>
                    <a:pt x="167" y="168"/>
                  </a:cubicBezTo>
                  <a:cubicBezTo>
                    <a:pt x="127" y="207"/>
                    <a:pt x="130" y="259"/>
                    <a:pt x="130" y="259"/>
                  </a:cubicBezTo>
                  <a:cubicBezTo>
                    <a:pt x="130" y="259"/>
                    <a:pt x="132" y="206"/>
                    <a:pt x="93" y="168"/>
                  </a:cubicBezTo>
                  <a:close/>
                </a:path>
              </a:pathLst>
            </a:custGeom>
            <a:solidFill>
              <a:srgbClr val="DB546A"/>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grpSp>
      <p:grpSp>
        <p:nvGrpSpPr>
          <p:cNvPr id="103" name="Google Shape;103;p32"/>
          <p:cNvGrpSpPr/>
          <p:nvPr/>
        </p:nvGrpSpPr>
        <p:grpSpPr>
          <a:xfrm>
            <a:off x="10415889" y="330956"/>
            <a:ext cx="1946521" cy="649995"/>
            <a:chOff x="4305299" y="3681757"/>
            <a:chExt cx="3570288" cy="1192213"/>
          </a:xfrm>
        </p:grpSpPr>
        <p:sp>
          <p:nvSpPr>
            <p:cNvPr id="104" name="Google Shape;104;p32"/>
            <p:cNvSpPr/>
            <p:nvPr/>
          </p:nvSpPr>
          <p:spPr>
            <a:xfrm>
              <a:off x="6684962" y="3978620"/>
              <a:ext cx="592138" cy="598488"/>
            </a:xfrm>
            <a:custGeom>
              <a:avLst/>
              <a:gdLst/>
              <a:ahLst/>
              <a:cxnLst/>
              <a:rect l="l" t="t" r="r" b="b"/>
              <a:pathLst>
                <a:path w="259" h="261" extrusionOk="0">
                  <a:moveTo>
                    <a:pt x="169" y="93"/>
                  </a:moveTo>
                  <a:cubicBezTo>
                    <a:pt x="127" y="51"/>
                    <a:pt x="130" y="0"/>
                    <a:pt x="130" y="0"/>
                  </a:cubicBezTo>
                  <a:cubicBezTo>
                    <a:pt x="61" y="0"/>
                    <a:pt x="0" y="53"/>
                    <a:pt x="0" y="131"/>
                  </a:cubicBezTo>
                  <a:cubicBezTo>
                    <a:pt x="0" y="209"/>
                    <a:pt x="61" y="261"/>
                    <a:pt x="130" y="261"/>
                  </a:cubicBezTo>
                  <a:cubicBezTo>
                    <a:pt x="130" y="261"/>
                    <a:pt x="127" y="211"/>
                    <a:pt x="169" y="169"/>
                  </a:cubicBezTo>
                  <a:cubicBezTo>
                    <a:pt x="210" y="128"/>
                    <a:pt x="259" y="131"/>
                    <a:pt x="259" y="131"/>
                  </a:cubicBezTo>
                  <a:cubicBezTo>
                    <a:pt x="259" y="131"/>
                    <a:pt x="210" y="134"/>
                    <a:pt x="169" y="93"/>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05" name="Google Shape;105;p32"/>
            <p:cNvSpPr/>
            <p:nvPr/>
          </p:nvSpPr>
          <p:spPr>
            <a:xfrm>
              <a:off x="6983412" y="4278657"/>
              <a:ext cx="593725" cy="593725"/>
            </a:xfrm>
            <a:custGeom>
              <a:avLst/>
              <a:gdLst/>
              <a:ahLst/>
              <a:cxnLst/>
              <a:rect l="l" t="t" r="r" b="b"/>
              <a:pathLst>
                <a:path w="260" h="259" extrusionOk="0">
                  <a:moveTo>
                    <a:pt x="93" y="168"/>
                  </a:moveTo>
                  <a:cubicBezTo>
                    <a:pt x="52" y="127"/>
                    <a:pt x="0" y="130"/>
                    <a:pt x="0" y="130"/>
                  </a:cubicBezTo>
                  <a:cubicBezTo>
                    <a:pt x="0" y="60"/>
                    <a:pt x="51" y="0"/>
                    <a:pt x="130" y="0"/>
                  </a:cubicBezTo>
                  <a:cubicBezTo>
                    <a:pt x="206" y="0"/>
                    <a:pt x="260" y="60"/>
                    <a:pt x="260" y="130"/>
                  </a:cubicBezTo>
                  <a:cubicBezTo>
                    <a:pt x="260" y="130"/>
                    <a:pt x="207" y="127"/>
                    <a:pt x="167" y="168"/>
                  </a:cubicBezTo>
                  <a:cubicBezTo>
                    <a:pt x="127" y="207"/>
                    <a:pt x="130" y="259"/>
                    <a:pt x="130" y="259"/>
                  </a:cubicBezTo>
                  <a:cubicBezTo>
                    <a:pt x="130" y="259"/>
                    <a:pt x="131" y="206"/>
                    <a:pt x="93" y="168"/>
                  </a:cubicBezTo>
                  <a:close/>
                </a:path>
              </a:pathLst>
            </a:custGeom>
            <a:solidFill>
              <a:srgbClr val="DB546A"/>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06" name="Google Shape;106;p32"/>
            <p:cNvSpPr/>
            <p:nvPr/>
          </p:nvSpPr>
          <p:spPr>
            <a:xfrm>
              <a:off x="6983412" y="3683345"/>
              <a:ext cx="593725" cy="593725"/>
            </a:xfrm>
            <a:custGeom>
              <a:avLst/>
              <a:gdLst/>
              <a:ahLst/>
              <a:cxnLst/>
              <a:rect l="l" t="t" r="r" b="b"/>
              <a:pathLst>
                <a:path w="260" h="259" extrusionOk="0">
                  <a:moveTo>
                    <a:pt x="93" y="91"/>
                  </a:moveTo>
                  <a:cubicBezTo>
                    <a:pt x="52" y="132"/>
                    <a:pt x="0" y="129"/>
                    <a:pt x="0" y="129"/>
                  </a:cubicBezTo>
                  <a:cubicBezTo>
                    <a:pt x="0" y="199"/>
                    <a:pt x="51" y="259"/>
                    <a:pt x="129" y="259"/>
                  </a:cubicBezTo>
                  <a:cubicBezTo>
                    <a:pt x="206" y="259"/>
                    <a:pt x="260" y="199"/>
                    <a:pt x="260" y="129"/>
                  </a:cubicBezTo>
                  <a:cubicBezTo>
                    <a:pt x="260" y="129"/>
                    <a:pt x="207" y="132"/>
                    <a:pt x="167" y="92"/>
                  </a:cubicBezTo>
                  <a:cubicBezTo>
                    <a:pt x="127" y="52"/>
                    <a:pt x="130" y="0"/>
                    <a:pt x="130" y="0"/>
                  </a:cubicBezTo>
                  <a:cubicBezTo>
                    <a:pt x="130" y="0"/>
                    <a:pt x="131" y="53"/>
                    <a:pt x="93" y="91"/>
                  </a:cubicBezTo>
                  <a:close/>
                </a:path>
              </a:pathLst>
            </a:custGeom>
            <a:solidFill>
              <a:srgbClr val="FDB614"/>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07" name="Google Shape;107;p32"/>
            <p:cNvSpPr/>
            <p:nvPr/>
          </p:nvSpPr>
          <p:spPr>
            <a:xfrm>
              <a:off x="7280274" y="3978620"/>
              <a:ext cx="595313" cy="598488"/>
            </a:xfrm>
            <a:custGeom>
              <a:avLst/>
              <a:gdLst/>
              <a:ahLst/>
              <a:cxnLst/>
              <a:rect l="l" t="t" r="r" b="b"/>
              <a:pathLst>
                <a:path w="260" h="261" extrusionOk="0">
                  <a:moveTo>
                    <a:pt x="91" y="93"/>
                  </a:moveTo>
                  <a:cubicBezTo>
                    <a:pt x="133" y="51"/>
                    <a:pt x="130" y="0"/>
                    <a:pt x="130" y="0"/>
                  </a:cubicBezTo>
                  <a:cubicBezTo>
                    <a:pt x="200" y="0"/>
                    <a:pt x="260" y="53"/>
                    <a:pt x="260" y="131"/>
                  </a:cubicBezTo>
                  <a:cubicBezTo>
                    <a:pt x="260" y="209"/>
                    <a:pt x="199" y="261"/>
                    <a:pt x="130" y="261"/>
                  </a:cubicBezTo>
                  <a:cubicBezTo>
                    <a:pt x="130" y="261"/>
                    <a:pt x="132" y="211"/>
                    <a:pt x="91" y="169"/>
                  </a:cubicBezTo>
                  <a:cubicBezTo>
                    <a:pt x="50" y="128"/>
                    <a:pt x="0" y="131"/>
                    <a:pt x="0" y="131"/>
                  </a:cubicBezTo>
                  <a:cubicBezTo>
                    <a:pt x="0" y="131"/>
                    <a:pt x="49" y="134"/>
                    <a:pt x="91" y="93"/>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08" name="Google Shape;108;p32"/>
            <p:cNvSpPr/>
            <p:nvPr/>
          </p:nvSpPr>
          <p:spPr>
            <a:xfrm>
              <a:off x="4305299" y="3981795"/>
              <a:ext cx="592138" cy="595313"/>
            </a:xfrm>
            <a:custGeom>
              <a:avLst/>
              <a:gdLst/>
              <a:ahLst/>
              <a:cxnLst/>
              <a:rect l="l" t="t" r="r" b="b"/>
              <a:pathLst>
                <a:path w="259" h="260" extrusionOk="0">
                  <a:moveTo>
                    <a:pt x="169" y="92"/>
                  </a:moveTo>
                  <a:cubicBezTo>
                    <a:pt x="127" y="50"/>
                    <a:pt x="130" y="0"/>
                    <a:pt x="130" y="0"/>
                  </a:cubicBezTo>
                  <a:cubicBezTo>
                    <a:pt x="60" y="0"/>
                    <a:pt x="0" y="52"/>
                    <a:pt x="0" y="130"/>
                  </a:cubicBezTo>
                  <a:cubicBezTo>
                    <a:pt x="0" y="208"/>
                    <a:pt x="60" y="260"/>
                    <a:pt x="130" y="260"/>
                  </a:cubicBezTo>
                  <a:cubicBezTo>
                    <a:pt x="130" y="260"/>
                    <a:pt x="127" y="210"/>
                    <a:pt x="169" y="168"/>
                  </a:cubicBezTo>
                  <a:cubicBezTo>
                    <a:pt x="210" y="127"/>
                    <a:pt x="259" y="130"/>
                    <a:pt x="259" y="130"/>
                  </a:cubicBezTo>
                  <a:cubicBezTo>
                    <a:pt x="259" y="130"/>
                    <a:pt x="210" y="133"/>
                    <a:pt x="169" y="92"/>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09" name="Google Shape;109;p32"/>
            <p:cNvSpPr/>
            <p:nvPr/>
          </p:nvSpPr>
          <p:spPr>
            <a:xfrm>
              <a:off x="4600574" y="3683345"/>
              <a:ext cx="596900" cy="595313"/>
            </a:xfrm>
            <a:custGeom>
              <a:avLst/>
              <a:gdLst/>
              <a:ahLst/>
              <a:cxnLst/>
              <a:rect l="l" t="t" r="r" b="b"/>
              <a:pathLst>
                <a:path w="261" h="260" extrusionOk="0">
                  <a:moveTo>
                    <a:pt x="94" y="91"/>
                  </a:moveTo>
                  <a:cubicBezTo>
                    <a:pt x="53" y="132"/>
                    <a:pt x="0" y="129"/>
                    <a:pt x="0" y="129"/>
                  </a:cubicBezTo>
                  <a:cubicBezTo>
                    <a:pt x="0" y="199"/>
                    <a:pt x="52" y="260"/>
                    <a:pt x="130" y="260"/>
                  </a:cubicBezTo>
                  <a:cubicBezTo>
                    <a:pt x="207" y="260"/>
                    <a:pt x="261" y="199"/>
                    <a:pt x="261" y="129"/>
                  </a:cubicBezTo>
                  <a:cubicBezTo>
                    <a:pt x="261" y="129"/>
                    <a:pt x="208" y="132"/>
                    <a:pt x="167" y="92"/>
                  </a:cubicBezTo>
                  <a:cubicBezTo>
                    <a:pt x="128" y="52"/>
                    <a:pt x="130" y="0"/>
                    <a:pt x="130" y="0"/>
                  </a:cubicBezTo>
                  <a:cubicBezTo>
                    <a:pt x="130" y="0"/>
                    <a:pt x="132" y="53"/>
                    <a:pt x="94" y="91"/>
                  </a:cubicBezTo>
                  <a:close/>
                </a:path>
              </a:pathLst>
            </a:custGeom>
            <a:solidFill>
              <a:srgbClr val="FDB614"/>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0" name="Google Shape;110;p32"/>
            <p:cNvSpPr/>
            <p:nvPr/>
          </p:nvSpPr>
          <p:spPr>
            <a:xfrm>
              <a:off x="5197474" y="3681757"/>
              <a:ext cx="595313" cy="595313"/>
            </a:xfrm>
            <a:custGeom>
              <a:avLst/>
              <a:gdLst/>
              <a:ahLst/>
              <a:cxnLst/>
              <a:rect l="l" t="t" r="r" b="b"/>
              <a:pathLst>
                <a:path w="260" h="260" extrusionOk="0">
                  <a:moveTo>
                    <a:pt x="93" y="169"/>
                  </a:moveTo>
                  <a:cubicBezTo>
                    <a:pt x="52" y="128"/>
                    <a:pt x="0" y="131"/>
                    <a:pt x="0" y="131"/>
                  </a:cubicBezTo>
                  <a:cubicBezTo>
                    <a:pt x="0" y="61"/>
                    <a:pt x="51" y="0"/>
                    <a:pt x="129" y="0"/>
                  </a:cubicBezTo>
                  <a:cubicBezTo>
                    <a:pt x="206" y="0"/>
                    <a:pt x="260" y="61"/>
                    <a:pt x="260" y="131"/>
                  </a:cubicBezTo>
                  <a:cubicBezTo>
                    <a:pt x="260" y="131"/>
                    <a:pt x="207" y="128"/>
                    <a:pt x="167" y="168"/>
                  </a:cubicBezTo>
                  <a:cubicBezTo>
                    <a:pt x="127" y="208"/>
                    <a:pt x="129" y="260"/>
                    <a:pt x="129" y="260"/>
                  </a:cubicBezTo>
                  <a:cubicBezTo>
                    <a:pt x="129" y="260"/>
                    <a:pt x="131" y="207"/>
                    <a:pt x="93" y="169"/>
                  </a:cubicBezTo>
                  <a:close/>
                </a:path>
              </a:pathLst>
            </a:custGeom>
            <a:solidFill>
              <a:srgbClr val="DB546A"/>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1" name="Google Shape;111;p32"/>
            <p:cNvSpPr/>
            <p:nvPr/>
          </p:nvSpPr>
          <p:spPr>
            <a:xfrm>
              <a:off x="5197474" y="4281832"/>
              <a:ext cx="595313" cy="592138"/>
            </a:xfrm>
            <a:custGeom>
              <a:avLst/>
              <a:gdLst/>
              <a:ahLst/>
              <a:cxnLst/>
              <a:rect l="l" t="t" r="r" b="b"/>
              <a:pathLst>
                <a:path w="260" h="259" extrusionOk="0">
                  <a:moveTo>
                    <a:pt x="93" y="91"/>
                  </a:moveTo>
                  <a:cubicBezTo>
                    <a:pt x="52" y="132"/>
                    <a:pt x="0" y="129"/>
                    <a:pt x="0" y="129"/>
                  </a:cubicBezTo>
                  <a:cubicBezTo>
                    <a:pt x="0" y="199"/>
                    <a:pt x="51" y="259"/>
                    <a:pt x="129" y="259"/>
                  </a:cubicBezTo>
                  <a:cubicBezTo>
                    <a:pt x="206" y="259"/>
                    <a:pt x="260" y="199"/>
                    <a:pt x="260" y="129"/>
                  </a:cubicBezTo>
                  <a:cubicBezTo>
                    <a:pt x="260" y="129"/>
                    <a:pt x="207" y="132"/>
                    <a:pt x="167" y="91"/>
                  </a:cubicBezTo>
                  <a:cubicBezTo>
                    <a:pt x="127" y="52"/>
                    <a:pt x="129" y="0"/>
                    <a:pt x="129" y="0"/>
                  </a:cubicBezTo>
                  <a:cubicBezTo>
                    <a:pt x="129" y="0"/>
                    <a:pt x="131" y="53"/>
                    <a:pt x="93" y="91"/>
                  </a:cubicBezTo>
                  <a:close/>
                </a:path>
              </a:pathLst>
            </a:custGeom>
            <a:solidFill>
              <a:srgbClr val="FDB614"/>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2" name="Google Shape;112;p32"/>
            <p:cNvSpPr/>
            <p:nvPr/>
          </p:nvSpPr>
          <p:spPr>
            <a:xfrm>
              <a:off x="5492749" y="3981795"/>
              <a:ext cx="595313" cy="595313"/>
            </a:xfrm>
            <a:custGeom>
              <a:avLst/>
              <a:gdLst/>
              <a:ahLst/>
              <a:cxnLst/>
              <a:rect l="l" t="t" r="r" b="b"/>
              <a:pathLst>
                <a:path w="260" h="260" extrusionOk="0">
                  <a:moveTo>
                    <a:pt x="169" y="92"/>
                  </a:moveTo>
                  <a:cubicBezTo>
                    <a:pt x="128" y="50"/>
                    <a:pt x="131" y="0"/>
                    <a:pt x="131" y="0"/>
                  </a:cubicBezTo>
                  <a:cubicBezTo>
                    <a:pt x="61" y="0"/>
                    <a:pt x="0" y="52"/>
                    <a:pt x="0" y="130"/>
                  </a:cubicBezTo>
                  <a:cubicBezTo>
                    <a:pt x="0" y="208"/>
                    <a:pt x="61" y="260"/>
                    <a:pt x="131" y="260"/>
                  </a:cubicBezTo>
                  <a:cubicBezTo>
                    <a:pt x="131" y="260"/>
                    <a:pt x="128" y="210"/>
                    <a:pt x="169" y="168"/>
                  </a:cubicBezTo>
                  <a:cubicBezTo>
                    <a:pt x="210" y="127"/>
                    <a:pt x="260" y="130"/>
                    <a:pt x="260" y="130"/>
                  </a:cubicBezTo>
                  <a:cubicBezTo>
                    <a:pt x="260" y="130"/>
                    <a:pt x="211" y="133"/>
                    <a:pt x="169" y="92"/>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3" name="Google Shape;113;p32"/>
            <p:cNvSpPr/>
            <p:nvPr/>
          </p:nvSpPr>
          <p:spPr>
            <a:xfrm>
              <a:off x="4900612" y="3978620"/>
              <a:ext cx="592138" cy="598488"/>
            </a:xfrm>
            <a:custGeom>
              <a:avLst/>
              <a:gdLst/>
              <a:ahLst/>
              <a:cxnLst/>
              <a:rect l="l" t="t" r="r" b="b"/>
              <a:pathLst>
                <a:path w="259" h="261" extrusionOk="0">
                  <a:moveTo>
                    <a:pt x="90" y="93"/>
                  </a:moveTo>
                  <a:cubicBezTo>
                    <a:pt x="132" y="51"/>
                    <a:pt x="130" y="1"/>
                    <a:pt x="130" y="1"/>
                  </a:cubicBezTo>
                  <a:cubicBezTo>
                    <a:pt x="200" y="0"/>
                    <a:pt x="259" y="53"/>
                    <a:pt x="259" y="131"/>
                  </a:cubicBezTo>
                  <a:cubicBezTo>
                    <a:pt x="259" y="209"/>
                    <a:pt x="199" y="261"/>
                    <a:pt x="130" y="261"/>
                  </a:cubicBezTo>
                  <a:cubicBezTo>
                    <a:pt x="130" y="261"/>
                    <a:pt x="132" y="211"/>
                    <a:pt x="91" y="169"/>
                  </a:cubicBezTo>
                  <a:cubicBezTo>
                    <a:pt x="50" y="128"/>
                    <a:pt x="0" y="131"/>
                    <a:pt x="0" y="131"/>
                  </a:cubicBezTo>
                  <a:cubicBezTo>
                    <a:pt x="0" y="131"/>
                    <a:pt x="49" y="134"/>
                    <a:pt x="90" y="93"/>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4" name="Google Shape;114;p32"/>
            <p:cNvSpPr/>
            <p:nvPr/>
          </p:nvSpPr>
          <p:spPr>
            <a:xfrm>
              <a:off x="5792787" y="4278657"/>
              <a:ext cx="595313" cy="593725"/>
            </a:xfrm>
            <a:custGeom>
              <a:avLst/>
              <a:gdLst/>
              <a:ahLst/>
              <a:cxnLst/>
              <a:rect l="l" t="t" r="r" b="b"/>
              <a:pathLst>
                <a:path w="260" h="259" extrusionOk="0">
                  <a:moveTo>
                    <a:pt x="93" y="168"/>
                  </a:moveTo>
                  <a:cubicBezTo>
                    <a:pt x="52" y="127"/>
                    <a:pt x="0" y="130"/>
                    <a:pt x="0" y="130"/>
                  </a:cubicBezTo>
                  <a:cubicBezTo>
                    <a:pt x="0" y="60"/>
                    <a:pt x="52" y="0"/>
                    <a:pt x="130" y="0"/>
                  </a:cubicBezTo>
                  <a:cubicBezTo>
                    <a:pt x="206" y="0"/>
                    <a:pt x="260" y="60"/>
                    <a:pt x="260" y="130"/>
                  </a:cubicBezTo>
                  <a:cubicBezTo>
                    <a:pt x="260" y="130"/>
                    <a:pt x="207" y="127"/>
                    <a:pt x="167" y="168"/>
                  </a:cubicBezTo>
                  <a:cubicBezTo>
                    <a:pt x="127" y="207"/>
                    <a:pt x="130" y="259"/>
                    <a:pt x="130" y="259"/>
                  </a:cubicBezTo>
                  <a:cubicBezTo>
                    <a:pt x="130" y="259"/>
                    <a:pt x="131" y="207"/>
                    <a:pt x="93" y="168"/>
                  </a:cubicBezTo>
                  <a:close/>
                </a:path>
              </a:pathLst>
            </a:custGeom>
            <a:solidFill>
              <a:srgbClr val="DB546A"/>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5" name="Google Shape;115;p32"/>
            <p:cNvSpPr/>
            <p:nvPr/>
          </p:nvSpPr>
          <p:spPr>
            <a:xfrm>
              <a:off x="5792787" y="3683345"/>
              <a:ext cx="595313" cy="595313"/>
            </a:xfrm>
            <a:custGeom>
              <a:avLst/>
              <a:gdLst/>
              <a:ahLst/>
              <a:cxnLst/>
              <a:rect l="l" t="t" r="r" b="b"/>
              <a:pathLst>
                <a:path w="260" h="260" extrusionOk="0">
                  <a:moveTo>
                    <a:pt x="93" y="91"/>
                  </a:moveTo>
                  <a:cubicBezTo>
                    <a:pt x="52" y="132"/>
                    <a:pt x="0" y="129"/>
                    <a:pt x="0" y="129"/>
                  </a:cubicBezTo>
                  <a:cubicBezTo>
                    <a:pt x="0" y="199"/>
                    <a:pt x="52" y="260"/>
                    <a:pt x="130" y="260"/>
                  </a:cubicBezTo>
                  <a:cubicBezTo>
                    <a:pt x="206" y="260"/>
                    <a:pt x="260" y="199"/>
                    <a:pt x="260" y="129"/>
                  </a:cubicBezTo>
                  <a:cubicBezTo>
                    <a:pt x="260" y="129"/>
                    <a:pt x="207" y="132"/>
                    <a:pt x="167" y="92"/>
                  </a:cubicBezTo>
                  <a:cubicBezTo>
                    <a:pt x="127" y="52"/>
                    <a:pt x="130" y="0"/>
                    <a:pt x="130" y="0"/>
                  </a:cubicBezTo>
                  <a:cubicBezTo>
                    <a:pt x="130" y="0"/>
                    <a:pt x="131" y="53"/>
                    <a:pt x="93" y="91"/>
                  </a:cubicBezTo>
                  <a:close/>
                </a:path>
              </a:pathLst>
            </a:custGeom>
            <a:solidFill>
              <a:srgbClr val="FDB614"/>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6" name="Google Shape;116;p32"/>
            <p:cNvSpPr/>
            <p:nvPr/>
          </p:nvSpPr>
          <p:spPr>
            <a:xfrm>
              <a:off x="6388099" y="3681757"/>
              <a:ext cx="595313" cy="595313"/>
            </a:xfrm>
            <a:custGeom>
              <a:avLst/>
              <a:gdLst/>
              <a:ahLst/>
              <a:cxnLst/>
              <a:rect l="l" t="t" r="r" b="b"/>
              <a:pathLst>
                <a:path w="260" h="260" extrusionOk="0">
                  <a:moveTo>
                    <a:pt x="93" y="169"/>
                  </a:moveTo>
                  <a:cubicBezTo>
                    <a:pt x="52" y="128"/>
                    <a:pt x="0" y="131"/>
                    <a:pt x="0" y="131"/>
                  </a:cubicBezTo>
                  <a:cubicBezTo>
                    <a:pt x="0" y="61"/>
                    <a:pt x="52" y="0"/>
                    <a:pt x="130" y="0"/>
                  </a:cubicBezTo>
                  <a:cubicBezTo>
                    <a:pt x="206" y="0"/>
                    <a:pt x="260" y="61"/>
                    <a:pt x="260" y="131"/>
                  </a:cubicBezTo>
                  <a:cubicBezTo>
                    <a:pt x="260" y="131"/>
                    <a:pt x="207" y="128"/>
                    <a:pt x="167" y="168"/>
                  </a:cubicBezTo>
                  <a:cubicBezTo>
                    <a:pt x="127" y="208"/>
                    <a:pt x="130" y="260"/>
                    <a:pt x="130" y="260"/>
                  </a:cubicBezTo>
                  <a:cubicBezTo>
                    <a:pt x="130" y="260"/>
                    <a:pt x="131" y="207"/>
                    <a:pt x="93" y="169"/>
                  </a:cubicBezTo>
                  <a:close/>
                </a:path>
              </a:pathLst>
            </a:custGeom>
            <a:solidFill>
              <a:srgbClr val="DB546A"/>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7" name="Google Shape;117;p32"/>
            <p:cNvSpPr/>
            <p:nvPr/>
          </p:nvSpPr>
          <p:spPr>
            <a:xfrm>
              <a:off x="6388099" y="4281832"/>
              <a:ext cx="595313" cy="592138"/>
            </a:xfrm>
            <a:custGeom>
              <a:avLst/>
              <a:gdLst/>
              <a:ahLst/>
              <a:cxnLst/>
              <a:rect l="l" t="t" r="r" b="b"/>
              <a:pathLst>
                <a:path w="260" h="259" extrusionOk="0">
                  <a:moveTo>
                    <a:pt x="93" y="91"/>
                  </a:moveTo>
                  <a:cubicBezTo>
                    <a:pt x="52" y="132"/>
                    <a:pt x="0" y="129"/>
                    <a:pt x="0" y="129"/>
                  </a:cubicBezTo>
                  <a:cubicBezTo>
                    <a:pt x="0" y="199"/>
                    <a:pt x="52" y="259"/>
                    <a:pt x="130" y="259"/>
                  </a:cubicBezTo>
                  <a:cubicBezTo>
                    <a:pt x="206" y="259"/>
                    <a:pt x="260" y="199"/>
                    <a:pt x="260" y="129"/>
                  </a:cubicBezTo>
                  <a:cubicBezTo>
                    <a:pt x="260" y="129"/>
                    <a:pt x="207" y="132"/>
                    <a:pt x="167" y="91"/>
                  </a:cubicBezTo>
                  <a:cubicBezTo>
                    <a:pt x="127" y="52"/>
                    <a:pt x="130" y="0"/>
                    <a:pt x="130" y="0"/>
                  </a:cubicBezTo>
                  <a:cubicBezTo>
                    <a:pt x="130" y="0"/>
                    <a:pt x="131" y="53"/>
                    <a:pt x="93" y="91"/>
                  </a:cubicBezTo>
                  <a:close/>
                </a:path>
              </a:pathLst>
            </a:custGeom>
            <a:solidFill>
              <a:srgbClr val="FDB614"/>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8" name="Google Shape;118;p32"/>
            <p:cNvSpPr/>
            <p:nvPr/>
          </p:nvSpPr>
          <p:spPr>
            <a:xfrm>
              <a:off x="6684962" y="3981795"/>
              <a:ext cx="592138" cy="595313"/>
            </a:xfrm>
            <a:custGeom>
              <a:avLst/>
              <a:gdLst/>
              <a:ahLst/>
              <a:cxnLst/>
              <a:rect l="l" t="t" r="r" b="b"/>
              <a:pathLst>
                <a:path w="259" h="260" extrusionOk="0">
                  <a:moveTo>
                    <a:pt x="169" y="92"/>
                  </a:moveTo>
                  <a:cubicBezTo>
                    <a:pt x="127" y="50"/>
                    <a:pt x="130" y="0"/>
                    <a:pt x="130" y="0"/>
                  </a:cubicBezTo>
                  <a:cubicBezTo>
                    <a:pt x="60" y="0"/>
                    <a:pt x="0" y="52"/>
                    <a:pt x="0" y="130"/>
                  </a:cubicBezTo>
                  <a:cubicBezTo>
                    <a:pt x="0" y="208"/>
                    <a:pt x="60" y="260"/>
                    <a:pt x="130" y="260"/>
                  </a:cubicBezTo>
                  <a:cubicBezTo>
                    <a:pt x="130" y="260"/>
                    <a:pt x="127" y="210"/>
                    <a:pt x="169" y="168"/>
                  </a:cubicBezTo>
                  <a:cubicBezTo>
                    <a:pt x="210" y="127"/>
                    <a:pt x="259" y="130"/>
                    <a:pt x="259" y="130"/>
                  </a:cubicBezTo>
                  <a:cubicBezTo>
                    <a:pt x="259" y="130"/>
                    <a:pt x="210" y="133"/>
                    <a:pt x="169" y="92"/>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19" name="Google Shape;119;p32"/>
            <p:cNvSpPr/>
            <p:nvPr/>
          </p:nvSpPr>
          <p:spPr>
            <a:xfrm>
              <a:off x="6089649" y="3978620"/>
              <a:ext cx="595313" cy="598488"/>
            </a:xfrm>
            <a:custGeom>
              <a:avLst/>
              <a:gdLst/>
              <a:ahLst/>
              <a:cxnLst/>
              <a:rect l="l" t="t" r="r" b="b"/>
              <a:pathLst>
                <a:path w="260" h="261" extrusionOk="0">
                  <a:moveTo>
                    <a:pt x="91" y="93"/>
                  </a:moveTo>
                  <a:cubicBezTo>
                    <a:pt x="133" y="51"/>
                    <a:pt x="130" y="1"/>
                    <a:pt x="130" y="1"/>
                  </a:cubicBezTo>
                  <a:cubicBezTo>
                    <a:pt x="200" y="0"/>
                    <a:pt x="260" y="53"/>
                    <a:pt x="260" y="131"/>
                  </a:cubicBezTo>
                  <a:cubicBezTo>
                    <a:pt x="260" y="209"/>
                    <a:pt x="200" y="261"/>
                    <a:pt x="130" y="261"/>
                  </a:cubicBezTo>
                  <a:cubicBezTo>
                    <a:pt x="130" y="261"/>
                    <a:pt x="132" y="211"/>
                    <a:pt x="91" y="169"/>
                  </a:cubicBezTo>
                  <a:cubicBezTo>
                    <a:pt x="50" y="128"/>
                    <a:pt x="0" y="131"/>
                    <a:pt x="0" y="131"/>
                  </a:cubicBezTo>
                  <a:cubicBezTo>
                    <a:pt x="0" y="131"/>
                    <a:pt x="49" y="134"/>
                    <a:pt x="91" y="93"/>
                  </a:cubicBezTo>
                  <a:close/>
                </a:path>
              </a:pathLst>
            </a:custGeom>
            <a:solidFill>
              <a:srgbClr val="464647"/>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sp>
          <p:nvSpPr>
            <p:cNvPr id="120" name="Google Shape;120;p32"/>
            <p:cNvSpPr/>
            <p:nvPr/>
          </p:nvSpPr>
          <p:spPr>
            <a:xfrm>
              <a:off x="4602162" y="4278657"/>
              <a:ext cx="595313" cy="593725"/>
            </a:xfrm>
            <a:custGeom>
              <a:avLst/>
              <a:gdLst/>
              <a:ahLst/>
              <a:cxnLst/>
              <a:rect l="l" t="t" r="r" b="b"/>
              <a:pathLst>
                <a:path w="260" h="259" extrusionOk="0">
                  <a:moveTo>
                    <a:pt x="93" y="168"/>
                  </a:moveTo>
                  <a:cubicBezTo>
                    <a:pt x="52" y="127"/>
                    <a:pt x="0" y="130"/>
                    <a:pt x="0" y="130"/>
                  </a:cubicBezTo>
                  <a:cubicBezTo>
                    <a:pt x="0" y="60"/>
                    <a:pt x="52" y="0"/>
                    <a:pt x="130" y="0"/>
                  </a:cubicBezTo>
                  <a:cubicBezTo>
                    <a:pt x="207" y="0"/>
                    <a:pt x="260" y="60"/>
                    <a:pt x="260" y="130"/>
                  </a:cubicBezTo>
                  <a:cubicBezTo>
                    <a:pt x="260" y="130"/>
                    <a:pt x="207" y="127"/>
                    <a:pt x="167" y="168"/>
                  </a:cubicBezTo>
                  <a:cubicBezTo>
                    <a:pt x="127" y="207"/>
                    <a:pt x="130" y="259"/>
                    <a:pt x="130" y="259"/>
                  </a:cubicBezTo>
                  <a:cubicBezTo>
                    <a:pt x="130" y="259"/>
                    <a:pt x="132" y="206"/>
                    <a:pt x="93" y="168"/>
                  </a:cubicBezTo>
                  <a:close/>
                </a:path>
              </a:pathLst>
            </a:custGeom>
            <a:solidFill>
              <a:srgbClr val="DB546A"/>
            </a:solid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Calibri"/>
                <a:buNone/>
              </a:pPr>
              <a:endParaRPr sz="2400">
                <a:solidFill>
                  <a:srgbClr val="000000"/>
                </a:solidFill>
                <a:latin typeface="Arial"/>
                <a:ea typeface="Arial"/>
                <a:cs typeface="Arial"/>
                <a:sym typeface="Arial"/>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Cover Page Slide">
  <p:cSld name="Cover Page Slide">
    <p:bg>
      <p:bgPr>
        <a:solidFill>
          <a:schemeClr val="dk2"/>
        </a:solidFill>
        <a:effectLst/>
      </p:bgPr>
    </p:bg>
    <p:spTree>
      <p:nvGrpSpPr>
        <p:cNvPr id="1" name="Shape 121"/>
        <p:cNvGrpSpPr/>
        <p:nvPr/>
      </p:nvGrpSpPr>
      <p:grpSpPr>
        <a:xfrm>
          <a:off x="0" y="0"/>
          <a:ext cx="0" cy="0"/>
          <a:chOff x="0" y="0"/>
          <a:chExt cx="0" cy="0"/>
        </a:xfrm>
      </p:grpSpPr>
      <p:sp>
        <p:nvSpPr>
          <p:cNvPr id="122" name="Google Shape;122;p33"/>
          <p:cNvSpPr/>
          <p:nvPr/>
        </p:nvSpPr>
        <p:spPr>
          <a:xfrm>
            <a:off x="5577418" y="5005917"/>
            <a:ext cx="6614583" cy="1852083"/>
          </a:xfrm>
          <a:custGeom>
            <a:avLst/>
            <a:gdLst/>
            <a:ahLst/>
            <a:cxnLst/>
            <a:rect l="l" t="t" r="r" b="b"/>
            <a:pathLst>
              <a:path w="7937499" h="1714500" extrusionOk="0">
                <a:moveTo>
                  <a:pt x="0" y="228600"/>
                </a:moveTo>
                <a:cubicBezTo>
                  <a:pt x="2235200" y="355600"/>
                  <a:pt x="4927599" y="457200"/>
                  <a:pt x="7924799" y="0"/>
                </a:cubicBezTo>
                <a:cubicBezTo>
                  <a:pt x="7929032" y="571500"/>
                  <a:pt x="7933266" y="1143000"/>
                  <a:pt x="7937499" y="1714500"/>
                </a:cubicBezTo>
                <a:lnTo>
                  <a:pt x="0" y="1714500"/>
                </a:lnTo>
                <a:lnTo>
                  <a:pt x="0" y="228600"/>
                </a:lnTo>
                <a:close/>
              </a:path>
            </a:pathLst>
          </a:custGeom>
          <a:gradFill>
            <a:gsLst>
              <a:gs pos="0">
                <a:srgbClr val="3D4B5F"/>
              </a:gs>
              <a:gs pos="71000">
                <a:srgbClr val="080711"/>
              </a:gs>
              <a:gs pos="100000">
                <a:srgbClr val="080711"/>
              </a:gs>
            </a:gsLst>
            <a:lin ang="7980000" scaled="0"/>
          </a:gradFill>
          <a:ln>
            <a:noFill/>
          </a:ln>
        </p:spPr>
        <p:txBody>
          <a:bodyPr spcFirstLastPara="1" wrap="square" lIns="53850" tIns="26925" rIns="53850" bIns="26925" anchor="ctr" anchorCtr="0">
            <a:noAutofit/>
          </a:bodyPr>
          <a:lstStyle/>
          <a:p>
            <a:pPr marL="0" marR="0" lvl="0" indent="0" algn="ctr" rtl="0">
              <a:lnSpc>
                <a:spcPct val="110000"/>
              </a:lnSpc>
              <a:spcBef>
                <a:spcPts val="0"/>
              </a:spcBef>
              <a:spcAft>
                <a:spcPts val="0"/>
              </a:spcAft>
              <a:buNone/>
            </a:pPr>
            <a:endParaRPr sz="1000" b="1">
              <a:solidFill>
                <a:schemeClr val="dk2"/>
              </a:solidFill>
              <a:latin typeface="Calibri"/>
              <a:ea typeface="Calibri"/>
              <a:cs typeface="Calibri"/>
              <a:sym typeface="Calibri"/>
            </a:endParaRPr>
          </a:p>
        </p:txBody>
      </p:sp>
      <p:sp>
        <p:nvSpPr>
          <p:cNvPr id="123" name="Google Shape;123;p33"/>
          <p:cNvSpPr/>
          <p:nvPr/>
        </p:nvSpPr>
        <p:spPr>
          <a:xfrm>
            <a:off x="0" y="-10583"/>
            <a:ext cx="8942317" cy="6868583"/>
          </a:xfrm>
          <a:custGeom>
            <a:avLst/>
            <a:gdLst/>
            <a:ahLst/>
            <a:cxnLst/>
            <a:rect l="l" t="t" r="r" b="b"/>
            <a:pathLst>
              <a:path w="11176000" h="8242300" extrusionOk="0">
                <a:moveTo>
                  <a:pt x="0" y="12700"/>
                </a:moveTo>
                <a:lnTo>
                  <a:pt x="11176000" y="0"/>
                </a:lnTo>
                <a:cubicBezTo>
                  <a:pt x="10352010" y="2849033"/>
                  <a:pt x="9541245" y="5215467"/>
                  <a:pt x="7315200" y="8242300"/>
                </a:cubicBezTo>
                <a:lnTo>
                  <a:pt x="0" y="8242300"/>
                </a:lnTo>
                <a:lnTo>
                  <a:pt x="0" y="12700"/>
                </a:lnTo>
                <a:close/>
              </a:path>
            </a:pathLst>
          </a:custGeom>
          <a:gradFill>
            <a:gsLst>
              <a:gs pos="0">
                <a:schemeClr val="accent1"/>
              </a:gs>
              <a:gs pos="35000">
                <a:schemeClr val="accent1"/>
              </a:gs>
              <a:gs pos="100000">
                <a:srgbClr val="2F5496"/>
              </a:gs>
            </a:gsLst>
            <a:lin ang="7980000" scaled="0"/>
          </a:gradFill>
          <a:ln>
            <a:noFill/>
          </a:ln>
        </p:spPr>
        <p:txBody>
          <a:bodyPr spcFirstLastPara="1" wrap="square" lIns="53850" tIns="26925" rIns="53850" bIns="26925" anchor="ctr" anchorCtr="0">
            <a:noAutofit/>
          </a:bodyPr>
          <a:lstStyle/>
          <a:p>
            <a:pPr marL="0" marR="0" lvl="0" indent="0" algn="ctr" rtl="0">
              <a:lnSpc>
                <a:spcPct val="110000"/>
              </a:lnSpc>
              <a:spcBef>
                <a:spcPts val="0"/>
              </a:spcBef>
              <a:spcAft>
                <a:spcPts val="0"/>
              </a:spcAft>
              <a:buNone/>
            </a:pPr>
            <a:endParaRPr sz="1000" b="1">
              <a:solidFill>
                <a:schemeClr val="dk2"/>
              </a:solidFill>
              <a:latin typeface="Calibri"/>
              <a:ea typeface="Calibri"/>
              <a:cs typeface="Calibri"/>
              <a:sym typeface="Calibri"/>
            </a:endParaRPr>
          </a:p>
        </p:txBody>
      </p:sp>
      <p:sp>
        <p:nvSpPr>
          <p:cNvPr id="124" name="Google Shape;124;p33"/>
          <p:cNvSpPr txBox="1"/>
          <p:nvPr/>
        </p:nvSpPr>
        <p:spPr>
          <a:xfrm>
            <a:off x="1684044" y="6005830"/>
            <a:ext cx="1438039" cy="14308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en-GB" sz="667" b="0" i="0" cap="none">
                <a:solidFill>
                  <a:schemeClr val="lt1"/>
                </a:solidFill>
                <a:latin typeface="Montserrat"/>
                <a:ea typeface="Montserrat"/>
                <a:cs typeface="Montserrat"/>
                <a:sym typeface="Montserrat"/>
              </a:rPr>
              <a:t>STRICTLY PRIVATE</a:t>
            </a:r>
            <a:br>
              <a:rPr lang="en-GB" sz="667" b="0" i="0" cap="none">
                <a:solidFill>
                  <a:schemeClr val="lt1"/>
                </a:solidFill>
                <a:latin typeface="Montserrat"/>
                <a:ea typeface="Montserrat"/>
                <a:cs typeface="Montserrat"/>
                <a:sym typeface="Montserrat"/>
              </a:rPr>
            </a:br>
            <a:r>
              <a:rPr lang="en-GB" sz="667" b="1" i="0" cap="none">
                <a:solidFill>
                  <a:schemeClr val="lt1"/>
                </a:solidFill>
                <a:latin typeface="Montserrat"/>
                <a:ea typeface="Montserrat"/>
                <a:cs typeface="Montserrat"/>
                <a:sym typeface="Montserrat"/>
              </a:rPr>
              <a:t>AND CONFIDENTIAL</a:t>
            </a:r>
            <a:endParaRPr/>
          </a:p>
        </p:txBody>
      </p:sp>
      <p:cxnSp>
        <p:nvCxnSpPr>
          <p:cNvPr id="125" name="Google Shape;125;p33"/>
          <p:cNvCxnSpPr/>
          <p:nvPr/>
        </p:nvCxnSpPr>
        <p:spPr>
          <a:xfrm>
            <a:off x="1560284" y="6026705"/>
            <a:ext cx="0" cy="108692"/>
          </a:xfrm>
          <a:prstGeom prst="straightConnector1">
            <a:avLst/>
          </a:prstGeom>
          <a:noFill/>
          <a:ln w="9525" cap="flat" cmpd="sng">
            <a:solidFill>
              <a:srgbClr val="D8D8D8"/>
            </a:solidFill>
            <a:prstDash val="solid"/>
            <a:miter lim="800000"/>
            <a:headEnd type="none" w="sm" len="sm"/>
            <a:tailEnd type="none" w="sm" len="sm"/>
          </a:ln>
        </p:spPr>
      </p:cxnSp>
      <p:pic>
        <p:nvPicPr>
          <p:cNvPr id="126" name="Google Shape;126;p33"/>
          <p:cNvPicPr preferRelativeResize="0"/>
          <p:nvPr/>
        </p:nvPicPr>
        <p:blipFill rotWithShape="1">
          <a:blip r:embed="rId2">
            <a:alphaModFix/>
          </a:blip>
          <a:srcRect/>
          <a:stretch/>
        </p:blipFill>
        <p:spPr>
          <a:xfrm>
            <a:off x="601179" y="6002090"/>
            <a:ext cx="843257" cy="180698"/>
          </a:xfrm>
          <a:prstGeom prst="rect">
            <a:avLst/>
          </a:prstGeom>
          <a:noFill/>
          <a:ln>
            <a:noFill/>
          </a:ln>
        </p:spPr>
      </p:pic>
      <p:sp>
        <p:nvSpPr>
          <p:cNvPr id="127" name="Google Shape;127;p33"/>
          <p:cNvSpPr txBox="1">
            <a:spLocks noGrp="1"/>
          </p:cNvSpPr>
          <p:nvPr>
            <p:ph type="body" idx="1"/>
          </p:nvPr>
        </p:nvSpPr>
        <p:spPr>
          <a:xfrm>
            <a:off x="590596" y="1812351"/>
            <a:ext cx="6235654" cy="2171078"/>
          </a:xfrm>
          <a:prstGeom prst="rect">
            <a:avLst/>
          </a:prstGeom>
          <a:noFill/>
          <a:ln>
            <a:noFill/>
          </a:ln>
        </p:spPr>
        <p:txBody>
          <a:bodyPr spcFirstLastPara="1" wrap="square" lIns="91425" tIns="45700" rIns="91425" bIns="45700" anchor="b" anchorCtr="0">
            <a:normAutofit/>
          </a:bodyPr>
          <a:lstStyle>
            <a:lvl1pPr marL="457200" lvl="0" indent="-514350" algn="l">
              <a:lnSpc>
                <a:spcPct val="80000"/>
              </a:lnSpc>
              <a:spcBef>
                <a:spcPts val="1000"/>
              </a:spcBef>
              <a:spcAft>
                <a:spcPts val="0"/>
              </a:spcAft>
              <a:buClr>
                <a:schemeClr val="lt1"/>
              </a:buClr>
              <a:buSzPts val="4500"/>
              <a:buChar char="•"/>
              <a:defRPr sz="4500" b="1">
                <a:solidFill>
                  <a:schemeClr val="lt1"/>
                </a:solidFill>
                <a:latin typeface="Montserrat"/>
                <a:ea typeface="Montserrat"/>
                <a:cs typeface="Montserrat"/>
                <a:sym typeface="Montserrat"/>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33"/>
          <p:cNvSpPr>
            <a:spLocks noGrp="1"/>
          </p:cNvSpPr>
          <p:nvPr>
            <p:ph type="body" idx="2"/>
          </p:nvPr>
        </p:nvSpPr>
        <p:spPr>
          <a:xfrm>
            <a:off x="590596" y="4119452"/>
            <a:ext cx="1208571" cy="375345"/>
          </a:xfrm>
          <a:prstGeom prst="roundRect">
            <a:avLst>
              <a:gd name="adj" fmla="val 21440"/>
            </a:avLst>
          </a:prstGeom>
          <a:solidFill>
            <a:schemeClr val="lt2"/>
          </a:solidFill>
          <a:ln>
            <a:noFill/>
          </a:ln>
        </p:spPr>
        <p:txBody>
          <a:bodyPr spcFirstLastPara="1" wrap="square" lIns="108000" tIns="72000" rIns="91425" bIns="72000" anchor="ctr" anchorCtr="0">
            <a:normAutofit/>
          </a:bodyPr>
          <a:lstStyle>
            <a:lvl1pPr marL="457200" lvl="0" indent="-302704" algn="l">
              <a:lnSpc>
                <a:spcPct val="90000"/>
              </a:lnSpc>
              <a:spcBef>
                <a:spcPts val="1000"/>
              </a:spcBef>
              <a:spcAft>
                <a:spcPts val="0"/>
              </a:spcAft>
              <a:buClr>
                <a:schemeClr val="lt1"/>
              </a:buClr>
              <a:buSzPts val="1167"/>
              <a:buChar char="•"/>
              <a:defRPr sz="1167" b="1">
                <a:solidFill>
                  <a:schemeClr val="lt1"/>
                </a:solidFill>
                <a:latin typeface="Montserrat"/>
                <a:ea typeface="Montserrat"/>
                <a:cs typeface="Montserrat"/>
                <a:sym typeface="Montserrat"/>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9" name="Google Shape;129;p33" descr="A person leaning on a large cellphone&#10;&#10;Description automatically generated"/>
          <p:cNvPicPr preferRelativeResize="0"/>
          <p:nvPr/>
        </p:nvPicPr>
        <p:blipFill rotWithShape="1">
          <a:blip r:embed="rId3">
            <a:alphaModFix/>
          </a:blip>
          <a:srcRect/>
          <a:stretch/>
        </p:blipFill>
        <p:spPr>
          <a:xfrm>
            <a:off x="6954552" y="706982"/>
            <a:ext cx="4899408" cy="5497481"/>
          </a:xfrm>
          <a:prstGeom prst="rect">
            <a:avLst/>
          </a:prstGeom>
          <a:noFill/>
          <a:ln>
            <a:noFill/>
          </a:ln>
        </p:spPr>
      </p:pic>
      <p:pic>
        <p:nvPicPr>
          <p:cNvPr id="130" name="Google Shape;130;p33"/>
          <p:cNvPicPr preferRelativeResize="0"/>
          <p:nvPr/>
        </p:nvPicPr>
        <p:blipFill rotWithShape="1">
          <a:blip r:embed="rId4">
            <a:alphaModFix/>
          </a:blip>
          <a:srcRect l="2535" t="52010" r="2510" b="6955"/>
          <a:stretch/>
        </p:blipFill>
        <p:spPr>
          <a:xfrm rot="-768265">
            <a:off x="7272487" y="2605666"/>
            <a:ext cx="2224498" cy="1261538"/>
          </a:xfrm>
          <a:prstGeom prst="roundRect">
            <a:avLst>
              <a:gd name="adj" fmla="val 6818"/>
            </a:avLst>
          </a:prstGeom>
          <a:noFill/>
          <a:ln>
            <a:noFill/>
          </a:ln>
          <a:effectLst>
            <a:outerShdw blurRad="190500" sx="102000" sy="102000" algn="ctr" rotWithShape="0">
              <a:srgbClr val="000000">
                <a:alpha val="23921"/>
              </a:srgbClr>
            </a:outerShdw>
          </a:effectLst>
        </p:spPr>
      </p:pic>
      <p:grpSp>
        <p:nvGrpSpPr>
          <p:cNvPr id="131" name="Google Shape;131;p33"/>
          <p:cNvGrpSpPr/>
          <p:nvPr/>
        </p:nvGrpSpPr>
        <p:grpSpPr>
          <a:xfrm>
            <a:off x="590596" y="959602"/>
            <a:ext cx="2632737" cy="588475"/>
            <a:chOff x="692150" y="7755972"/>
            <a:chExt cx="1186540" cy="265218"/>
          </a:xfrm>
        </p:grpSpPr>
        <p:sp>
          <p:nvSpPr>
            <p:cNvPr id="132" name="Google Shape;132;p33"/>
            <p:cNvSpPr/>
            <p:nvPr/>
          </p:nvSpPr>
          <p:spPr>
            <a:xfrm>
              <a:off x="692150" y="7755972"/>
              <a:ext cx="413455" cy="265218"/>
            </a:xfrm>
            <a:custGeom>
              <a:avLst/>
              <a:gdLst/>
              <a:ahLst/>
              <a:cxnLst/>
              <a:rect l="l" t="t" r="r" b="b"/>
              <a:pathLst>
                <a:path w="1991592" h="1277539" extrusionOk="0">
                  <a:moveTo>
                    <a:pt x="1978845" y="63829"/>
                  </a:moveTo>
                  <a:cubicBezTo>
                    <a:pt x="1891215" y="-89524"/>
                    <a:pt x="1379722" y="42874"/>
                    <a:pt x="836797" y="360056"/>
                  </a:cubicBezTo>
                  <a:cubicBezTo>
                    <a:pt x="293872" y="677239"/>
                    <a:pt x="-74745" y="1060144"/>
                    <a:pt x="12885" y="1213496"/>
                  </a:cubicBezTo>
                  <a:cubicBezTo>
                    <a:pt x="88132" y="1345894"/>
                    <a:pt x="476752" y="1265884"/>
                    <a:pt x="929190" y="1039189"/>
                  </a:cubicBezTo>
                  <a:cubicBezTo>
                    <a:pt x="949192" y="1027759"/>
                    <a:pt x="948240" y="1003946"/>
                    <a:pt x="921570" y="1012519"/>
                  </a:cubicBezTo>
                  <a:cubicBezTo>
                    <a:pt x="642487" y="1116341"/>
                    <a:pt x="410077" y="1123009"/>
                    <a:pt x="350070" y="1012519"/>
                  </a:cubicBezTo>
                  <a:cubicBezTo>
                    <a:pt x="270060" y="865834"/>
                    <a:pt x="523425" y="569606"/>
                    <a:pt x="915855" y="349579"/>
                  </a:cubicBezTo>
                  <a:cubicBezTo>
                    <a:pt x="1308285" y="130504"/>
                    <a:pt x="1691190" y="70496"/>
                    <a:pt x="1771200" y="217181"/>
                  </a:cubicBezTo>
                  <a:cubicBezTo>
                    <a:pt x="1807395" y="283856"/>
                    <a:pt x="1774057" y="382916"/>
                    <a:pt x="1689285" y="491501"/>
                  </a:cubicBezTo>
                  <a:cubicBezTo>
                    <a:pt x="1689285" y="491501"/>
                    <a:pt x="1688332" y="492454"/>
                    <a:pt x="1688332" y="493406"/>
                  </a:cubicBezTo>
                  <a:cubicBezTo>
                    <a:pt x="1656900" y="532459"/>
                    <a:pt x="1679760" y="544841"/>
                    <a:pt x="1702620" y="525791"/>
                  </a:cubicBezTo>
                  <a:cubicBezTo>
                    <a:pt x="1918837" y="331481"/>
                    <a:pt x="2031232" y="156221"/>
                    <a:pt x="1978845" y="63829"/>
                  </a:cubicBezTo>
                </a:path>
              </a:pathLst>
            </a:custGeom>
            <a:solidFill>
              <a:srgbClr val="E8002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33" name="Google Shape;133;p33"/>
            <p:cNvSpPr/>
            <p:nvPr/>
          </p:nvSpPr>
          <p:spPr>
            <a:xfrm>
              <a:off x="909372" y="7840805"/>
              <a:ext cx="115084" cy="142768"/>
            </a:xfrm>
            <a:custGeom>
              <a:avLst/>
              <a:gdLst/>
              <a:ahLst/>
              <a:cxnLst/>
              <a:rect l="l" t="t" r="r" b="b"/>
              <a:pathLst>
                <a:path w="554355" h="687704" extrusionOk="0">
                  <a:moveTo>
                    <a:pt x="118110" y="667702"/>
                  </a:moveTo>
                  <a:cubicBezTo>
                    <a:pt x="69532" y="654368"/>
                    <a:pt x="30480" y="636270"/>
                    <a:pt x="0" y="614363"/>
                  </a:cubicBezTo>
                  <a:lnTo>
                    <a:pt x="55245" y="488633"/>
                  </a:lnTo>
                  <a:cubicBezTo>
                    <a:pt x="87630" y="509588"/>
                    <a:pt x="121920" y="524827"/>
                    <a:pt x="158115" y="536258"/>
                  </a:cubicBezTo>
                  <a:cubicBezTo>
                    <a:pt x="194310" y="547688"/>
                    <a:pt x="230505" y="552450"/>
                    <a:pt x="267653" y="552450"/>
                  </a:cubicBezTo>
                  <a:cubicBezTo>
                    <a:pt x="304800" y="552450"/>
                    <a:pt x="333375" y="547688"/>
                    <a:pt x="353378" y="537210"/>
                  </a:cubicBezTo>
                  <a:cubicBezTo>
                    <a:pt x="373380" y="526733"/>
                    <a:pt x="382905" y="512445"/>
                    <a:pt x="382905" y="493395"/>
                  </a:cubicBezTo>
                  <a:cubicBezTo>
                    <a:pt x="382905" y="476250"/>
                    <a:pt x="374333" y="462915"/>
                    <a:pt x="356235" y="451485"/>
                  </a:cubicBezTo>
                  <a:cubicBezTo>
                    <a:pt x="338138" y="441008"/>
                    <a:pt x="303848" y="429577"/>
                    <a:pt x="254318" y="419100"/>
                  </a:cubicBezTo>
                  <a:cubicBezTo>
                    <a:pt x="191453" y="406717"/>
                    <a:pt x="142875" y="390525"/>
                    <a:pt x="108585" y="372427"/>
                  </a:cubicBezTo>
                  <a:cubicBezTo>
                    <a:pt x="74295" y="354330"/>
                    <a:pt x="49530" y="332423"/>
                    <a:pt x="35242" y="306705"/>
                  </a:cubicBezTo>
                  <a:cubicBezTo>
                    <a:pt x="20955" y="280988"/>
                    <a:pt x="14288" y="251460"/>
                    <a:pt x="14288" y="215265"/>
                  </a:cubicBezTo>
                  <a:cubicBezTo>
                    <a:pt x="14288" y="174308"/>
                    <a:pt x="25717" y="137160"/>
                    <a:pt x="48577" y="104775"/>
                  </a:cubicBezTo>
                  <a:cubicBezTo>
                    <a:pt x="71437" y="71438"/>
                    <a:pt x="103823" y="45720"/>
                    <a:pt x="145733" y="27623"/>
                  </a:cubicBezTo>
                  <a:cubicBezTo>
                    <a:pt x="187643" y="8573"/>
                    <a:pt x="234315" y="0"/>
                    <a:pt x="287655" y="0"/>
                  </a:cubicBezTo>
                  <a:cubicBezTo>
                    <a:pt x="335280" y="0"/>
                    <a:pt x="381953" y="6667"/>
                    <a:pt x="426720" y="20003"/>
                  </a:cubicBezTo>
                  <a:cubicBezTo>
                    <a:pt x="471488" y="33338"/>
                    <a:pt x="506730" y="51435"/>
                    <a:pt x="532448" y="73342"/>
                  </a:cubicBezTo>
                  <a:lnTo>
                    <a:pt x="479108" y="199073"/>
                  </a:lnTo>
                  <a:cubicBezTo>
                    <a:pt x="449580" y="178117"/>
                    <a:pt x="419100" y="162877"/>
                    <a:pt x="386715" y="151448"/>
                  </a:cubicBezTo>
                  <a:cubicBezTo>
                    <a:pt x="354330" y="140970"/>
                    <a:pt x="321945" y="135255"/>
                    <a:pt x="289560" y="135255"/>
                  </a:cubicBezTo>
                  <a:cubicBezTo>
                    <a:pt x="258128" y="135255"/>
                    <a:pt x="232410" y="140970"/>
                    <a:pt x="213360" y="153352"/>
                  </a:cubicBezTo>
                  <a:cubicBezTo>
                    <a:pt x="194310" y="165735"/>
                    <a:pt x="184785" y="181927"/>
                    <a:pt x="184785" y="202883"/>
                  </a:cubicBezTo>
                  <a:cubicBezTo>
                    <a:pt x="184785" y="214313"/>
                    <a:pt x="188595" y="223838"/>
                    <a:pt x="195263" y="231458"/>
                  </a:cubicBezTo>
                  <a:cubicBezTo>
                    <a:pt x="201930" y="239077"/>
                    <a:pt x="215265" y="246698"/>
                    <a:pt x="233362" y="253365"/>
                  </a:cubicBezTo>
                  <a:cubicBezTo>
                    <a:pt x="252412" y="260985"/>
                    <a:pt x="280035" y="268605"/>
                    <a:pt x="317183" y="276225"/>
                  </a:cubicBezTo>
                  <a:cubicBezTo>
                    <a:pt x="377190" y="289560"/>
                    <a:pt x="424815" y="305752"/>
                    <a:pt x="459105" y="323850"/>
                  </a:cubicBezTo>
                  <a:cubicBezTo>
                    <a:pt x="493395" y="342900"/>
                    <a:pt x="518160" y="363855"/>
                    <a:pt x="532448" y="388620"/>
                  </a:cubicBezTo>
                  <a:cubicBezTo>
                    <a:pt x="546735" y="413385"/>
                    <a:pt x="554355" y="442913"/>
                    <a:pt x="554355" y="477202"/>
                  </a:cubicBezTo>
                  <a:cubicBezTo>
                    <a:pt x="554355" y="542925"/>
                    <a:pt x="529590" y="594360"/>
                    <a:pt x="479108" y="631508"/>
                  </a:cubicBezTo>
                  <a:cubicBezTo>
                    <a:pt x="428625" y="668655"/>
                    <a:pt x="358140" y="687705"/>
                    <a:pt x="266700" y="687705"/>
                  </a:cubicBezTo>
                  <a:cubicBezTo>
                    <a:pt x="216218" y="687705"/>
                    <a:pt x="166688" y="681038"/>
                    <a:pt x="118110" y="667702"/>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34" name="Google Shape;134;p33"/>
            <p:cNvSpPr/>
            <p:nvPr/>
          </p:nvSpPr>
          <p:spPr>
            <a:xfrm>
              <a:off x="1038100" y="7879364"/>
              <a:ext cx="107768" cy="104011"/>
            </a:xfrm>
            <a:custGeom>
              <a:avLst/>
              <a:gdLst/>
              <a:ahLst/>
              <a:cxnLst/>
              <a:rect l="l" t="t" r="r" b="b"/>
              <a:pathLst>
                <a:path w="519112" h="501014" extrusionOk="0">
                  <a:moveTo>
                    <a:pt x="519113" y="15240"/>
                  </a:moveTo>
                  <a:lnTo>
                    <a:pt x="519113" y="493395"/>
                  </a:lnTo>
                  <a:lnTo>
                    <a:pt x="353378" y="493395"/>
                  </a:lnTo>
                  <a:lnTo>
                    <a:pt x="353378" y="428625"/>
                  </a:lnTo>
                  <a:cubicBezTo>
                    <a:pt x="340043" y="451485"/>
                    <a:pt x="320040" y="468630"/>
                    <a:pt x="294322" y="481965"/>
                  </a:cubicBezTo>
                  <a:cubicBezTo>
                    <a:pt x="268605" y="494347"/>
                    <a:pt x="240030" y="501015"/>
                    <a:pt x="208597" y="501015"/>
                  </a:cubicBezTo>
                  <a:cubicBezTo>
                    <a:pt x="168593" y="501015"/>
                    <a:pt x="132398" y="490538"/>
                    <a:pt x="100965" y="470535"/>
                  </a:cubicBezTo>
                  <a:cubicBezTo>
                    <a:pt x="69532" y="450532"/>
                    <a:pt x="44768" y="421957"/>
                    <a:pt x="26670" y="383857"/>
                  </a:cubicBezTo>
                  <a:cubicBezTo>
                    <a:pt x="9525" y="346710"/>
                    <a:pt x="0" y="302895"/>
                    <a:pt x="0" y="254317"/>
                  </a:cubicBezTo>
                  <a:cubicBezTo>
                    <a:pt x="0" y="204788"/>
                    <a:pt x="9525" y="160972"/>
                    <a:pt x="27623" y="121920"/>
                  </a:cubicBezTo>
                  <a:cubicBezTo>
                    <a:pt x="45720" y="83820"/>
                    <a:pt x="70485" y="53340"/>
                    <a:pt x="101918" y="32385"/>
                  </a:cubicBezTo>
                  <a:cubicBezTo>
                    <a:pt x="133350" y="11430"/>
                    <a:pt x="169545" y="0"/>
                    <a:pt x="208597" y="0"/>
                  </a:cubicBezTo>
                  <a:cubicBezTo>
                    <a:pt x="239078" y="0"/>
                    <a:pt x="267653" y="6667"/>
                    <a:pt x="293370" y="20002"/>
                  </a:cubicBezTo>
                  <a:cubicBezTo>
                    <a:pt x="319088" y="33338"/>
                    <a:pt x="339090" y="51435"/>
                    <a:pt x="353378" y="74295"/>
                  </a:cubicBezTo>
                  <a:lnTo>
                    <a:pt x="353378" y="13335"/>
                  </a:lnTo>
                  <a:lnTo>
                    <a:pt x="519113" y="13335"/>
                  </a:lnTo>
                  <a:close/>
                  <a:moveTo>
                    <a:pt x="329565" y="342900"/>
                  </a:moveTo>
                  <a:cubicBezTo>
                    <a:pt x="345758" y="321945"/>
                    <a:pt x="353378" y="292417"/>
                    <a:pt x="353378" y="253365"/>
                  </a:cubicBezTo>
                  <a:cubicBezTo>
                    <a:pt x="353378" y="213360"/>
                    <a:pt x="345758" y="183832"/>
                    <a:pt x="329565" y="162877"/>
                  </a:cubicBezTo>
                  <a:cubicBezTo>
                    <a:pt x="313372" y="141922"/>
                    <a:pt x="290513" y="131445"/>
                    <a:pt x="260985" y="131445"/>
                  </a:cubicBezTo>
                  <a:cubicBezTo>
                    <a:pt x="231458" y="131445"/>
                    <a:pt x="208597" y="141922"/>
                    <a:pt x="192405" y="163830"/>
                  </a:cubicBezTo>
                  <a:cubicBezTo>
                    <a:pt x="175260" y="185738"/>
                    <a:pt x="167640" y="216217"/>
                    <a:pt x="167640" y="256222"/>
                  </a:cubicBezTo>
                  <a:cubicBezTo>
                    <a:pt x="167640" y="294322"/>
                    <a:pt x="175260" y="323850"/>
                    <a:pt x="191453" y="343852"/>
                  </a:cubicBezTo>
                  <a:cubicBezTo>
                    <a:pt x="207645" y="363855"/>
                    <a:pt x="230505" y="374332"/>
                    <a:pt x="260985" y="374332"/>
                  </a:cubicBezTo>
                  <a:cubicBezTo>
                    <a:pt x="290513" y="374332"/>
                    <a:pt x="313372" y="363855"/>
                    <a:pt x="329565" y="342900"/>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35" name="Google Shape;135;p33"/>
            <p:cNvSpPr/>
            <p:nvPr/>
          </p:nvSpPr>
          <p:spPr>
            <a:xfrm>
              <a:off x="1168806" y="7837048"/>
              <a:ext cx="58531" cy="144745"/>
            </a:xfrm>
            <a:custGeom>
              <a:avLst/>
              <a:gdLst/>
              <a:ahLst/>
              <a:cxnLst/>
              <a:rect l="l" t="t" r="r" b="b"/>
              <a:pathLst>
                <a:path w="281939" h="697229" extrusionOk="0">
                  <a:moveTo>
                    <a:pt x="0" y="219075"/>
                  </a:moveTo>
                  <a:lnTo>
                    <a:pt x="0" y="205740"/>
                  </a:lnTo>
                  <a:cubicBezTo>
                    <a:pt x="0" y="140970"/>
                    <a:pt x="16192" y="90487"/>
                    <a:pt x="49530" y="54292"/>
                  </a:cubicBezTo>
                  <a:cubicBezTo>
                    <a:pt x="82867" y="18097"/>
                    <a:pt x="131445" y="0"/>
                    <a:pt x="194310" y="0"/>
                  </a:cubicBezTo>
                  <a:cubicBezTo>
                    <a:pt x="230505" y="0"/>
                    <a:pt x="260032" y="4763"/>
                    <a:pt x="281940" y="13335"/>
                  </a:cubicBezTo>
                  <a:lnTo>
                    <a:pt x="281940" y="143827"/>
                  </a:lnTo>
                  <a:cubicBezTo>
                    <a:pt x="263843" y="139065"/>
                    <a:pt x="248602" y="137160"/>
                    <a:pt x="237173" y="137160"/>
                  </a:cubicBezTo>
                  <a:cubicBezTo>
                    <a:pt x="217170" y="137160"/>
                    <a:pt x="200977" y="142875"/>
                    <a:pt x="187643" y="154305"/>
                  </a:cubicBezTo>
                  <a:cubicBezTo>
                    <a:pt x="174307" y="165735"/>
                    <a:pt x="168593" y="183833"/>
                    <a:pt x="168593" y="207645"/>
                  </a:cubicBezTo>
                  <a:lnTo>
                    <a:pt x="168593" y="219075"/>
                  </a:lnTo>
                  <a:lnTo>
                    <a:pt x="260985" y="219075"/>
                  </a:lnTo>
                  <a:lnTo>
                    <a:pt x="260985" y="344805"/>
                  </a:lnTo>
                  <a:lnTo>
                    <a:pt x="168593" y="344805"/>
                  </a:lnTo>
                  <a:lnTo>
                    <a:pt x="168593" y="697230"/>
                  </a:lnTo>
                  <a:lnTo>
                    <a:pt x="0" y="697230"/>
                  </a:lnTo>
                  <a:lnTo>
                    <a:pt x="0" y="343852"/>
                  </a:lnTo>
                  <a:cubicBezTo>
                    <a:pt x="0" y="343852"/>
                    <a:pt x="2857" y="219075"/>
                    <a:pt x="0" y="219075"/>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36" name="Google Shape;136;p33"/>
            <p:cNvSpPr/>
            <p:nvPr/>
          </p:nvSpPr>
          <p:spPr>
            <a:xfrm>
              <a:off x="1233466" y="7879364"/>
              <a:ext cx="107965" cy="104011"/>
            </a:xfrm>
            <a:custGeom>
              <a:avLst/>
              <a:gdLst/>
              <a:ahLst/>
              <a:cxnLst/>
              <a:rect l="l" t="t" r="r" b="b"/>
              <a:pathLst>
                <a:path w="520064" h="501014" extrusionOk="0">
                  <a:moveTo>
                    <a:pt x="520065" y="15240"/>
                  </a:moveTo>
                  <a:lnTo>
                    <a:pt x="520065" y="493395"/>
                  </a:lnTo>
                  <a:lnTo>
                    <a:pt x="354330" y="493395"/>
                  </a:lnTo>
                  <a:lnTo>
                    <a:pt x="354330" y="428625"/>
                  </a:lnTo>
                  <a:cubicBezTo>
                    <a:pt x="340995" y="451485"/>
                    <a:pt x="320992" y="468630"/>
                    <a:pt x="294322" y="481965"/>
                  </a:cubicBezTo>
                  <a:cubicBezTo>
                    <a:pt x="268605" y="494347"/>
                    <a:pt x="240030" y="501015"/>
                    <a:pt x="208597" y="501015"/>
                  </a:cubicBezTo>
                  <a:cubicBezTo>
                    <a:pt x="168592" y="501015"/>
                    <a:pt x="132397" y="490538"/>
                    <a:pt x="100965" y="470535"/>
                  </a:cubicBezTo>
                  <a:cubicBezTo>
                    <a:pt x="69532" y="450532"/>
                    <a:pt x="44767" y="421957"/>
                    <a:pt x="26670" y="383857"/>
                  </a:cubicBezTo>
                  <a:cubicBezTo>
                    <a:pt x="8572" y="346710"/>
                    <a:pt x="0" y="302895"/>
                    <a:pt x="0" y="254317"/>
                  </a:cubicBezTo>
                  <a:cubicBezTo>
                    <a:pt x="0" y="204788"/>
                    <a:pt x="9525" y="160972"/>
                    <a:pt x="26670" y="121920"/>
                  </a:cubicBezTo>
                  <a:cubicBezTo>
                    <a:pt x="44767" y="83820"/>
                    <a:pt x="69532" y="53340"/>
                    <a:pt x="100965" y="32385"/>
                  </a:cubicBezTo>
                  <a:cubicBezTo>
                    <a:pt x="132397" y="11430"/>
                    <a:pt x="168592" y="0"/>
                    <a:pt x="207645" y="0"/>
                  </a:cubicBezTo>
                  <a:cubicBezTo>
                    <a:pt x="239077" y="0"/>
                    <a:pt x="266700" y="6667"/>
                    <a:pt x="292417" y="20002"/>
                  </a:cubicBezTo>
                  <a:cubicBezTo>
                    <a:pt x="318135" y="33338"/>
                    <a:pt x="338138" y="51435"/>
                    <a:pt x="352425" y="74295"/>
                  </a:cubicBezTo>
                  <a:lnTo>
                    <a:pt x="352425" y="13335"/>
                  </a:lnTo>
                  <a:lnTo>
                    <a:pt x="520065" y="13335"/>
                  </a:lnTo>
                  <a:close/>
                  <a:moveTo>
                    <a:pt x="329565" y="342900"/>
                  </a:moveTo>
                  <a:cubicBezTo>
                    <a:pt x="345757" y="321945"/>
                    <a:pt x="353377" y="292417"/>
                    <a:pt x="353377" y="253365"/>
                  </a:cubicBezTo>
                  <a:cubicBezTo>
                    <a:pt x="353377" y="213360"/>
                    <a:pt x="345757" y="183832"/>
                    <a:pt x="329565" y="162877"/>
                  </a:cubicBezTo>
                  <a:cubicBezTo>
                    <a:pt x="313372" y="141922"/>
                    <a:pt x="290513" y="131445"/>
                    <a:pt x="260985" y="131445"/>
                  </a:cubicBezTo>
                  <a:cubicBezTo>
                    <a:pt x="231457" y="131445"/>
                    <a:pt x="208597" y="141922"/>
                    <a:pt x="192405" y="163830"/>
                  </a:cubicBezTo>
                  <a:cubicBezTo>
                    <a:pt x="176213" y="185738"/>
                    <a:pt x="167640" y="216217"/>
                    <a:pt x="167640" y="256222"/>
                  </a:cubicBezTo>
                  <a:cubicBezTo>
                    <a:pt x="167640" y="294322"/>
                    <a:pt x="175260" y="323850"/>
                    <a:pt x="191452" y="343852"/>
                  </a:cubicBezTo>
                  <a:cubicBezTo>
                    <a:pt x="207645" y="363855"/>
                    <a:pt x="230505" y="374332"/>
                    <a:pt x="260985" y="374332"/>
                  </a:cubicBezTo>
                  <a:cubicBezTo>
                    <a:pt x="291465" y="374332"/>
                    <a:pt x="314325" y="363855"/>
                    <a:pt x="329565" y="342900"/>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37" name="Google Shape;137;p33"/>
            <p:cNvSpPr/>
            <p:nvPr/>
          </p:nvSpPr>
          <p:spPr>
            <a:xfrm>
              <a:off x="1360810" y="7880155"/>
              <a:ext cx="74548" cy="101638"/>
            </a:xfrm>
            <a:custGeom>
              <a:avLst/>
              <a:gdLst/>
              <a:ahLst/>
              <a:cxnLst/>
              <a:rect l="l" t="t" r="r" b="b"/>
              <a:pathLst>
                <a:path w="359092" h="489584" extrusionOk="0">
                  <a:moveTo>
                    <a:pt x="359092" y="10478"/>
                  </a:moveTo>
                  <a:lnTo>
                    <a:pt x="359092" y="165735"/>
                  </a:lnTo>
                  <a:cubicBezTo>
                    <a:pt x="332422" y="153353"/>
                    <a:pt x="306705" y="146685"/>
                    <a:pt x="281940" y="146685"/>
                  </a:cubicBezTo>
                  <a:cubicBezTo>
                    <a:pt x="211455" y="146685"/>
                    <a:pt x="176213" y="180975"/>
                    <a:pt x="176213" y="249555"/>
                  </a:cubicBezTo>
                  <a:lnTo>
                    <a:pt x="176213" y="489585"/>
                  </a:lnTo>
                  <a:lnTo>
                    <a:pt x="7620" y="489585"/>
                  </a:lnTo>
                  <a:lnTo>
                    <a:pt x="7620" y="148590"/>
                  </a:lnTo>
                  <a:cubicBezTo>
                    <a:pt x="7620" y="97155"/>
                    <a:pt x="4763" y="51435"/>
                    <a:pt x="0" y="11430"/>
                  </a:cubicBezTo>
                  <a:lnTo>
                    <a:pt x="158115" y="11430"/>
                  </a:lnTo>
                  <a:lnTo>
                    <a:pt x="168592" y="91440"/>
                  </a:lnTo>
                  <a:cubicBezTo>
                    <a:pt x="180022" y="61913"/>
                    <a:pt x="198120" y="39053"/>
                    <a:pt x="222885" y="23813"/>
                  </a:cubicBezTo>
                  <a:cubicBezTo>
                    <a:pt x="247650" y="8572"/>
                    <a:pt x="275272" y="0"/>
                    <a:pt x="306705" y="0"/>
                  </a:cubicBezTo>
                  <a:cubicBezTo>
                    <a:pt x="328613" y="0"/>
                    <a:pt x="346710" y="3810"/>
                    <a:pt x="359092" y="10478"/>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38" name="Google Shape;138;p33"/>
            <p:cNvSpPr/>
            <p:nvPr/>
          </p:nvSpPr>
          <p:spPr>
            <a:xfrm>
              <a:off x="1445443" y="7882528"/>
              <a:ext cx="35000" cy="99463"/>
            </a:xfrm>
            <a:custGeom>
              <a:avLst/>
              <a:gdLst/>
              <a:ahLst/>
              <a:cxnLst/>
              <a:rect l="l" t="t" r="r" b="b"/>
              <a:pathLst>
                <a:path w="168592" h="479107" extrusionOk="0">
                  <a:moveTo>
                    <a:pt x="0" y="0"/>
                  </a:moveTo>
                  <a:lnTo>
                    <a:pt x="168593" y="0"/>
                  </a:lnTo>
                  <a:lnTo>
                    <a:pt x="168593" y="479107"/>
                  </a:lnTo>
                  <a:lnTo>
                    <a:pt x="0" y="479107"/>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39" name="Google Shape;139;p33"/>
            <p:cNvSpPr/>
            <p:nvPr/>
          </p:nvSpPr>
          <p:spPr>
            <a:xfrm>
              <a:off x="1496855" y="7879759"/>
              <a:ext cx="92740" cy="103813"/>
            </a:xfrm>
            <a:custGeom>
              <a:avLst/>
              <a:gdLst/>
              <a:ahLst/>
              <a:cxnLst/>
              <a:rect l="l" t="t" r="r" b="b"/>
              <a:pathLst>
                <a:path w="446722" h="500062" extrusionOk="0">
                  <a:moveTo>
                    <a:pt x="67628" y="433388"/>
                  </a:moveTo>
                  <a:cubicBezTo>
                    <a:pt x="22860" y="389572"/>
                    <a:pt x="0" y="329565"/>
                    <a:pt x="0" y="253365"/>
                  </a:cubicBezTo>
                  <a:cubicBezTo>
                    <a:pt x="0" y="202883"/>
                    <a:pt x="10478" y="159068"/>
                    <a:pt x="33338" y="120968"/>
                  </a:cubicBezTo>
                  <a:cubicBezTo>
                    <a:pt x="55245" y="82868"/>
                    <a:pt x="86678" y="53340"/>
                    <a:pt x="125730" y="31433"/>
                  </a:cubicBezTo>
                  <a:cubicBezTo>
                    <a:pt x="165735" y="10478"/>
                    <a:pt x="211455" y="0"/>
                    <a:pt x="263843" y="0"/>
                  </a:cubicBezTo>
                  <a:cubicBezTo>
                    <a:pt x="298133" y="0"/>
                    <a:pt x="332423" y="4763"/>
                    <a:pt x="366713" y="15240"/>
                  </a:cubicBezTo>
                  <a:cubicBezTo>
                    <a:pt x="400050" y="25718"/>
                    <a:pt x="426720" y="40005"/>
                    <a:pt x="446723" y="57150"/>
                  </a:cubicBezTo>
                  <a:lnTo>
                    <a:pt x="403860" y="174308"/>
                  </a:lnTo>
                  <a:cubicBezTo>
                    <a:pt x="387668" y="160972"/>
                    <a:pt x="367665" y="149543"/>
                    <a:pt x="345758" y="141922"/>
                  </a:cubicBezTo>
                  <a:cubicBezTo>
                    <a:pt x="322898" y="133350"/>
                    <a:pt x="301943" y="129540"/>
                    <a:pt x="280988" y="129540"/>
                  </a:cubicBezTo>
                  <a:cubicBezTo>
                    <a:pt x="246698" y="129540"/>
                    <a:pt x="220028" y="140018"/>
                    <a:pt x="200978" y="160020"/>
                  </a:cubicBezTo>
                  <a:cubicBezTo>
                    <a:pt x="181928" y="180022"/>
                    <a:pt x="173355" y="209550"/>
                    <a:pt x="173355" y="249555"/>
                  </a:cubicBezTo>
                  <a:cubicBezTo>
                    <a:pt x="173355" y="289560"/>
                    <a:pt x="182880" y="320040"/>
                    <a:pt x="200978" y="340995"/>
                  </a:cubicBezTo>
                  <a:cubicBezTo>
                    <a:pt x="220028" y="360997"/>
                    <a:pt x="246698" y="371475"/>
                    <a:pt x="281940" y="371475"/>
                  </a:cubicBezTo>
                  <a:cubicBezTo>
                    <a:pt x="301943" y="371475"/>
                    <a:pt x="323850" y="367665"/>
                    <a:pt x="345758" y="359093"/>
                  </a:cubicBezTo>
                  <a:cubicBezTo>
                    <a:pt x="367665" y="350520"/>
                    <a:pt x="386715" y="340043"/>
                    <a:pt x="403860" y="325755"/>
                  </a:cubicBezTo>
                  <a:lnTo>
                    <a:pt x="446723" y="441960"/>
                  </a:lnTo>
                  <a:cubicBezTo>
                    <a:pt x="425768" y="460058"/>
                    <a:pt x="399098" y="474345"/>
                    <a:pt x="365760" y="484822"/>
                  </a:cubicBezTo>
                  <a:cubicBezTo>
                    <a:pt x="331470" y="495300"/>
                    <a:pt x="295275" y="500063"/>
                    <a:pt x="257175" y="500063"/>
                  </a:cubicBezTo>
                  <a:cubicBezTo>
                    <a:pt x="175260" y="499110"/>
                    <a:pt x="112395" y="477203"/>
                    <a:pt x="67628" y="433388"/>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0" name="Google Shape;140;p33"/>
            <p:cNvSpPr/>
            <p:nvPr/>
          </p:nvSpPr>
          <p:spPr>
            <a:xfrm>
              <a:off x="1596318" y="7879759"/>
              <a:ext cx="107372" cy="103615"/>
            </a:xfrm>
            <a:custGeom>
              <a:avLst/>
              <a:gdLst/>
              <a:ahLst/>
              <a:cxnLst/>
              <a:rect l="l" t="t" r="r" b="b"/>
              <a:pathLst>
                <a:path w="517207" h="499109" extrusionOk="0">
                  <a:moveTo>
                    <a:pt x="121920" y="469583"/>
                  </a:moveTo>
                  <a:cubicBezTo>
                    <a:pt x="82867" y="449580"/>
                    <a:pt x="52388" y="421005"/>
                    <a:pt x="31432" y="382905"/>
                  </a:cubicBezTo>
                  <a:cubicBezTo>
                    <a:pt x="10478" y="344805"/>
                    <a:pt x="0" y="300990"/>
                    <a:pt x="0" y="250508"/>
                  </a:cubicBezTo>
                  <a:cubicBezTo>
                    <a:pt x="0" y="200025"/>
                    <a:pt x="10478" y="155258"/>
                    <a:pt x="31432" y="117158"/>
                  </a:cubicBezTo>
                  <a:cubicBezTo>
                    <a:pt x="52388" y="79058"/>
                    <a:pt x="82867" y="50483"/>
                    <a:pt x="121920" y="30480"/>
                  </a:cubicBezTo>
                  <a:cubicBezTo>
                    <a:pt x="160972" y="10478"/>
                    <a:pt x="206692" y="0"/>
                    <a:pt x="260032" y="0"/>
                  </a:cubicBezTo>
                  <a:cubicBezTo>
                    <a:pt x="312420" y="0"/>
                    <a:pt x="357188" y="10478"/>
                    <a:pt x="396240" y="30480"/>
                  </a:cubicBezTo>
                  <a:cubicBezTo>
                    <a:pt x="435292" y="50483"/>
                    <a:pt x="464820" y="80010"/>
                    <a:pt x="485775" y="117158"/>
                  </a:cubicBezTo>
                  <a:cubicBezTo>
                    <a:pt x="506730" y="154305"/>
                    <a:pt x="517207" y="198120"/>
                    <a:pt x="517207" y="249555"/>
                  </a:cubicBezTo>
                  <a:cubicBezTo>
                    <a:pt x="517207" y="300038"/>
                    <a:pt x="506730" y="344805"/>
                    <a:pt x="485775" y="381953"/>
                  </a:cubicBezTo>
                  <a:cubicBezTo>
                    <a:pt x="464820" y="419100"/>
                    <a:pt x="435292" y="448628"/>
                    <a:pt x="396240" y="468630"/>
                  </a:cubicBezTo>
                  <a:cubicBezTo>
                    <a:pt x="357188" y="489585"/>
                    <a:pt x="312420" y="499110"/>
                    <a:pt x="260032" y="499110"/>
                  </a:cubicBezTo>
                  <a:cubicBezTo>
                    <a:pt x="206692" y="499110"/>
                    <a:pt x="160972" y="489585"/>
                    <a:pt x="121920" y="469583"/>
                  </a:cubicBezTo>
                  <a:moveTo>
                    <a:pt x="350520" y="249555"/>
                  </a:moveTo>
                  <a:cubicBezTo>
                    <a:pt x="350520" y="207645"/>
                    <a:pt x="342900" y="177165"/>
                    <a:pt x="327660" y="158115"/>
                  </a:cubicBezTo>
                  <a:cubicBezTo>
                    <a:pt x="312420" y="138113"/>
                    <a:pt x="289560" y="128588"/>
                    <a:pt x="259080" y="128588"/>
                  </a:cubicBezTo>
                  <a:cubicBezTo>
                    <a:pt x="227647" y="128588"/>
                    <a:pt x="204788" y="138113"/>
                    <a:pt x="189547" y="158115"/>
                  </a:cubicBezTo>
                  <a:cubicBezTo>
                    <a:pt x="174307" y="178118"/>
                    <a:pt x="165735" y="208597"/>
                    <a:pt x="165735" y="249555"/>
                  </a:cubicBezTo>
                  <a:cubicBezTo>
                    <a:pt x="165735" y="291465"/>
                    <a:pt x="173355" y="322897"/>
                    <a:pt x="189547" y="341947"/>
                  </a:cubicBezTo>
                  <a:cubicBezTo>
                    <a:pt x="204788" y="361950"/>
                    <a:pt x="228600" y="371475"/>
                    <a:pt x="259080" y="371475"/>
                  </a:cubicBezTo>
                  <a:cubicBezTo>
                    <a:pt x="320040" y="372428"/>
                    <a:pt x="350520" y="331470"/>
                    <a:pt x="350520" y="249555"/>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1" name="Google Shape;141;p33"/>
            <p:cNvSpPr/>
            <p:nvPr/>
          </p:nvSpPr>
          <p:spPr>
            <a:xfrm>
              <a:off x="1718521" y="7879759"/>
              <a:ext cx="160169" cy="102033"/>
            </a:xfrm>
            <a:custGeom>
              <a:avLst/>
              <a:gdLst/>
              <a:ahLst/>
              <a:cxnLst/>
              <a:rect l="l" t="t" r="r" b="b"/>
              <a:pathLst>
                <a:path w="771525" h="491490" extrusionOk="0">
                  <a:moveTo>
                    <a:pt x="731520" y="50483"/>
                  </a:moveTo>
                  <a:cubicBezTo>
                    <a:pt x="758190" y="84772"/>
                    <a:pt x="771525" y="136208"/>
                    <a:pt x="771525" y="205740"/>
                  </a:cubicBezTo>
                  <a:lnTo>
                    <a:pt x="771525" y="491490"/>
                  </a:lnTo>
                  <a:lnTo>
                    <a:pt x="602933" y="491490"/>
                  </a:lnTo>
                  <a:lnTo>
                    <a:pt x="602933" y="210503"/>
                  </a:lnTo>
                  <a:cubicBezTo>
                    <a:pt x="602933" y="181928"/>
                    <a:pt x="599122" y="161925"/>
                    <a:pt x="590550" y="149543"/>
                  </a:cubicBezTo>
                  <a:cubicBezTo>
                    <a:pt x="581978" y="137160"/>
                    <a:pt x="567690" y="130493"/>
                    <a:pt x="548640" y="130493"/>
                  </a:cubicBezTo>
                  <a:cubicBezTo>
                    <a:pt x="524828" y="130493"/>
                    <a:pt x="506730" y="139065"/>
                    <a:pt x="493395" y="157163"/>
                  </a:cubicBezTo>
                  <a:cubicBezTo>
                    <a:pt x="480060" y="175260"/>
                    <a:pt x="473393" y="199072"/>
                    <a:pt x="473393" y="231458"/>
                  </a:cubicBezTo>
                  <a:lnTo>
                    <a:pt x="473393" y="491490"/>
                  </a:lnTo>
                  <a:lnTo>
                    <a:pt x="304800" y="491490"/>
                  </a:lnTo>
                  <a:lnTo>
                    <a:pt x="304800" y="210503"/>
                  </a:lnTo>
                  <a:cubicBezTo>
                    <a:pt x="304800" y="181928"/>
                    <a:pt x="300038" y="161925"/>
                    <a:pt x="291465" y="149543"/>
                  </a:cubicBezTo>
                  <a:cubicBezTo>
                    <a:pt x="282893" y="137160"/>
                    <a:pt x="268605" y="130493"/>
                    <a:pt x="249555" y="130493"/>
                  </a:cubicBezTo>
                  <a:cubicBezTo>
                    <a:pt x="225743" y="130493"/>
                    <a:pt x="207645" y="139065"/>
                    <a:pt x="195263" y="157163"/>
                  </a:cubicBezTo>
                  <a:cubicBezTo>
                    <a:pt x="182880" y="175260"/>
                    <a:pt x="176213" y="199072"/>
                    <a:pt x="176213" y="231458"/>
                  </a:cubicBezTo>
                  <a:lnTo>
                    <a:pt x="176213" y="491490"/>
                  </a:lnTo>
                  <a:lnTo>
                    <a:pt x="7620" y="491490"/>
                  </a:lnTo>
                  <a:lnTo>
                    <a:pt x="7620" y="150495"/>
                  </a:lnTo>
                  <a:cubicBezTo>
                    <a:pt x="7620" y="99060"/>
                    <a:pt x="5715" y="53340"/>
                    <a:pt x="0" y="13335"/>
                  </a:cubicBezTo>
                  <a:lnTo>
                    <a:pt x="158115" y="13335"/>
                  </a:lnTo>
                  <a:lnTo>
                    <a:pt x="166688" y="80010"/>
                  </a:lnTo>
                  <a:cubicBezTo>
                    <a:pt x="180975" y="54293"/>
                    <a:pt x="200978" y="34290"/>
                    <a:pt x="226695" y="20955"/>
                  </a:cubicBezTo>
                  <a:cubicBezTo>
                    <a:pt x="252413" y="7620"/>
                    <a:pt x="281940" y="0"/>
                    <a:pt x="315278" y="0"/>
                  </a:cubicBezTo>
                  <a:cubicBezTo>
                    <a:pt x="382905" y="0"/>
                    <a:pt x="428625" y="28575"/>
                    <a:pt x="453390" y="86678"/>
                  </a:cubicBezTo>
                  <a:cubicBezTo>
                    <a:pt x="470535" y="60008"/>
                    <a:pt x="492443" y="39053"/>
                    <a:pt x="520065" y="23813"/>
                  </a:cubicBezTo>
                  <a:cubicBezTo>
                    <a:pt x="547688" y="7620"/>
                    <a:pt x="577215" y="0"/>
                    <a:pt x="609600" y="0"/>
                  </a:cubicBezTo>
                  <a:cubicBezTo>
                    <a:pt x="664845" y="0"/>
                    <a:pt x="704850" y="17145"/>
                    <a:pt x="731520" y="50483"/>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2" name="Google Shape;142;p33"/>
            <p:cNvSpPr/>
            <p:nvPr/>
          </p:nvSpPr>
          <p:spPr>
            <a:xfrm>
              <a:off x="1445443" y="7833686"/>
              <a:ext cx="35000" cy="31836"/>
            </a:xfrm>
            <a:custGeom>
              <a:avLst/>
              <a:gdLst/>
              <a:ahLst/>
              <a:cxnLst/>
              <a:rect l="l" t="t" r="r" b="b"/>
              <a:pathLst>
                <a:path w="168592" h="153352" extrusionOk="0">
                  <a:moveTo>
                    <a:pt x="0" y="0"/>
                  </a:moveTo>
                  <a:lnTo>
                    <a:pt x="168593" y="0"/>
                  </a:lnTo>
                  <a:lnTo>
                    <a:pt x="168593" y="153353"/>
                  </a:lnTo>
                  <a:lnTo>
                    <a:pt x="0" y="153353"/>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grpSp>
      <p:grpSp>
        <p:nvGrpSpPr>
          <p:cNvPr id="143" name="Google Shape;143;p33"/>
          <p:cNvGrpSpPr/>
          <p:nvPr/>
        </p:nvGrpSpPr>
        <p:grpSpPr>
          <a:xfrm>
            <a:off x="7952141" y="4958351"/>
            <a:ext cx="912624" cy="203992"/>
            <a:chOff x="692150" y="7755972"/>
            <a:chExt cx="1186540" cy="265218"/>
          </a:xfrm>
        </p:grpSpPr>
        <p:sp>
          <p:nvSpPr>
            <p:cNvPr id="144" name="Google Shape;144;p33"/>
            <p:cNvSpPr/>
            <p:nvPr/>
          </p:nvSpPr>
          <p:spPr>
            <a:xfrm>
              <a:off x="692150" y="7755972"/>
              <a:ext cx="413455" cy="265218"/>
            </a:xfrm>
            <a:custGeom>
              <a:avLst/>
              <a:gdLst/>
              <a:ahLst/>
              <a:cxnLst/>
              <a:rect l="l" t="t" r="r" b="b"/>
              <a:pathLst>
                <a:path w="1991592" h="1277539" extrusionOk="0">
                  <a:moveTo>
                    <a:pt x="1978845" y="63829"/>
                  </a:moveTo>
                  <a:cubicBezTo>
                    <a:pt x="1891215" y="-89524"/>
                    <a:pt x="1379722" y="42874"/>
                    <a:pt x="836797" y="360056"/>
                  </a:cubicBezTo>
                  <a:cubicBezTo>
                    <a:pt x="293872" y="677239"/>
                    <a:pt x="-74745" y="1060144"/>
                    <a:pt x="12885" y="1213496"/>
                  </a:cubicBezTo>
                  <a:cubicBezTo>
                    <a:pt x="88132" y="1345894"/>
                    <a:pt x="476752" y="1265884"/>
                    <a:pt x="929190" y="1039189"/>
                  </a:cubicBezTo>
                  <a:cubicBezTo>
                    <a:pt x="949192" y="1027759"/>
                    <a:pt x="948240" y="1003946"/>
                    <a:pt x="921570" y="1012519"/>
                  </a:cubicBezTo>
                  <a:cubicBezTo>
                    <a:pt x="642487" y="1116341"/>
                    <a:pt x="410077" y="1123009"/>
                    <a:pt x="350070" y="1012519"/>
                  </a:cubicBezTo>
                  <a:cubicBezTo>
                    <a:pt x="270060" y="865834"/>
                    <a:pt x="523425" y="569606"/>
                    <a:pt x="915855" y="349579"/>
                  </a:cubicBezTo>
                  <a:cubicBezTo>
                    <a:pt x="1308285" y="130504"/>
                    <a:pt x="1691190" y="70496"/>
                    <a:pt x="1771200" y="217181"/>
                  </a:cubicBezTo>
                  <a:cubicBezTo>
                    <a:pt x="1807395" y="283856"/>
                    <a:pt x="1774057" y="382916"/>
                    <a:pt x="1689285" y="491501"/>
                  </a:cubicBezTo>
                  <a:cubicBezTo>
                    <a:pt x="1689285" y="491501"/>
                    <a:pt x="1688332" y="492454"/>
                    <a:pt x="1688332" y="493406"/>
                  </a:cubicBezTo>
                  <a:cubicBezTo>
                    <a:pt x="1656900" y="532459"/>
                    <a:pt x="1679760" y="544841"/>
                    <a:pt x="1702620" y="525791"/>
                  </a:cubicBezTo>
                  <a:cubicBezTo>
                    <a:pt x="1918837" y="331481"/>
                    <a:pt x="2031232" y="156221"/>
                    <a:pt x="1978845" y="63829"/>
                  </a:cubicBezTo>
                </a:path>
              </a:pathLst>
            </a:custGeom>
            <a:solidFill>
              <a:srgbClr val="E8002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5" name="Google Shape;145;p33"/>
            <p:cNvSpPr/>
            <p:nvPr/>
          </p:nvSpPr>
          <p:spPr>
            <a:xfrm>
              <a:off x="909372" y="7840805"/>
              <a:ext cx="115084" cy="142768"/>
            </a:xfrm>
            <a:custGeom>
              <a:avLst/>
              <a:gdLst/>
              <a:ahLst/>
              <a:cxnLst/>
              <a:rect l="l" t="t" r="r" b="b"/>
              <a:pathLst>
                <a:path w="554355" h="687704" extrusionOk="0">
                  <a:moveTo>
                    <a:pt x="118110" y="667702"/>
                  </a:moveTo>
                  <a:cubicBezTo>
                    <a:pt x="69532" y="654368"/>
                    <a:pt x="30480" y="636270"/>
                    <a:pt x="0" y="614363"/>
                  </a:cubicBezTo>
                  <a:lnTo>
                    <a:pt x="55245" y="488633"/>
                  </a:lnTo>
                  <a:cubicBezTo>
                    <a:pt x="87630" y="509588"/>
                    <a:pt x="121920" y="524827"/>
                    <a:pt x="158115" y="536258"/>
                  </a:cubicBezTo>
                  <a:cubicBezTo>
                    <a:pt x="194310" y="547688"/>
                    <a:pt x="230505" y="552450"/>
                    <a:pt x="267653" y="552450"/>
                  </a:cubicBezTo>
                  <a:cubicBezTo>
                    <a:pt x="304800" y="552450"/>
                    <a:pt x="333375" y="547688"/>
                    <a:pt x="353378" y="537210"/>
                  </a:cubicBezTo>
                  <a:cubicBezTo>
                    <a:pt x="373380" y="526733"/>
                    <a:pt x="382905" y="512445"/>
                    <a:pt x="382905" y="493395"/>
                  </a:cubicBezTo>
                  <a:cubicBezTo>
                    <a:pt x="382905" y="476250"/>
                    <a:pt x="374333" y="462915"/>
                    <a:pt x="356235" y="451485"/>
                  </a:cubicBezTo>
                  <a:cubicBezTo>
                    <a:pt x="338138" y="441008"/>
                    <a:pt x="303848" y="429577"/>
                    <a:pt x="254318" y="419100"/>
                  </a:cubicBezTo>
                  <a:cubicBezTo>
                    <a:pt x="191453" y="406717"/>
                    <a:pt x="142875" y="390525"/>
                    <a:pt x="108585" y="372427"/>
                  </a:cubicBezTo>
                  <a:cubicBezTo>
                    <a:pt x="74295" y="354330"/>
                    <a:pt x="49530" y="332423"/>
                    <a:pt x="35242" y="306705"/>
                  </a:cubicBezTo>
                  <a:cubicBezTo>
                    <a:pt x="20955" y="280988"/>
                    <a:pt x="14288" y="251460"/>
                    <a:pt x="14288" y="215265"/>
                  </a:cubicBezTo>
                  <a:cubicBezTo>
                    <a:pt x="14288" y="174308"/>
                    <a:pt x="25717" y="137160"/>
                    <a:pt x="48577" y="104775"/>
                  </a:cubicBezTo>
                  <a:cubicBezTo>
                    <a:pt x="71437" y="71438"/>
                    <a:pt x="103823" y="45720"/>
                    <a:pt x="145733" y="27623"/>
                  </a:cubicBezTo>
                  <a:cubicBezTo>
                    <a:pt x="187643" y="8573"/>
                    <a:pt x="234315" y="0"/>
                    <a:pt x="287655" y="0"/>
                  </a:cubicBezTo>
                  <a:cubicBezTo>
                    <a:pt x="335280" y="0"/>
                    <a:pt x="381953" y="6667"/>
                    <a:pt x="426720" y="20003"/>
                  </a:cubicBezTo>
                  <a:cubicBezTo>
                    <a:pt x="471488" y="33338"/>
                    <a:pt x="506730" y="51435"/>
                    <a:pt x="532448" y="73342"/>
                  </a:cubicBezTo>
                  <a:lnTo>
                    <a:pt x="479108" y="199073"/>
                  </a:lnTo>
                  <a:cubicBezTo>
                    <a:pt x="449580" y="178117"/>
                    <a:pt x="419100" y="162877"/>
                    <a:pt x="386715" y="151448"/>
                  </a:cubicBezTo>
                  <a:cubicBezTo>
                    <a:pt x="354330" y="140970"/>
                    <a:pt x="321945" y="135255"/>
                    <a:pt x="289560" y="135255"/>
                  </a:cubicBezTo>
                  <a:cubicBezTo>
                    <a:pt x="258128" y="135255"/>
                    <a:pt x="232410" y="140970"/>
                    <a:pt x="213360" y="153352"/>
                  </a:cubicBezTo>
                  <a:cubicBezTo>
                    <a:pt x="194310" y="165735"/>
                    <a:pt x="184785" y="181927"/>
                    <a:pt x="184785" y="202883"/>
                  </a:cubicBezTo>
                  <a:cubicBezTo>
                    <a:pt x="184785" y="214313"/>
                    <a:pt x="188595" y="223838"/>
                    <a:pt x="195263" y="231458"/>
                  </a:cubicBezTo>
                  <a:cubicBezTo>
                    <a:pt x="201930" y="239077"/>
                    <a:pt x="215265" y="246698"/>
                    <a:pt x="233362" y="253365"/>
                  </a:cubicBezTo>
                  <a:cubicBezTo>
                    <a:pt x="252412" y="260985"/>
                    <a:pt x="280035" y="268605"/>
                    <a:pt x="317183" y="276225"/>
                  </a:cubicBezTo>
                  <a:cubicBezTo>
                    <a:pt x="377190" y="289560"/>
                    <a:pt x="424815" y="305752"/>
                    <a:pt x="459105" y="323850"/>
                  </a:cubicBezTo>
                  <a:cubicBezTo>
                    <a:pt x="493395" y="342900"/>
                    <a:pt x="518160" y="363855"/>
                    <a:pt x="532448" y="388620"/>
                  </a:cubicBezTo>
                  <a:cubicBezTo>
                    <a:pt x="546735" y="413385"/>
                    <a:pt x="554355" y="442913"/>
                    <a:pt x="554355" y="477202"/>
                  </a:cubicBezTo>
                  <a:cubicBezTo>
                    <a:pt x="554355" y="542925"/>
                    <a:pt x="529590" y="594360"/>
                    <a:pt x="479108" y="631508"/>
                  </a:cubicBezTo>
                  <a:cubicBezTo>
                    <a:pt x="428625" y="668655"/>
                    <a:pt x="358140" y="687705"/>
                    <a:pt x="266700" y="687705"/>
                  </a:cubicBezTo>
                  <a:cubicBezTo>
                    <a:pt x="216218" y="687705"/>
                    <a:pt x="166688" y="681038"/>
                    <a:pt x="118110" y="667702"/>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6" name="Google Shape;146;p33"/>
            <p:cNvSpPr/>
            <p:nvPr/>
          </p:nvSpPr>
          <p:spPr>
            <a:xfrm>
              <a:off x="1038100" y="7879364"/>
              <a:ext cx="107768" cy="104011"/>
            </a:xfrm>
            <a:custGeom>
              <a:avLst/>
              <a:gdLst/>
              <a:ahLst/>
              <a:cxnLst/>
              <a:rect l="l" t="t" r="r" b="b"/>
              <a:pathLst>
                <a:path w="519112" h="501014" extrusionOk="0">
                  <a:moveTo>
                    <a:pt x="519113" y="15240"/>
                  </a:moveTo>
                  <a:lnTo>
                    <a:pt x="519113" y="493395"/>
                  </a:lnTo>
                  <a:lnTo>
                    <a:pt x="353378" y="493395"/>
                  </a:lnTo>
                  <a:lnTo>
                    <a:pt x="353378" y="428625"/>
                  </a:lnTo>
                  <a:cubicBezTo>
                    <a:pt x="340043" y="451485"/>
                    <a:pt x="320040" y="468630"/>
                    <a:pt x="294322" y="481965"/>
                  </a:cubicBezTo>
                  <a:cubicBezTo>
                    <a:pt x="268605" y="494347"/>
                    <a:pt x="240030" y="501015"/>
                    <a:pt x="208597" y="501015"/>
                  </a:cubicBezTo>
                  <a:cubicBezTo>
                    <a:pt x="168593" y="501015"/>
                    <a:pt x="132398" y="490538"/>
                    <a:pt x="100965" y="470535"/>
                  </a:cubicBezTo>
                  <a:cubicBezTo>
                    <a:pt x="69532" y="450532"/>
                    <a:pt x="44768" y="421957"/>
                    <a:pt x="26670" y="383857"/>
                  </a:cubicBezTo>
                  <a:cubicBezTo>
                    <a:pt x="9525" y="346710"/>
                    <a:pt x="0" y="302895"/>
                    <a:pt x="0" y="254317"/>
                  </a:cubicBezTo>
                  <a:cubicBezTo>
                    <a:pt x="0" y="204788"/>
                    <a:pt x="9525" y="160972"/>
                    <a:pt x="27623" y="121920"/>
                  </a:cubicBezTo>
                  <a:cubicBezTo>
                    <a:pt x="45720" y="83820"/>
                    <a:pt x="70485" y="53340"/>
                    <a:pt x="101918" y="32385"/>
                  </a:cubicBezTo>
                  <a:cubicBezTo>
                    <a:pt x="133350" y="11430"/>
                    <a:pt x="169545" y="0"/>
                    <a:pt x="208597" y="0"/>
                  </a:cubicBezTo>
                  <a:cubicBezTo>
                    <a:pt x="239078" y="0"/>
                    <a:pt x="267653" y="6667"/>
                    <a:pt x="293370" y="20002"/>
                  </a:cubicBezTo>
                  <a:cubicBezTo>
                    <a:pt x="319088" y="33338"/>
                    <a:pt x="339090" y="51435"/>
                    <a:pt x="353378" y="74295"/>
                  </a:cubicBezTo>
                  <a:lnTo>
                    <a:pt x="353378" y="13335"/>
                  </a:lnTo>
                  <a:lnTo>
                    <a:pt x="519113" y="13335"/>
                  </a:lnTo>
                  <a:close/>
                  <a:moveTo>
                    <a:pt x="329565" y="342900"/>
                  </a:moveTo>
                  <a:cubicBezTo>
                    <a:pt x="345758" y="321945"/>
                    <a:pt x="353378" y="292417"/>
                    <a:pt x="353378" y="253365"/>
                  </a:cubicBezTo>
                  <a:cubicBezTo>
                    <a:pt x="353378" y="213360"/>
                    <a:pt x="345758" y="183832"/>
                    <a:pt x="329565" y="162877"/>
                  </a:cubicBezTo>
                  <a:cubicBezTo>
                    <a:pt x="313372" y="141922"/>
                    <a:pt x="290513" y="131445"/>
                    <a:pt x="260985" y="131445"/>
                  </a:cubicBezTo>
                  <a:cubicBezTo>
                    <a:pt x="231458" y="131445"/>
                    <a:pt x="208597" y="141922"/>
                    <a:pt x="192405" y="163830"/>
                  </a:cubicBezTo>
                  <a:cubicBezTo>
                    <a:pt x="175260" y="185738"/>
                    <a:pt x="167640" y="216217"/>
                    <a:pt x="167640" y="256222"/>
                  </a:cubicBezTo>
                  <a:cubicBezTo>
                    <a:pt x="167640" y="294322"/>
                    <a:pt x="175260" y="323850"/>
                    <a:pt x="191453" y="343852"/>
                  </a:cubicBezTo>
                  <a:cubicBezTo>
                    <a:pt x="207645" y="363855"/>
                    <a:pt x="230505" y="374332"/>
                    <a:pt x="260985" y="374332"/>
                  </a:cubicBezTo>
                  <a:cubicBezTo>
                    <a:pt x="290513" y="374332"/>
                    <a:pt x="313372" y="363855"/>
                    <a:pt x="329565" y="342900"/>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7" name="Google Shape;147;p33"/>
            <p:cNvSpPr/>
            <p:nvPr/>
          </p:nvSpPr>
          <p:spPr>
            <a:xfrm>
              <a:off x="1168806" y="7837048"/>
              <a:ext cx="58531" cy="144745"/>
            </a:xfrm>
            <a:custGeom>
              <a:avLst/>
              <a:gdLst/>
              <a:ahLst/>
              <a:cxnLst/>
              <a:rect l="l" t="t" r="r" b="b"/>
              <a:pathLst>
                <a:path w="281939" h="697229" extrusionOk="0">
                  <a:moveTo>
                    <a:pt x="0" y="219075"/>
                  </a:moveTo>
                  <a:lnTo>
                    <a:pt x="0" y="205740"/>
                  </a:lnTo>
                  <a:cubicBezTo>
                    <a:pt x="0" y="140970"/>
                    <a:pt x="16192" y="90487"/>
                    <a:pt x="49530" y="54292"/>
                  </a:cubicBezTo>
                  <a:cubicBezTo>
                    <a:pt x="82867" y="18097"/>
                    <a:pt x="131445" y="0"/>
                    <a:pt x="194310" y="0"/>
                  </a:cubicBezTo>
                  <a:cubicBezTo>
                    <a:pt x="230505" y="0"/>
                    <a:pt x="260032" y="4763"/>
                    <a:pt x="281940" y="13335"/>
                  </a:cubicBezTo>
                  <a:lnTo>
                    <a:pt x="281940" y="143827"/>
                  </a:lnTo>
                  <a:cubicBezTo>
                    <a:pt x="263843" y="139065"/>
                    <a:pt x="248602" y="137160"/>
                    <a:pt x="237173" y="137160"/>
                  </a:cubicBezTo>
                  <a:cubicBezTo>
                    <a:pt x="217170" y="137160"/>
                    <a:pt x="200977" y="142875"/>
                    <a:pt x="187643" y="154305"/>
                  </a:cubicBezTo>
                  <a:cubicBezTo>
                    <a:pt x="174307" y="165735"/>
                    <a:pt x="168593" y="183833"/>
                    <a:pt x="168593" y="207645"/>
                  </a:cubicBezTo>
                  <a:lnTo>
                    <a:pt x="168593" y="219075"/>
                  </a:lnTo>
                  <a:lnTo>
                    <a:pt x="260985" y="219075"/>
                  </a:lnTo>
                  <a:lnTo>
                    <a:pt x="260985" y="344805"/>
                  </a:lnTo>
                  <a:lnTo>
                    <a:pt x="168593" y="344805"/>
                  </a:lnTo>
                  <a:lnTo>
                    <a:pt x="168593" y="697230"/>
                  </a:lnTo>
                  <a:lnTo>
                    <a:pt x="0" y="697230"/>
                  </a:lnTo>
                  <a:lnTo>
                    <a:pt x="0" y="343852"/>
                  </a:lnTo>
                  <a:cubicBezTo>
                    <a:pt x="0" y="343852"/>
                    <a:pt x="2857" y="219075"/>
                    <a:pt x="0" y="219075"/>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8" name="Google Shape;148;p33"/>
            <p:cNvSpPr/>
            <p:nvPr/>
          </p:nvSpPr>
          <p:spPr>
            <a:xfrm>
              <a:off x="1233466" y="7879364"/>
              <a:ext cx="107965" cy="104011"/>
            </a:xfrm>
            <a:custGeom>
              <a:avLst/>
              <a:gdLst/>
              <a:ahLst/>
              <a:cxnLst/>
              <a:rect l="l" t="t" r="r" b="b"/>
              <a:pathLst>
                <a:path w="520064" h="501014" extrusionOk="0">
                  <a:moveTo>
                    <a:pt x="520065" y="15240"/>
                  </a:moveTo>
                  <a:lnTo>
                    <a:pt x="520065" y="493395"/>
                  </a:lnTo>
                  <a:lnTo>
                    <a:pt x="354330" y="493395"/>
                  </a:lnTo>
                  <a:lnTo>
                    <a:pt x="354330" y="428625"/>
                  </a:lnTo>
                  <a:cubicBezTo>
                    <a:pt x="340995" y="451485"/>
                    <a:pt x="320992" y="468630"/>
                    <a:pt x="294322" y="481965"/>
                  </a:cubicBezTo>
                  <a:cubicBezTo>
                    <a:pt x="268605" y="494347"/>
                    <a:pt x="240030" y="501015"/>
                    <a:pt x="208597" y="501015"/>
                  </a:cubicBezTo>
                  <a:cubicBezTo>
                    <a:pt x="168592" y="501015"/>
                    <a:pt x="132397" y="490538"/>
                    <a:pt x="100965" y="470535"/>
                  </a:cubicBezTo>
                  <a:cubicBezTo>
                    <a:pt x="69532" y="450532"/>
                    <a:pt x="44767" y="421957"/>
                    <a:pt x="26670" y="383857"/>
                  </a:cubicBezTo>
                  <a:cubicBezTo>
                    <a:pt x="8572" y="346710"/>
                    <a:pt x="0" y="302895"/>
                    <a:pt x="0" y="254317"/>
                  </a:cubicBezTo>
                  <a:cubicBezTo>
                    <a:pt x="0" y="204788"/>
                    <a:pt x="9525" y="160972"/>
                    <a:pt x="26670" y="121920"/>
                  </a:cubicBezTo>
                  <a:cubicBezTo>
                    <a:pt x="44767" y="83820"/>
                    <a:pt x="69532" y="53340"/>
                    <a:pt x="100965" y="32385"/>
                  </a:cubicBezTo>
                  <a:cubicBezTo>
                    <a:pt x="132397" y="11430"/>
                    <a:pt x="168592" y="0"/>
                    <a:pt x="207645" y="0"/>
                  </a:cubicBezTo>
                  <a:cubicBezTo>
                    <a:pt x="239077" y="0"/>
                    <a:pt x="266700" y="6667"/>
                    <a:pt x="292417" y="20002"/>
                  </a:cubicBezTo>
                  <a:cubicBezTo>
                    <a:pt x="318135" y="33338"/>
                    <a:pt x="338138" y="51435"/>
                    <a:pt x="352425" y="74295"/>
                  </a:cubicBezTo>
                  <a:lnTo>
                    <a:pt x="352425" y="13335"/>
                  </a:lnTo>
                  <a:lnTo>
                    <a:pt x="520065" y="13335"/>
                  </a:lnTo>
                  <a:close/>
                  <a:moveTo>
                    <a:pt x="329565" y="342900"/>
                  </a:moveTo>
                  <a:cubicBezTo>
                    <a:pt x="345757" y="321945"/>
                    <a:pt x="353377" y="292417"/>
                    <a:pt x="353377" y="253365"/>
                  </a:cubicBezTo>
                  <a:cubicBezTo>
                    <a:pt x="353377" y="213360"/>
                    <a:pt x="345757" y="183832"/>
                    <a:pt x="329565" y="162877"/>
                  </a:cubicBezTo>
                  <a:cubicBezTo>
                    <a:pt x="313372" y="141922"/>
                    <a:pt x="290513" y="131445"/>
                    <a:pt x="260985" y="131445"/>
                  </a:cubicBezTo>
                  <a:cubicBezTo>
                    <a:pt x="231457" y="131445"/>
                    <a:pt x="208597" y="141922"/>
                    <a:pt x="192405" y="163830"/>
                  </a:cubicBezTo>
                  <a:cubicBezTo>
                    <a:pt x="176213" y="185738"/>
                    <a:pt x="167640" y="216217"/>
                    <a:pt x="167640" y="256222"/>
                  </a:cubicBezTo>
                  <a:cubicBezTo>
                    <a:pt x="167640" y="294322"/>
                    <a:pt x="175260" y="323850"/>
                    <a:pt x="191452" y="343852"/>
                  </a:cubicBezTo>
                  <a:cubicBezTo>
                    <a:pt x="207645" y="363855"/>
                    <a:pt x="230505" y="374332"/>
                    <a:pt x="260985" y="374332"/>
                  </a:cubicBezTo>
                  <a:cubicBezTo>
                    <a:pt x="291465" y="374332"/>
                    <a:pt x="314325" y="363855"/>
                    <a:pt x="329565" y="342900"/>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49" name="Google Shape;149;p33"/>
            <p:cNvSpPr/>
            <p:nvPr/>
          </p:nvSpPr>
          <p:spPr>
            <a:xfrm>
              <a:off x="1360810" y="7880155"/>
              <a:ext cx="74548" cy="101638"/>
            </a:xfrm>
            <a:custGeom>
              <a:avLst/>
              <a:gdLst/>
              <a:ahLst/>
              <a:cxnLst/>
              <a:rect l="l" t="t" r="r" b="b"/>
              <a:pathLst>
                <a:path w="359092" h="489584" extrusionOk="0">
                  <a:moveTo>
                    <a:pt x="359092" y="10478"/>
                  </a:moveTo>
                  <a:lnTo>
                    <a:pt x="359092" y="165735"/>
                  </a:lnTo>
                  <a:cubicBezTo>
                    <a:pt x="332422" y="153353"/>
                    <a:pt x="306705" y="146685"/>
                    <a:pt x="281940" y="146685"/>
                  </a:cubicBezTo>
                  <a:cubicBezTo>
                    <a:pt x="211455" y="146685"/>
                    <a:pt x="176213" y="180975"/>
                    <a:pt x="176213" y="249555"/>
                  </a:cubicBezTo>
                  <a:lnTo>
                    <a:pt x="176213" y="489585"/>
                  </a:lnTo>
                  <a:lnTo>
                    <a:pt x="7620" y="489585"/>
                  </a:lnTo>
                  <a:lnTo>
                    <a:pt x="7620" y="148590"/>
                  </a:lnTo>
                  <a:cubicBezTo>
                    <a:pt x="7620" y="97155"/>
                    <a:pt x="4763" y="51435"/>
                    <a:pt x="0" y="11430"/>
                  </a:cubicBezTo>
                  <a:lnTo>
                    <a:pt x="158115" y="11430"/>
                  </a:lnTo>
                  <a:lnTo>
                    <a:pt x="168592" y="91440"/>
                  </a:lnTo>
                  <a:cubicBezTo>
                    <a:pt x="180022" y="61913"/>
                    <a:pt x="198120" y="39053"/>
                    <a:pt x="222885" y="23813"/>
                  </a:cubicBezTo>
                  <a:cubicBezTo>
                    <a:pt x="247650" y="8572"/>
                    <a:pt x="275272" y="0"/>
                    <a:pt x="306705" y="0"/>
                  </a:cubicBezTo>
                  <a:cubicBezTo>
                    <a:pt x="328613" y="0"/>
                    <a:pt x="346710" y="3810"/>
                    <a:pt x="359092" y="10478"/>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50" name="Google Shape;150;p33"/>
            <p:cNvSpPr/>
            <p:nvPr/>
          </p:nvSpPr>
          <p:spPr>
            <a:xfrm>
              <a:off x="1445443" y="7882528"/>
              <a:ext cx="35000" cy="99463"/>
            </a:xfrm>
            <a:custGeom>
              <a:avLst/>
              <a:gdLst/>
              <a:ahLst/>
              <a:cxnLst/>
              <a:rect l="l" t="t" r="r" b="b"/>
              <a:pathLst>
                <a:path w="168592" h="479107" extrusionOk="0">
                  <a:moveTo>
                    <a:pt x="0" y="0"/>
                  </a:moveTo>
                  <a:lnTo>
                    <a:pt x="168593" y="0"/>
                  </a:lnTo>
                  <a:lnTo>
                    <a:pt x="168593" y="479107"/>
                  </a:lnTo>
                  <a:lnTo>
                    <a:pt x="0" y="479107"/>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51" name="Google Shape;151;p33"/>
            <p:cNvSpPr/>
            <p:nvPr/>
          </p:nvSpPr>
          <p:spPr>
            <a:xfrm>
              <a:off x="1496855" y="7879759"/>
              <a:ext cx="92740" cy="103813"/>
            </a:xfrm>
            <a:custGeom>
              <a:avLst/>
              <a:gdLst/>
              <a:ahLst/>
              <a:cxnLst/>
              <a:rect l="l" t="t" r="r" b="b"/>
              <a:pathLst>
                <a:path w="446722" h="500062" extrusionOk="0">
                  <a:moveTo>
                    <a:pt x="67628" y="433388"/>
                  </a:moveTo>
                  <a:cubicBezTo>
                    <a:pt x="22860" y="389572"/>
                    <a:pt x="0" y="329565"/>
                    <a:pt x="0" y="253365"/>
                  </a:cubicBezTo>
                  <a:cubicBezTo>
                    <a:pt x="0" y="202883"/>
                    <a:pt x="10478" y="159068"/>
                    <a:pt x="33338" y="120968"/>
                  </a:cubicBezTo>
                  <a:cubicBezTo>
                    <a:pt x="55245" y="82868"/>
                    <a:pt x="86678" y="53340"/>
                    <a:pt x="125730" y="31433"/>
                  </a:cubicBezTo>
                  <a:cubicBezTo>
                    <a:pt x="165735" y="10478"/>
                    <a:pt x="211455" y="0"/>
                    <a:pt x="263843" y="0"/>
                  </a:cubicBezTo>
                  <a:cubicBezTo>
                    <a:pt x="298133" y="0"/>
                    <a:pt x="332423" y="4763"/>
                    <a:pt x="366713" y="15240"/>
                  </a:cubicBezTo>
                  <a:cubicBezTo>
                    <a:pt x="400050" y="25718"/>
                    <a:pt x="426720" y="40005"/>
                    <a:pt x="446723" y="57150"/>
                  </a:cubicBezTo>
                  <a:lnTo>
                    <a:pt x="403860" y="174308"/>
                  </a:lnTo>
                  <a:cubicBezTo>
                    <a:pt x="387668" y="160972"/>
                    <a:pt x="367665" y="149543"/>
                    <a:pt x="345758" y="141922"/>
                  </a:cubicBezTo>
                  <a:cubicBezTo>
                    <a:pt x="322898" y="133350"/>
                    <a:pt x="301943" y="129540"/>
                    <a:pt x="280988" y="129540"/>
                  </a:cubicBezTo>
                  <a:cubicBezTo>
                    <a:pt x="246698" y="129540"/>
                    <a:pt x="220028" y="140018"/>
                    <a:pt x="200978" y="160020"/>
                  </a:cubicBezTo>
                  <a:cubicBezTo>
                    <a:pt x="181928" y="180022"/>
                    <a:pt x="173355" y="209550"/>
                    <a:pt x="173355" y="249555"/>
                  </a:cubicBezTo>
                  <a:cubicBezTo>
                    <a:pt x="173355" y="289560"/>
                    <a:pt x="182880" y="320040"/>
                    <a:pt x="200978" y="340995"/>
                  </a:cubicBezTo>
                  <a:cubicBezTo>
                    <a:pt x="220028" y="360997"/>
                    <a:pt x="246698" y="371475"/>
                    <a:pt x="281940" y="371475"/>
                  </a:cubicBezTo>
                  <a:cubicBezTo>
                    <a:pt x="301943" y="371475"/>
                    <a:pt x="323850" y="367665"/>
                    <a:pt x="345758" y="359093"/>
                  </a:cubicBezTo>
                  <a:cubicBezTo>
                    <a:pt x="367665" y="350520"/>
                    <a:pt x="386715" y="340043"/>
                    <a:pt x="403860" y="325755"/>
                  </a:cubicBezTo>
                  <a:lnTo>
                    <a:pt x="446723" y="441960"/>
                  </a:lnTo>
                  <a:cubicBezTo>
                    <a:pt x="425768" y="460058"/>
                    <a:pt x="399098" y="474345"/>
                    <a:pt x="365760" y="484822"/>
                  </a:cubicBezTo>
                  <a:cubicBezTo>
                    <a:pt x="331470" y="495300"/>
                    <a:pt x="295275" y="500063"/>
                    <a:pt x="257175" y="500063"/>
                  </a:cubicBezTo>
                  <a:cubicBezTo>
                    <a:pt x="175260" y="499110"/>
                    <a:pt x="112395" y="477203"/>
                    <a:pt x="67628" y="433388"/>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52" name="Google Shape;152;p33"/>
            <p:cNvSpPr/>
            <p:nvPr/>
          </p:nvSpPr>
          <p:spPr>
            <a:xfrm>
              <a:off x="1596318" y="7879759"/>
              <a:ext cx="107372" cy="103615"/>
            </a:xfrm>
            <a:custGeom>
              <a:avLst/>
              <a:gdLst/>
              <a:ahLst/>
              <a:cxnLst/>
              <a:rect l="l" t="t" r="r" b="b"/>
              <a:pathLst>
                <a:path w="517207" h="499109" extrusionOk="0">
                  <a:moveTo>
                    <a:pt x="121920" y="469583"/>
                  </a:moveTo>
                  <a:cubicBezTo>
                    <a:pt x="82867" y="449580"/>
                    <a:pt x="52388" y="421005"/>
                    <a:pt x="31432" y="382905"/>
                  </a:cubicBezTo>
                  <a:cubicBezTo>
                    <a:pt x="10478" y="344805"/>
                    <a:pt x="0" y="300990"/>
                    <a:pt x="0" y="250508"/>
                  </a:cubicBezTo>
                  <a:cubicBezTo>
                    <a:pt x="0" y="200025"/>
                    <a:pt x="10478" y="155258"/>
                    <a:pt x="31432" y="117158"/>
                  </a:cubicBezTo>
                  <a:cubicBezTo>
                    <a:pt x="52388" y="79058"/>
                    <a:pt x="82867" y="50483"/>
                    <a:pt x="121920" y="30480"/>
                  </a:cubicBezTo>
                  <a:cubicBezTo>
                    <a:pt x="160972" y="10478"/>
                    <a:pt x="206692" y="0"/>
                    <a:pt x="260032" y="0"/>
                  </a:cubicBezTo>
                  <a:cubicBezTo>
                    <a:pt x="312420" y="0"/>
                    <a:pt x="357188" y="10478"/>
                    <a:pt x="396240" y="30480"/>
                  </a:cubicBezTo>
                  <a:cubicBezTo>
                    <a:pt x="435292" y="50483"/>
                    <a:pt x="464820" y="80010"/>
                    <a:pt x="485775" y="117158"/>
                  </a:cubicBezTo>
                  <a:cubicBezTo>
                    <a:pt x="506730" y="154305"/>
                    <a:pt x="517207" y="198120"/>
                    <a:pt x="517207" y="249555"/>
                  </a:cubicBezTo>
                  <a:cubicBezTo>
                    <a:pt x="517207" y="300038"/>
                    <a:pt x="506730" y="344805"/>
                    <a:pt x="485775" y="381953"/>
                  </a:cubicBezTo>
                  <a:cubicBezTo>
                    <a:pt x="464820" y="419100"/>
                    <a:pt x="435292" y="448628"/>
                    <a:pt x="396240" y="468630"/>
                  </a:cubicBezTo>
                  <a:cubicBezTo>
                    <a:pt x="357188" y="489585"/>
                    <a:pt x="312420" y="499110"/>
                    <a:pt x="260032" y="499110"/>
                  </a:cubicBezTo>
                  <a:cubicBezTo>
                    <a:pt x="206692" y="499110"/>
                    <a:pt x="160972" y="489585"/>
                    <a:pt x="121920" y="469583"/>
                  </a:cubicBezTo>
                  <a:moveTo>
                    <a:pt x="350520" y="249555"/>
                  </a:moveTo>
                  <a:cubicBezTo>
                    <a:pt x="350520" y="207645"/>
                    <a:pt x="342900" y="177165"/>
                    <a:pt x="327660" y="158115"/>
                  </a:cubicBezTo>
                  <a:cubicBezTo>
                    <a:pt x="312420" y="138113"/>
                    <a:pt x="289560" y="128588"/>
                    <a:pt x="259080" y="128588"/>
                  </a:cubicBezTo>
                  <a:cubicBezTo>
                    <a:pt x="227647" y="128588"/>
                    <a:pt x="204788" y="138113"/>
                    <a:pt x="189547" y="158115"/>
                  </a:cubicBezTo>
                  <a:cubicBezTo>
                    <a:pt x="174307" y="178118"/>
                    <a:pt x="165735" y="208597"/>
                    <a:pt x="165735" y="249555"/>
                  </a:cubicBezTo>
                  <a:cubicBezTo>
                    <a:pt x="165735" y="291465"/>
                    <a:pt x="173355" y="322897"/>
                    <a:pt x="189547" y="341947"/>
                  </a:cubicBezTo>
                  <a:cubicBezTo>
                    <a:pt x="204788" y="361950"/>
                    <a:pt x="228600" y="371475"/>
                    <a:pt x="259080" y="371475"/>
                  </a:cubicBezTo>
                  <a:cubicBezTo>
                    <a:pt x="320040" y="372428"/>
                    <a:pt x="350520" y="331470"/>
                    <a:pt x="350520" y="249555"/>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53" name="Google Shape;153;p33"/>
            <p:cNvSpPr/>
            <p:nvPr/>
          </p:nvSpPr>
          <p:spPr>
            <a:xfrm>
              <a:off x="1718521" y="7879759"/>
              <a:ext cx="160169" cy="102033"/>
            </a:xfrm>
            <a:custGeom>
              <a:avLst/>
              <a:gdLst/>
              <a:ahLst/>
              <a:cxnLst/>
              <a:rect l="l" t="t" r="r" b="b"/>
              <a:pathLst>
                <a:path w="771525" h="491490" extrusionOk="0">
                  <a:moveTo>
                    <a:pt x="731520" y="50483"/>
                  </a:moveTo>
                  <a:cubicBezTo>
                    <a:pt x="758190" y="84772"/>
                    <a:pt x="771525" y="136208"/>
                    <a:pt x="771525" y="205740"/>
                  </a:cubicBezTo>
                  <a:lnTo>
                    <a:pt x="771525" y="491490"/>
                  </a:lnTo>
                  <a:lnTo>
                    <a:pt x="602933" y="491490"/>
                  </a:lnTo>
                  <a:lnTo>
                    <a:pt x="602933" y="210503"/>
                  </a:lnTo>
                  <a:cubicBezTo>
                    <a:pt x="602933" y="181928"/>
                    <a:pt x="599122" y="161925"/>
                    <a:pt x="590550" y="149543"/>
                  </a:cubicBezTo>
                  <a:cubicBezTo>
                    <a:pt x="581978" y="137160"/>
                    <a:pt x="567690" y="130493"/>
                    <a:pt x="548640" y="130493"/>
                  </a:cubicBezTo>
                  <a:cubicBezTo>
                    <a:pt x="524828" y="130493"/>
                    <a:pt x="506730" y="139065"/>
                    <a:pt x="493395" y="157163"/>
                  </a:cubicBezTo>
                  <a:cubicBezTo>
                    <a:pt x="480060" y="175260"/>
                    <a:pt x="473393" y="199072"/>
                    <a:pt x="473393" y="231458"/>
                  </a:cubicBezTo>
                  <a:lnTo>
                    <a:pt x="473393" y="491490"/>
                  </a:lnTo>
                  <a:lnTo>
                    <a:pt x="304800" y="491490"/>
                  </a:lnTo>
                  <a:lnTo>
                    <a:pt x="304800" y="210503"/>
                  </a:lnTo>
                  <a:cubicBezTo>
                    <a:pt x="304800" y="181928"/>
                    <a:pt x="300038" y="161925"/>
                    <a:pt x="291465" y="149543"/>
                  </a:cubicBezTo>
                  <a:cubicBezTo>
                    <a:pt x="282893" y="137160"/>
                    <a:pt x="268605" y="130493"/>
                    <a:pt x="249555" y="130493"/>
                  </a:cubicBezTo>
                  <a:cubicBezTo>
                    <a:pt x="225743" y="130493"/>
                    <a:pt x="207645" y="139065"/>
                    <a:pt x="195263" y="157163"/>
                  </a:cubicBezTo>
                  <a:cubicBezTo>
                    <a:pt x="182880" y="175260"/>
                    <a:pt x="176213" y="199072"/>
                    <a:pt x="176213" y="231458"/>
                  </a:cubicBezTo>
                  <a:lnTo>
                    <a:pt x="176213" y="491490"/>
                  </a:lnTo>
                  <a:lnTo>
                    <a:pt x="7620" y="491490"/>
                  </a:lnTo>
                  <a:lnTo>
                    <a:pt x="7620" y="150495"/>
                  </a:lnTo>
                  <a:cubicBezTo>
                    <a:pt x="7620" y="99060"/>
                    <a:pt x="5715" y="53340"/>
                    <a:pt x="0" y="13335"/>
                  </a:cubicBezTo>
                  <a:lnTo>
                    <a:pt x="158115" y="13335"/>
                  </a:lnTo>
                  <a:lnTo>
                    <a:pt x="166688" y="80010"/>
                  </a:lnTo>
                  <a:cubicBezTo>
                    <a:pt x="180975" y="54293"/>
                    <a:pt x="200978" y="34290"/>
                    <a:pt x="226695" y="20955"/>
                  </a:cubicBezTo>
                  <a:cubicBezTo>
                    <a:pt x="252413" y="7620"/>
                    <a:pt x="281940" y="0"/>
                    <a:pt x="315278" y="0"/>
                  </a:cubicBezTo>
                  <a:cubicBezTo>
                    <a:pt x="382905" y="0"/>
                    <a:pt x="428625" y="28575"/>
                    <a:pt x="453390" y="86678"/>
                  </a:cubicBezTo>
                  <a:cubicBezTo>
                    <a:pt x="470535" y="60008"/>
                    <a:pt x="492443" y="39053"/>
                    <a:pt x="520065" y="23813"/>
                  </a:cubicBezTo>
                  <a:cubicBezTo>
                    <a:pt x="547688" y="7620"/>
                    <a:pt x="577215" y="0"/>
                    <a:pt x="609600" y="0"/>
                  </a:cubicBezTo>
                  <a:cubicBezTo>
                    <a:pt x="664845" y="0"/>
                    <a:pt x="704850" y="17145"/>
                    <a:pt x="731520" y="50483"/>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sp>
          <p:nvSpPr>
            <p:cNvPr id="154" name="Google Shape;154;p33"/>
            <p:cNvSpPr/>
            <p:nvPr/>
          </p:nvSpPr>
          <p:spPr>
            <a:xfrm>
              <a:off x="1445443" y="7833686"/>
              <a:ext cx="35000" cy="31836"/>
            </a:xfrm>
            <a:custGeom>
              <a:avLst/>
              <a:gdLst/>
              <a:ahLst/>
              <a:cxnLst/>
              <a:rect l="l" t="t" r="r" b="b"/>
              <a:pathLst>
                <a:path w="168592" h="153352" extrusionOk="0">
                  <a:moveTo>
                    <a:pt x="0" y="0"/>
                  </a:moveTo>
                  <a:lnTo>
                    <a:pt x="168593" y="0"/>
                  </a:lnTo>
                  <a:lnTo>
                    <a:pt x="168593" y="153353"/>
                  </a:lnTo>
                  <a:lnTo>
                    <a:pt x="0" y="153353"/>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917">
                <a:solidFill>
                  <a:schemeClr val="dk1"/>
                </a:solidFill>
                <a:latin typeface="Calibri"/>
                <a:ea typeface="Calibri"/>
                <a:cs typeface="Calibri"/>
                <a:sym typeface="Calibri"/>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Full Content 3">
  <p:cSld name="Title and Full Content 3">
    <p:spTree>
      <p:nvGrpSpPr>
        <p:cNvPr id="1" name="Shape 155"/>
        <p:cNvGrpSpPr/>
        <p:nvPr/>
      </p:nvGrpSpPr>
      <p:grpSpPr>
        <a:xfrm>
          <a:off x="0" y="0"/>
          <a:ext cx="0" cy="0"/>
          <a:chOff x="0" y="0"/>
          <a:chExt cx="0" cy="0"/>
        </a:xfrm>
      </p:grpSpPr>
      <p:sp>
        <p:nvSpPr>
          <p:cNvPr id="156" name="Google Shape;156;p34"/>
          <p:cNvSpPr txBox="1">
            <a:spLocks noGrp="1"/>
          </p:cNvSpPr>
          <p:nvPr>
            <p:ph type="title"/>
          </p:nvPr>
        </p:nvSpPr>
        <p:spPr>
          <a:xfrm>
            <a:off x="442916" y="432000"/>
            <a:ext cx="11306000" cy="8640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34"/>
          <p:cNvSpPr txBox="1">
            <a:spLocks noGrp="1"/>
          </p:cNvSpPr>
          <p:nvPr>
            <p:ph type="body" idx="1"/>
          </p:nvPr>
        </p:nvSpPr>
        <p:spPr>
          <a:xfrm>
            <a:off x="442916" y="2103120"/>
            <a:ext cx="11306000" cy="4073600"/>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accent1"/>
              </a:buClr>
              <a:buSzPts val="1800"/>
              <a:buChar char="•"/>
              <a:defRPr/>
            </a:lvl1pPr>
            <a:lvl2pPr marL="914400" lvl="1" indent="-342900" algn="l">
              <a:lnSpc>
                <a:spcPct val="100000"/>
              </a:lnSpc>
              <a:spcBef>
                <a:spcPts val="1600"/>
              </a:spcBef>
              <a:spcAft>
                <a:spcPts val="0"/>
              </a:spcAft>
              <a:buClr>
                <a:schemeClr val="dk1"/>
              </a:buClr>
              <a:buSzPts val="1800"/>
              <a:buChar char="–"/>
              <a:defRPr/>
            </a:lvl2pPr>
            <a:lvl3pPr marL="1371600" lvl="2" indent="-342900" algn="l">
              <a:lnSpc>
                <a:spcPct val="100000"/>
              </a:lnSpc>
              <a:spcBef>
                <a:spcPts val="800"/>
              </a:spcBef>
              <a:spcAft>
                <a:spcPts val="0"/>
              </a:spcAft>
              <a:buClr>
                <a:schemeClr val="dk1"/>
              </a:buClr>
              <a:buSzPts val="1800"/>
              <a:buChar char="•"/>
              <a:defRPr/>
            </a:lvl3pPr>
            <a:lvl4pPr marL="1828800" lvl="3" indent="-342900" algn="l">
              <a:lnSpc>
                <a:spcPct val="100000"/>
              </a:lnSpc>
              <a:spcBef>
                <a:spcPts val="800"/>
              </a:spcBef>
              <a:spcAft>
                <a:spcPts val="0"/>
              </a:spcAft>
              <a:buClr>
                <a:schemeClr val="dk1"/>
              </a:buClr>
              <a:buSzPts val="1800"/>
              <a:buChar char="–"/>
              <a:defRPr/>
            </a:lvl4pPr>
            <a:lvl5pPr marL="2286000" lvl="4" indent="-342900" algn="l">
              <a:lnSpc>
                <a:spcPct val="100000"/>
              </a:lnSpc>
              <a:spcBef>
                <a:spcPts val="800"/>
              </a:spcBef>
              <a:spcAft>
                <a:spcPts val="0"/>
              </a:spcAft>
              <a:buClr>
                <a:schemeClr val="dk1"/>
              </a:buClr>
              <a:buSzPts val="1800"/>
              <a:buChar char="•"/>
              <a:defRPr/>
            </a:lvl5pPr>
            <a:lvl6pPr marL="2743200" lvl="5" indent="-342900" algn="l">
              <a:lnSpc>
                <a:spcPct val="100000"/>
              </a:lnSpc>
              <a:spcBef>
                <a:spcPts val="800"/>
              </a:spcBef>
              <a:spcAft>
                <a:spcPts val="0"/>
              </a:spcAft>
              <a:buClr>
                <a:schemeClr val="dk1"/>
              </a:buClr>
              <a:buSzPts val="1800"/>
              <a:buChar char="–"/>
              <a:defRPr/>
            </a:lvl6pPr>
            <a:lvl7pPr marL="3200400" lvl="6" indent="-342900" algn="l">
              <a:lnSpc>
                <a:spcPct val="100000"/>
              </a:lnSpc>
              <a:spcBef>
                <a:spcPts val="800"/>
              </a:spcBef>
              <a:spcAft>
                <a:spcPts val="0"/>
              </a:spcAft>
              <a:buClr>
                <a:schemeClr val="dk1"/>
              </a:buClr>
              <a:buSzPts val="1800"/>
              <a:buChar char="•"/>
              <a:defRPr/>
            </a:lvl7pPr>
            <a:lvl8pPr marL="3657600" lvl="7" indent="-342900" algn="l">
              <a:lnSpc>
                <a:spcPct val="100000"/>
              </a:lnSpc>
              <a:spcBef>
                <a:spcPts val="800"/>
              </a:spcBef>
              <a:spcAft>
                <a:spcPts val="0"/>
              </a:spcAft>
              <a:buClr>
                <a:schemeClr val="dk1"/>
              </a:buClr>
              <a:buSzPts val="1800"/>
              <a:buChar char="–"/>
              <a:defRPr/>
            </a:lvl8pPr>
            <a:lvl9pPr marL="4114800" lvl="8" indent="-342900" algn="l">
              <a:lnSpc>
                <a:spcPct val="100000"/>
              </a:lnSpc>
              <a:spcBef>
                <a:spcPts val="800"/>
              </a:spcBef>
              <a:spcAft>
                <a:spcPts val="800"/>
              </a:spcAft>
              <a:buClr>
                <a:schemeClr val="dk1"/>
              </a:buClr>
              <a:buSzPts val="1800"/>
              <a:buChar char="•"/>
              <a:defRPr/>
            </a:lvl9pPr>
          </a:lstStyle>
          <a:p>
            <a:endParaRPr/>
          </a:p>
        </p:txBody>
      </p:sp>
      <p:sp>
        <p:nvSpPr>
          <p:cNvPr id="158" name="Google Shape;158;p34"/>
          <p:cNvSpPr txBox="1">
            <a:spLocks noGrp="1"/>
          </p:cNvSpPr>
          <p:nvPr>
            <p:ph type="sldNum" idx="12"/>
          </p:nvPr>
        </p:nvSpPr>
        <p:spPr>
          <a:xfrm>
            <a:off x="9984297" y="6492240"/>
            <a:ext cx="1764800" cy="137200"/>
          </a:xfrm>
          <a:prstGeom prst="rect">
            <a:avLst/>
          </a:prstGeom>
          <a:noFill/>
          <a:ln>
            <a:noFill/>
          </a:ln>
        </p:spPr>
        <p:txBody>
          <a:bodyPr spcFirstLastPara="1" wrap="square" lIns="0" tIns="0" rIns="0" bIns="0" anchor="b" anchorCtr="0">
            <a:noAutofit/>
          </a:bodyPr>
          <a:lstStyle>
            <a:lvl1pPr marL="0" marR="0" lvl="0"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1pPr>
            <a:lvl2pPr marL="0" marR="0" lvl="1"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2pPr>
            <a:lvl3pPr marL="0" marR="0" lvl="2"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3pPr>
            <a:lvl4pPr marL="0" marR="0" lvl="3"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4pPr>
            <a:lvl5pPr marL="0" marR="0" lvl="4"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5pPr>
            <a:lvl6pPr marL="0" marR="0" lvl="5"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6pPr>
            <a:lvl7pPr marL="0" marR="0" lvl="6"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7pPr>
            <a:lvl8pPr marL="0" marR="0" lvl="7"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8pPr>
            <a:lvl9pPr marL="0" marR="0" lvl="8"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59" name="Google Shape;159;p34"/>
          <p:cNvSpPr txBox="1">
            <a:spLocks noGrp="1"/>
          </p:cNvSpPr>
          <p:nvPr>
            <p:ph type="dt" idx="10"/>
          </p:nvPr>
        </p:nvSpPr>
        <p:spPr>
          <a:xfrm>
            <a:off x="9984297" y="6355080"/>
            <a:ext cx="1764800" cy="137200"/>
          </a:xfrm>
          <a:prstGeom prst="rect">
            <a:avLst/>
          </a:prstGeom>
          <a:noFill/>
          <a:ln>
            <a:noFill/>
          </a:ln>
        </p:spPr>
        <p:txBody>
          <a:bodyPr spcFirstLastPara="1" wrap="square" lIns="0" tIns="0" rIns="0" bIns="0" anchor="b" anchorCtr="0">
            <a:noAutofit/>
          </a:bodyPr>
          <a:lstStyle>
            <a:lvl1pPr marR="0" lvl="0" algn="r" rtl="0">
              <a:spcBef>
                <a:spcPts val="0"/>
              </a:spcBef>
              <a:spcAft>
                <a:spcPts val="0"/>
              </a:spcAft>
              <a:buClr>
                <a:schemeClr val="dk1"/>
              </a:buClr>
              <a:buSzPts val="1400"/>
              <a:buFont typeface="Arial"/>
              <a:buNone/>
              <a:defRPr sz="1800">
                <a:solidFill>
                  <a:schemeClr val="dk1"/>
                </a:solidFill>
                <a:latin typeface="Arial"/>
                <a:ea typeface="Arial"/>
                <a:cs typeface="Arial"/>
                <a:sym typeface="Arial"/>
              </a:defRPr>
            </a:lvl1pPr>
            <a:lvl2pPr marR="0" lvl="1"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Clr>
                <a:schemeClr val="dk1"/>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6_Title Slide">
  <p:cSld name="16_Title Slide">
    <p:spTree>
      <p:nvGrpSpPr>
        <p:cNvPr id="1" name="Shape 21"/>
        <p:cNvGrpSpPr/>
        <p:nvPr/>
      </p:nvGrpSpPr>
      <p:grpSpPr>
        <a:xfrm>
          <a:off x="0" y="0"/>
          <a:ext cx="0" cy="0"/>
          <a:chOff x="0" y="0"/>
          <a:chExt cx="0" cy="0"/>
        </a:xfrm>
      </p:grpSpPr>
      <p:pic>
        <p:nvPicPr>
          <p:cNvPr id="22" name="Google Shape;22;p16"/>
          <p:cNvPicPr preferRelativeResize="0"/>
          <p:nvPr/>
        </p:nvPicPr>
        <p:blipFill rotWithShape="1">
          <a:blip r:embed="rId2">
            <a:alphaModFix/>
          </a:blip>
          <a:srcRect b="-1"/>
          <a:stretch/>
        </p:blipFill>
        <p:spPr>
          <a:xfrm>
            <a:off x="20" y="1282"/>
            <a:ext cx="12191980" cy="6856718"/>
          </a:xfrm>
          <a:prstGeom prst="rect">
            <a:avLst/>
          </a:prstGeom>
          <a:noFill/>
          <a:ln>
            <a:noFill/>
          </a:ln>
        </p:spPr>
      </p:pic>
      <p:sp>
        <p:nvSpPr>
          <p:cNvPr id="23" name="Google Shape;23;p16"/>
          <p:cNvSpPr txBox="1">
            <a:spLocks noGrp="1"/>
          </p:cNvSpPr>
          <p:nvPr>
            <p:ph type="ctrTitle"/>
          </p:nvPr>
        </p:nvSpPr>
        <p:spPr>
          <a:xfrm>
            <a:off x="3862086" y="3635970"/>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6"/>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5" name="Google Shape;25;p16"/>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6"/>
        <p:cNvGrpSpPr/>
        <p:nvPr/>
      </p:nvGrpSpPr>
      <p:grpSpPr>
        <a:xfrm>
          <a:off x="0" y="0"/>
          <a:ext cx="0" cy="0"/>
          <a:chOff x="0" y="0"/>
          <a:chExt cx="0" cy="0"/>
        </a:xfrm>
      </p:grpSpPr>
      <p:pic>
        <p:nvPicPr>
          <p:cNvPr id="27" name="Google Shape;27;p17"/>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8" name="Google Shape;28;p17"/>
          <p:cNvSpPr txBox="1">
            <a:spLocks noGrp="1"/>
          </p:cNvSpPr>
          <p:nvPr>
            <p:ph type="ctrTitle"/>
          </p:nvPr>
        </p:nvSpPr>
        <p:spPr>
          <a:xfrm>
            <a:off x="1524000" y="2469650"/>
            <a:ext cx="9144000" cy="1655762"/>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29A149"/>
              </a:buClr>
              <a:buSzPts val="6000"/>
              <a:buFont typeface="Twentieth Century"/>
              <a:buNone/>
              <a:defRPr sz="6000">
                <a:solidFill>
                  <a:srgbClr val="29A14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7"/>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0" name="Google Shape;30;p17"/>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1"/>
        <p:cNvGrpSpPr/>
        <p:nvPr/>
      </p:nvGrpSpPr>
      <p:grpSpPr>
        <a:xfrm>
          <a:off x="0" y="0"/>
          <a:ext cx="0" cy="0"/>
          <a:chOff x="0" y="0"/>
          <a:chExt cx="0" cy="0"/>
        </a:xfrm>
      </p:grpSpPr>
      <p:sp>
        <p:nvSpPr>
          <p:cNvPr id="32" name="Google Shape;32;p18"/>
          <p:cNvSpPr txBox="1">
            <a:spLocks noGrp="1"/>
          </p:cNvSpPr>
          <p:nvPr>
            <p:ph type="title"/>
          </p:nvPr>
        </p:nvSpPr>
        <p:spPr>
          <a:xfrm>
            <a:off x="433137" y="345241"/>
            <a:ext cx="10920663" cy="36512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29A14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8"/>
          <p:cNvSpPr txBox="1">
            <a:spLocks noGrp="1"/>
          </p:cNvSpPr>
          <p:nvPr>
            <p:ph type="body" idx="1"/>
          </p:nvPr>
        </p:nvSpPr>
        <p:spPr>
          <a:xfrm>
            <a:off x="433137" y="895149"/>
            <a:ext cx="11319309" cy="47837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18"/>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18"/>
          <p:cNvPicPr preferRelativeResize="0"/>
          <p:nvPr/>
        </p:nvPicPr>
        <p:blipFill rotWithShape="1">
          <a:blip r:embed="rId2">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0"/>
        <p:cNvGrpSpPr/>
        <p:nvPr/>
      </p:nvGrpSpPr>
      <p:grpSpPr>
        <a:xfrm>
          <a:off x="0" y="0"/>
          <a:ext cx="0" cy="0"/>
          <a:chOff x="0" y="0"/>
          <a:chExt cx="0" cy="0"/>
        </a:xfrm>
      </p:grpSpPr>
      <p:pic>
        <p:nvPicPr>
          <p:cNvPr id="41" name="Google Shape;41;p20"/>
          <p:cNvPicPr preferRelativeResize="0"/>
          <p:nvPr/>
        </p:nvPicPr>
        <p:blipFill rotWithShape="1">
          <a:blip r:embed="rId2">
            <a:alphaModFix/>
          </a:blip>
          <a:srcRect/>
          <a:stretch/>
        </p:blipFill>
        <p:spPr>
          <a:xfrm>
            <a:off x="0" y="0"/>
            <a:ext cx="12192000" cy="68580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42"/>
        <p:cNvGrpSpPr/>
        <p:nvPr/>
      </p:nvGrpSpPr>
      <p:grpSpPr>
        <a:xfrm>
          <a:off x="0" y="0"/>
          <a:ext cx="0" cy="0"/>
          <a:chOff x="0" y="0"/>
          <a:chExt cx="0" cy="0"/>
        </a:xfrm>
      </p:grpSpPr>
      <p:pic>
        <p:nvPicPr>
          <p:cNvPr id="43" name="Google Shape;43;p21" descr="A large port with boats and ships&#10;&#10;Description automatically generated with medium confidence"/>
          <p:cNvPicPr preferRelativeResize="0"/>
          <p:nvPr/>
        </p:nvPicPr>
        <p:blipFill rotWithShape="1">
          <a:blip r:embed="rId2">
            <a:alphaModFix/>
          </a:blip>
          <a:srcRect/>
          <a:stretch/>
        </p:blipFill>
        <p:spPr>
          <a:xfrm>
            <a:off x="20" y="1282"/>
            <a:ext cx="12191980" cy="6856718"/>
          </a:xfrm>
          <a:prstGeom prst="rect">
            <a:avLst/>
          </a:prstGeom>
          <a:noFill/>
          <a:ln>
            <a:noFill/>
          </a:ln>
        </p:spPr>
      </p:pic>
      <p:sp>
        <p:nvSpPr>
          <p:cNvPr id="44" name="Google Shape;44;p21"/>
          <p:cNvSpPr txBox="1">
            <a:spLocks noGrp="1"/>
          </p:cNvSpPr>
          <p:nvPr>
            <p:ph type="ctrTitle"/>
          </p:nvPr>
        </p:nvSpPr>
        <p:spPr>
          <a:xfrm>
            <a:off x="1524000" y="3867464"/>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21"/>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6" name="Google Shape;46;p21"/>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47"/>
        <p:cNvGrpSpPr/>
        <p:nvPr/>
      </p:nvGrpSpPr>
      <p:grpSpPr>
        <a:xfrm>
          <a:off x="0" y="0"/>
          <a:ext cx="0" cy="0"/>
          <a:chOff x="0" y="0"/>
          <a:chExt cx="0" cy="0"/>
        </a:xfrm>
      </p:grpSpPr>
      <p:pic>
        <p:nvPicPr>
          <p:cNvPr id="48" name="Google Shape;48;p22" descr="A building in the water&#10;&#10;Description automatically generated"/>
          <p:cNvPicPr preferRelativeResize="0"/>
          <p:nvPr/>
        </p:nvPicPr>
        <p:blipFill rotWithShape="1">
          <a:blip r:embed="rId2">
            <a:alphaModFix/>
          </a:blip>
          <a:srcRect b="-1"/>
          <a:stretch/>
        </p:blipFill>
        <p:spPr>
          <a:xfrm>
            <a:off x="20" y="1282"/>
            <a:ext cx="12191980" cy="6856718"/>
          </a:xfrm>
          <a:prstGeom prst="rect">
            <a:avLst/>
          </a:prstGeom>
          <a:noFill/>
          <a:ln>
            <a:noFill/>
          </a:ln>
        </p:spPr>
      </p:pic>
      <p:sp>
        <p:nvSpPr>
          <p:cNvPr id="49" name="Google Shape;49;p22"/>
          <p:cNvSpPr txBox="1">
            <a:spLocks noGrp="1"/>
          </p:cNvSpPr>
          <p:nvPr>
            <p:ph type="ctrTitle"/>
          </p:nvPr>
        </p:nvSpPr>
        <p:spPr>
          <a:xfrm>
            <a:off x="-1207626" y="3981689"/>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22"/>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1" name="Google Shape;51;p22"/>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52"/>
        <p:cNvGrpSpPr/>
        <p:nvPr/>
      </p:nvGrpSpPr>
      <p:grpSpPr>
        <a:xfrm>
          <a:off x="0" y="0"/>
          <a:ext cx="0" cy="0"/>
          <a:chOff x="0" y="0"/>
          <a:chExt cx="0" cy="0"/>
        </a:xfrm>
      </p:grpSpPr>
      <p:pic>
        <p:nvPicPr>
          <p:cNvPr id="53" name="Google Shape;53;p23" descr="A train on a bridge&#10;&#10;Description automatically generated"/>
          <p:cNvPicPr preferRelativeResize="0"/>
          <p:nvPr/>
        </p:nvPicPr>
        <p:blipFill rotWithShape="1">
          <a:blip r:embed="rId2">
            <a:alphaModFix/>
          </a:blip>
          <a:srcRect/>
          <a:stretch/>
        </p:blipFill>
        <p:spPr>
          <a:xfrm>
            <a:off x="20" y="1282"/>
            <a:ext cx="12191980" cy="6856718"/>
          </a:xfrm>
          <a:prstGeom prst="rect">
            <a:avLst/>
          </a:prstGeom>
          <a:noFill/>
          <a:ln>
            <a:noFill/>
          </a:ln>
        </p:spPr>
      </p:pic>
      <p:sp>
        <p:nvSpPr>
          <p:cNvPr id="54" name="Google Shape;54;p23"/>
          <p:cNvSpPr txBox="1">
            <a:spLocks noGrp="1"/>
          </p:cNvSpPr>
          <p:nvPr>
            <p:ph type="ctrTitle"/>
          </p:nvPr>
        </p:nvSpPr>
        <p:spPr>
          <a:xfrm>
            <a:off x="4336649" y="4067298"/>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6000"/>
              <a:buFont typeface="Twentieth Century"/>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3"/>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23"/>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57"/>
        <p:cNvGrpSpPr/>
        <p:nvPr/>
      </p:nvGrpSpPr>
      <p:grpSpPr>
        <a:xfrm>
          <a:off x="0" y="0"/>
          <a:ext cx="0" cy="0"/>
          <a:chOff x="0" y="0"/>
          <a:chExt cx="0" cy="0"/>
        </a:xfrm>
      </p:grpSpPr>
      <p:pic>
        <p:nvPicPr>
          <p:cNvPr id="58" name="Google Shape;58;p24"/>
          <p:cNvPicPr preferRelativeResize="0"/>
          <p:nvPr/>
        </p:nvPicPr>
        <p:blipFill rotWithShape="1">
          <a:blip r:embed="rId2">
            <a:alphaModFix/>
          </a:blip>
          <a:srcRect/>
          <a:stretch/>
        </p:blipFill>
        <p:spPr>
          <a:xfrm>
            <a:off x="20" y="10"/>
            <a:ext cx="12191980" cy="6866290"/>
          </a:xfrm>
          <a:prstGeom prst="rect">
            <a:avLst/>
          </a:prstGeom>
          <a:noFill/>
          <a:ln>
            <a:noFill/>
          </a:ln>
        </p:spPr>
      </p:pic>
      <p:sp>
        <p:nvSpPr>
          <p:cNvPr id="59" name="Google Shape;59;p24"/>
          <p:cNvSpPr txBox="1">
            <a:spLocks noGrp="1"/>
          </p:cNvSpPr>
          <p:nvPr>
            <p:ph type="ctrTitle"/>
          </p:nvPr>
        </p:nvSpPr>
        <p:spPr>
          <a:xfrm>
            <a:off x="1327231" y="-148952"/>
            <a:ext cx="9144000" cy="1655762"/>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002B4D"/>
              </a:buClr>
              <a:buSzPts val="6000"/>
              <a:buFont typeface="Twentieth Century"/>
              <a:buNone/>
              <a:defRPr sz="6000">
                <a:solidFill>
                  <a:srgbClr val="002B4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4"/>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1" name="Google Shape;61;p24"/>
          <p:cNvPicPr preferRelativeResize="0"/>
          <p:nvPr/>
        </p:nvPicPr>
        <p:blipFill rotWithShape="1">
          <a:blip r:embed="rId3">
            <a:alphaModFix/>
          </a:blip>
          <a:srcRect/>
          <a:stretch/>
        </p:blipFill>
        <p:spPr>
          <a:xfrm>
            <a:off x="9608918" y="6041670"/>
            <a:ext cx="2210764" cy="67102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4"/>
          <p:cNvPicPr preferRelativeResize="0"/>
          <p:nvPr/>
        </p:nvPicPr>
        <p:blipFill rotWithShape="1">
          <a:blip r:embed="rId21">
            <a:alphaModFix/>
          </a:blip>
          <a:srcRect/>
          <a:stretch/>
        </p:blipFill>
        <p:spPr>
          <a:xfrm>
            <a:off x="0" y="0"/>
            <a:ext cx="12192000" cy="6858000"/>
          </a:xfrm>
          <a:prstGeom prst="rect">
            <a:avLst/>
          </a:prstGeom>
          <a:noFill/>
          <a:ln>
            <a:noFill/>
          </a:ln>
        </p:spPr>
      </p:pic>
      <p:sp>
        <p:nvSpPr>
          <p:cNvPr id="11" name="Google Shape;11;p14"/>
          <p:cNvSpPr txBox="1">
            <a:spLocks noGrp="1"/>
          </p:cNvSpPr>
          <p:nvPr>
            <p:ph type="title"/>
          </p:nvPr>
        </p:nvSpPr>
        <p:spPr>
          <a:xfrm>
            <a:off x="423512" y="240633"/>
            <a:ext cx="9086248" cy="54628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29A149"/>
              </a:buClr>
              <a:buSzPts val="3600"/>
              <a:buFont typeface="Twentieth Century"/>
              <a:buNone/>
              <a:defRPr sz="3600" b="1" i="0" u="none" strike="noStrike" cap="none">
                <a:solidFill>
                  <a:srgbClr val="29A149"/>
                </a:solidFill>
                <a:latin typeface="Twentieth Century"/>
                <a:ea typeface="Twentieth Century"/>
                <a:cs typeface="Twentieth Century"/>
                <a:sym typeface="Twentieth Centur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4"/>
          <p:cNvSpPr txBox="1">
            <a:spLocks noGrp="1"/>
          </p:cNvSpPr>
          <p:nvPr>
            <p:ph type="body" idx="1"/>
          </p:nvPr>
        </p:nvSpPr>
        <p:spPr>
          <a:xfrm>
            <a:off x="423512" y="1017923"/>
            <a:ext cx="11309684" cy="46321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Twentieth Century"/>
                <a:ea typeface="Twentieth Century"/>
                <a:cs typeface="Twentieth Century"/>
                <a:sym typeface="Twentieth Century"/>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Twentieth Century"/>
                <a:ea typeface="Twentieth Century"/>
                <a:cs typeface="Twentieth Century"/>
                <a:sym typeface="Twentieth Century"/>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4"/>
          <p:cNvSpPr/>
          <p:nvPr/>
        </p:nvSpPr>
        <p:spPr>
          <a:xfrm>
            <a:off x="0" y="5868365"/>
            <a:ext cx="12192000" cy="9896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 name="Google Shape;14;p14"/>
          <p:cNvPicPr preferRelativeResize="0"/>
          <p:nvPr/>
        </p:nvPicPr>
        <p:blipFill rotWithShape="1">
          <a:blip r:embed="rId22">
            <a:alphaModFix/>
          </a:blip>
          <a:srcRect/>
          <a:stretch/>
        </p:blipFill>
        <p:spPr>
          <a:xfrm>
            <a:off x="9608918" y="6041670"/>
            <a:ext cx="2210764" cy="671025"/>
          </a:xfrm>
          <a:prstGeom prst="rect">
            <a:avLst/>
          </a:prstGeom>
          <a:noFill/>
          <a:ln>
            <a:noFill/>
          </a:ln>
        </p:spPr>
      </p:pic>
      <p:sp>
        <p:nvSpPr>
          <p:cNvPr id="15" name="Google Shape;15;p14"/>
          <p:cNvSpPr txBox="1"/>
          <p:nvPr/>
        </p:nvSpPr>
        <p:spPr>
          <a:xfrm>
            <a:off x="10529871" y="6591753"/>
            <a:ext cx="1203325"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00" b="0" i="0" u="none" strike="noStrike" cap="none">
                <a:solidFill>
                  <a:srgbClr val="000000"/>
                </a:solidFill>
                <a:latin typeface="Calibri"/>
                <a:ea typeface="Calibri"/>
                <a:cs typeface="Calibri"/>
                <a:sym typeface="Calibri"/>
              </a:rPr>
              <a:t>C2 - Safaricom Internal</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167"/>
        <p:cNvGrpSpPr/>
        <p:nvPr/>
      </p:nvGrpSpPr>
      <p:grpSpPr>
        <a:xfrm>
          <a:off x="0" y="0"/>
          <a:ext cx="0" cy="0"/>
          <a:chOff x="0" y="0"/>
          <a:chExt cx="0" cy="0"/>
        </a:xfrm>
      </p:grpSpPr>
      <p:sp>
        <p:nvSpPr>
          <p:cNvPr id="169" name="Google Shape;169;p1"/>
          <p:cNvSpPr txBox="1">
            <a:spLocks noGrp="1"/>
          </p:cNvSpPr>
          <p:nvPr>
            <p:ph type="ctrTitle"/>
          </p:nvPr>
        </p:nvSpPr>
        <p:spPr>
          <a:xfrm>
            <a:off x="-5480" y="-522419"/>
            <a:ext cx="11175999" cy="1655762"/>
          </a:xfrm>
          <a:prstGeom prst="rect">
            <a:avLst/>
          </a:prstGeom>
          <a:noFill/>
          <a:ln>
            <a:noFill/>
          </a:ln>
        </p:spPr>
        <p:txBody>
          <a:bodyPr spcFirstLastPara="1" wrap="square" lIns="91425" tIns="45700" rIns="91425" bIns="45700" anchor="b" anchorCtr="0">
            <a:noAutofit/>
          </a:bodyPr>
          <a:lstStyle/>
          <a:p>
            <a:pPr algn="l"/>
            <a:r>
              <a:rPr lang="en-GB" sz="2700">
                <a:solidFill>
                  <a:schemeClr val="tx1"/>
                </a:solidFill>
                <a:latin typeface="Georgia" panose="02040502050405020303" pitchFamily="18" charset="0"/>
              </a:rPr>
              <a:t>The Fiscal Budget for the Financial Bill 2025                 </a:t>
            </a:r>
            <a:br>
              <a:rPr lang="en-GB" sz="2700">
                <a:solidFill>
                  <a:schemeClr val="tx1"/>
                </a:solidFill>
                <a:latin typeface="Georgia" panose="02040502050405020303" pitchFamily="18" charset="0"/>
              </a:rPr>
            </a:br>
            <a:r>
              <a:rPr lang="en-GB" sz="2700">
                <a:solidFill>
                  <a:schemeClr val="tx1"/>
                </a:solidFill>
                <a:latin typeface="Georgia" panose="02040502050405020303" pitchFamily="18" charset="0"/>
              </a:rPr>
              <a:t>Submission of Safaricom PLC’s Tax Proposals </a:t>
            </a:r>
          </a:p>
        </p:txBody>
      </p:sp>
      <p:sp>
        <p:nvSpPr>
          <p:cNvPr id="170" name="Google Shape;170;p1"/>
          <p:cNvSpPr txBox="1"/>
          <p:nvPr/>
        </p:nvSpPr>
        <p:spPr>
          <a:xfrm>
            <a:off x="0" y="6577781"/>
            <a:ext cx="64892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u="none" strike="noStrike" cap="none">
                <a:solidFill>
                  <a:schemeClr val="dk1"/>
                </a:solidFill>
                <a:latin typeface="Calibri"/>
                <a:ea typeface="Calibri"/>
                <a:cs typeface="Calibri"/>
                <a:sym typeface="Calibri"/>
              </a:rPr>
              <a:t>1</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7">
          <a:extLst>
            <a:ext uri="{FF2B5EF4-FFF2-40B4-BE49-F238E27FC236}">
              <a16:creationId xmlns:a16="http://schemas.microsoft.com/office/drawing/2014/main" id="{EBFE7FA1-4509-2771-5A4C-C94FCE51C317}"/>
            </a:ext>
          </a:extLst>
        </p:cNvPr>
        <p:cNvGrpSpPr/>
        <p:nvPr/>
      </p:nvGrpSpPr>
      <p:grpSpPr>
        <a:xfrm>
          <a:off x="0" y="0"/>
          <a:ext cx="0" cy="0"/>
          <a:chOff x="0" y="0"/>
          <a:chExt cx="0" cy="0"/>
        </a:xfrm>
      </p:grpSpPr>
      <p:sp>
        <p:nvSpPr>
          <p:cNvPr id="248" name="Google Shape;248;p9">
            <a:extLst>
              <a:ext uri="{FF2B5EF4-FFF2-40B4-BE49-F238E27FC236}">
                <a16:creationId xmlns:a16="http://schemas.microsoft.com/office/drawing/2014/main" id="{B942B8DE-FD45-6CA1-6F69-42F7F568D602}"/>
              </a:ext>
            </a:extLst>
          </p:cNvPr>
          <p:cNvSpPr txBox="1">
            <a:spLocks noGrp="1"/>
          </p:cNvSpPr>
          <p:nvPr>
            <p:ph type="title"/>
          </p:nvPr>
        </p:nvSpPr>
        <p:spPr>
          <a:xfrm>
            <a:off x="442913" y="432000"/>
            <a:ext cx="11306100" cy="392415"/>
          </a:xfrm>
          <a:prstGeom prst="rect">
            <a:avLst/>
          </a:prstGeom>
          <a:noFill/>
          <a:ln>
            <a:noFill/>
          </a:ln>
        </p:spPr>
        <p:txBody>
          <a:bodyPr spcFirstLastPara="1" wrap="square" lIns="0" tIns="0" rIns="0" bIns="0" anchor="t" anchorCtr="0">
            <a:spAutoFit/>
          </a:bodyPr>
          <a:lstStyle/>
          <a:p>
            <a:pPr marL="0" lvl="0" indent="0" algn="l" rtl="0">
              <a:lnSpc>
                <a:spcPct val="85000"/>
              </a:lnSpc>
              <a:spcBef>
                <a:spcPts val="0"/>
              </a:spcBef>
              <a:spcAft>
                <a:spcPts val="0"/>
              </a:spcAft>
              <a:buClr>
                <a:schemeClr val="dk1"/>
              </a:buClr>
              <a:buSzPts val="3200"/>
              <a:buFont typeface="Georgia"/>
              <a:buNone/>
            </a:pPr>
            <a:r>
              <a:rPr lang="en-GB" sz="3000" b="0">
                <a:latin typeface="Georgia"/>
                <a:ea typeface="Georgia"/>
                <a:cs typeface="Georgia"/>
                <a:sym typeface="Georgia"/>
              </a:rPr>
              <a:t>International best practice</a:t>
            </a:r>
            <a:endParaRPr lang="en-US" sz="3000" b="0">
              <a:latin typeface="Georgia"/>
              <a:ea typeface="Georgia"/>
              <a:cs typeface="Georgia"/>
              <a:sym typeface="Georgia"/>
            </a:endParaRPr>
          </a:p>
        </p:txBody>
      </p:sp>
      <p:sp>
        <p:nvSpPr>
          <p:cNvPr id="249" name="Google Shape;249;p9">
            <a:extLst>
              <a:ext uri="{FF2B5EF4-FFF2-40B4-BE49-F238E27FC236}">
                <a16:creationId xmlns:a16="http://schemas.microsoft.com/office/drawing/2014/main" id="{A7D8607E-A199-5A78-31B0-B6F48BAEA8D5}"/>
              </a:ext>
            </a:extLst>
          </p:cNvPr>
          <p:cNvSpPr txBox="1">
            <a:spLocks noGrp="1"/>
          </p:cNvSpPr>
          <p:nvPr>
            <p:ph type="sldNum" idx="4294967295"/>
          </p:nvPr>
        </p:nvSpPr>
        <p:spPr>
          <a:xfrm>
            <a:off x="9984296" y="6355080"/>
            <a:ext cx="1764792" cy="137160"/>
          </a:xfrm>
          <a:prstGeom prst="rect">
            <a:avLst/>
          </a:prstGeom>
          <a:noFill/>
          <a:ln>
            <a:noFill/>
          </a:ln>
        </p:spPr>
        <p:txBody>
          <a:bodyPr spcFirstLastPara="1" wrap="square" lIns="0" tIns="0" rIns="0" bIns="0" anchor="b" anchorCtr="0">
            <a:noAutofit/>
          </a:bodyPr>
          <a:lstStyle/>
          <a:p>
            <a:pPr marL="0" marR="0" lvl="0" indent="0" algn="r" rtl="0">
              <a:spcBef>
                <a:spcPts val="0"/>
              </a:spcBef>
              <a:spcAft>
                <a:spcPts val="0"/>
              </a:spcAft>
              <a:buClr>
                <a:srgbClr val="000000"/>
              </a:buClr>
              <a:buSzPts val="750"/>
              <a:buFont typeface="Arial"/>
              <a:buNone/>
            </a:pPr>
            <a:r>
              <a:rPr lang="en-GB" sz="750">
                <a:solidFill>
                  <a:schemeClr val="dk1"/>
                </a:solidFill>
                <a:latin typeface="Calibri"/>
                <a:ea typeface="Calibri"/>
                <a:cs typeface="Calibri"/>
                <a:sym typeface="Calibri"/>
              </a:rPr>
              <a:t>Date</a:t>
            </a:r>
            <a:endParaRPr sz="750">
              <a:solidFill>
                <a:schemeClr val="dk1"/>
              </a:solidFill>
              <a:latin typeface="Calibri"/>
              <a:ea typeface="Calibri"/>
              <a:cs typeface="Calibri"/>
              <a:sym typeface="Calibri"/>
            </a:endParaRPr>
          </a:p>
        </p:txBody>
      </p:sp>
      <p:sp>
        <p:nvSpPr>
          <p:cNvPr id="250" name="Google Shape;250;p9">
            <a:extLst>
              <a:ext uri="{FF2B5EF4-FFF2-40B4-BE49-F238E27FC236}">
                <a16:creationId xmlns:a16="http://schemas.microsoft.com/office/drawing/2014/main" id="{91C1C608-55EE-7FE7-118B-35E02AA9B880}"/>
              </a:ext>
            </a:extLst>
          </p:cNvPr>
          <p:cNvSpPr/>
          <p:nvPr/>
        </p:nvSpPr>
        <p:spPr>
          <a:xfrm>
            <a:off x="6446967" y="1303100"/>
            <a:ext cx="4419893" cy="708795"/>
          </a:xfrm>
          <a:custGeom>
            <a:avLst/>
            <a:gdLst/>
            <a:ahLst/>
            <a:cxnLst/>
            <a:rect l="l" t="t" r="r" b="b"/>
            <a:pathLst>
              <a:path w="2703300" h="675300" extrusionOk="0">
                <a:moveTo>
                  <a:pt x="0" y="0"/>
                </a:moveTo>
                <a:lnTo>
                  <a:pt x="2561961" y="0"/>
                </a:lnTo>
                <a:lnTo>
                  <a:pt x="2703300" y="141339"/>
                </a:lnTo>
                <a:lnTo>
                  <a:pt x="2703300" y="675300"/>
                </a:lnTo>
                <a:lnTo>
                  <a:pt x="0" y="675300"/>
                </a:lnTo>
                <a:lnTo>
                  <a:pt x="0" y="0"/>
                </a:lnTo>
                <a:close/>
              </a:path>
            </a:pathLst>
          </a:custGeom>
          <a:solidFill>
            <a:schemeClr val="lt2"/>
          </a:solidFill>
          <a:ln>
            <a:noFill/>
          </a:ln>
        </p:spPr>
        <p:txBody>
          <a:bodyPr spcFirstLastPara="1" wrap="square" lIns="640075" tIns="45700" rIns="91425" bIns="45700" anchor="ctr" anchorCtr="0">
            <a:noAutofit/>
          </a:bodyPr>
          <a:lstStyle/>
          <a:p>
            <a:pPr marL="0" marR="0" lvl="0" indent="0" algn="l" rtl="0">
              <a:spcBef>
                <a:spcPts val="0"/>
              </a:spcBef>
              <a:spcAft>
                <a:spcPts val="0"/>
              </a:spcAft>
              <a:buNone/>
            </a:pPr>
            <a:r>
              <a:rPr lang="en-GB" sz="1800" b="1">
                <a:solidFill>
                  <a:srgbClr val="C00000"/>
                </a:solidFill>
              </a:rPr>
              <a:t>International</a:t>
            </a:r>
            <a:r>
              <a:rPr lang="en-GB" sz="1800" b="1">
                <a:solidFill>
                  <a:srgbClr val="C00000"/>
                </a:solidFill>
                <a:latin typeface="Arial"/>
                <a:ea typeface="Arial"/>
                <a:cs typeface="Arial"/>
                <a:sym typeface="Arial"/>
              </a:rPr>
              <a:t> countries</a:t>
            </a:r>
            <a:endParaRPr sz="1800" b="0" i="0" u="none" strike="noStrike" cap="none">
              <a:solidFill>
                <a:srgbClr val="C00000"/>
              </a:solidFill>
              <a:latin typeface="Arial"/>
              <a:ea typeface="Arial"/>
              <a:cs typeface="Arial"/>
              <a:sym typeface="Arial"/>
            </a:endParaRPr>
          </a:p>
        </p:txBody>
      </p:sp>
      <p:sp>
        <p:nvSpPr>
          <p:cNvPr id="251" name="Google Shape;251;p9">
            <a:extLst>
              <a:ext uri="{FF2B5EF4-FFF2-40B4-BE49-F238E27FC236}">
                <a16:creationId xmlns:a16="http://schemas.microsoft.com/office/drawing/2014/main" id="{BEF5E9C8-7DB4-70EE-5CE7-373E14193510}"/>
              </a:ext>
            </a:extLst>
          </p:cNvPr>
          <p:cNvSpPr/>
          <p:nvPr/>
        </p:nvSpPr>
        <p:spPr>
          <a:xfrm>
            <a:off x="442913" y="1210990"/>
            <a:ext cx="4503629" cy="666927"/>
          </a:xfrm>
          <a:custGeom>
            <a:avLst/>
            <a:gdLst/>
            <a:ahLst/>
            <a:cxnLst/>
            <a:rect l="l" t="t" r="r" b="b"/>
            <a:pathLst>
              <a:path w="2703300" h="675300" extrusionOk="0">
                <a:moveTo>
                  <a:pt x="0" y="0"/>
                </a:moveTo>
                <a:lnTo>
                  <a:pt x="2561961" y="0"/>
                </a:lnTo>
                <a:lnTo>
                  <a:pt x="2703300" y="141339"/>
                </a:lnTo>
                <a:lnTo>
                  <a:pt x="2703300" y="675300"/>
                </a:lnTo>
                <a:lnTo>
                  <a:pt x="0" y="675300"/>
                </a:lnTo>
                <a:lnTo>
                  <a:pt x="0" y="0"/>
                </a:lnTo>
                <a:close/>
              </a:path>
            </a:pathLst>
          </a:custGeom>
          <a:solidFill>
            <a:schemeClr val="lt2"/>
          </a:solidFill>
          <a:ln>
            <a:noFill/>
          </a:ln>
        </p:spPr>
        <p:txBody>
          <a:bodyPr spcFirstLastPara="1" wrap="square" lIns="640075" tIns="45700" rIns="91425" bIns="45700" anchor="ctr" anchorCtr="0">
            <a:noAutofit/>
          </a:bodyPr>
          <a:lstStyle/>
          <a:p>
            <a:pPr marL="0" marR="0" lvl="0" indent="0" algn="l" rtl="0">
              <a:spcBef>
                <a:spcPts val="0"/>
              </a:spcBef>
              <a:spcAft>
                <a:spcPts val="0"/>
              </a:spcAft>
              <a:buNone/>
            </a:pPr>
            <a:r>
              <a:rPr lang="en-GB" sz="1800" b="1">
                <a:solidFill>
                  <a:srgbClr val="29A149"/>
                </a:solidFill>
                <a:latin typeface="Arial"/>
                <a:ea typeface="Arial"/>
                <a:cs typeface="Arial"/>
                <a:sym typeface="Arial"/>
              </a:rPr>
              <a:t>Africa</a:t>
            </a:r>
            <a:endParaRPr sz="1800" b="0" i="0" u="none" strike="noStrike" cap="none">
              <a:solidFill>
                <a:srgbClr val="29A149"/>
              </a:solidFill>
              <a:latin typeface="Arial"/>
              <a:ea typeface="Arial"/>
              <a:cs typeface="Arial"/>
              <a:sym typeface="Arial"/>
            </a:endParaRPr>
          </a:p>
        </p:txBody>
      </p:sp>
      <p:sp>
        <p:nvSpPr>
          <p:cNvPr id="252" name="Google Shape;252;p9">
            <a:extLst>
              <a:ext uri="{FF2B5EF4-FFF2-40B4-BE49-F238E27FC236}">
                <a16:creationId xmlns:a16="http://schemas.microsoft.com/office/drawing/2014/main" id="{53341E40-F8BA-A7AD-774F-E4B6E443BB74}"/>
              </a:ext>
            </a:extLst>
          </p:cNvPr>
          <p:cNvSpPr/>
          <p:nvPr/>
        </p:nvSpPr>
        <p:spPr>
          <a:xfrm>
            <a:off x="503834" y="1298810"/>
            <a:ext cx="489070" cy="489070"/>
          </a:xfrm>
          <a:custGeom>
            <a:avLst/>
            <a:gdLst/>
            <a:ahLst/>
            <a:cxnLst/>
            <a:rect l="l" t="t" r="r" b="b"/>
            <a:pathLst>
              <a:path w="396" h="396" extrusionOk="0">
                <a:moveTo>
                  <a:pt x="0" y="0"/>
                </a:moveTo>
                <a:lnTo>
                  <a:pt x="0" y="396"/>
                </a:lnTo>
                <a:lnTo>
                  <a:pt x="396" y="396"/>
                </a:lnTo>
                <a:lnTo>
                  <a:pt x="396" y="0"/>
                </a:lnTo>
                <a:lnTo>
                  <a:pt x="0" y="0"/>
                </a:lnTo>
                <a:close/>
                <a:moveTo>
                  <a:pt x="379" y="284"/>
                </a:moveTo>
                <a:lnTo>
                  <a:pt x="172" y="284"/>
                </a:lnTo>
                <a:lnTo>
                  <a:pt x="251" y="206"/>
                </a:lnTo>
                <a:lnTo>
                  <a:pt x="301" y="206"/>
                </a:lnTo>
                <a:lnTo>
                  <a:pt x="317" y="190"/>
                </a:lnTo>
                <a:lnTo>
                  <a:pt x="317" y="206"/>
                </a:lnTo>
                <a:lnTo>
                  <a:pt x="334" y="206"/>
                </a:lnTo>
                <a:lnTo>
                  <a:pt x="334" y="189"/>
                </a:lnTo>
                <a:lnTo>
                  <a:pt x="318" y="189"/>
                </a:lnTo>
                <a:lnTo>
                  <a:pt x="379" y="127"/>
                </a:lnTo>
                <a:lnTo>
                  <a:pt x="379" y="284"/>
                </a:lnTo>
                <a:close/>
                <a:moveTo>
                  <a:pt x="18" y="301"/>
                </a:moveTo>
                <a:lnTo>
                  <a:pt x="83" y="301"/>
                </a:lnTo>
                <a:lnTo>
                  <a:pt x="18" y="368"/>
                </a:lnTo>
                <a:lnTo>
                  <a:pt x="18" y="301"/>
                </a:lnTo>
                <a:close/>
                <a:moveTo>
                  <a:pt x="18" y="284"/>
                </a:moveTo>
                <a:lnTo>
                  <a:pt x="18" y="206"/>
                </a:lnTo>
                <a:lnTo>
                  <a:pt x="27" y="206"/>
                </a:lnTo>
                <a:lnTo>
                  <a:pt x="27" y="189"/>
                </a:lnTo>
                <a:lnTo>
                  <a:pt x="18" y="189"/>
                </a:lnTo>
                <a:lnTo>
                  <a:pt x="18" y="111"/>
                </a:lnTo>
                <a:lnTo>
                  <a:pt x="371" y="111"/>
                </a:lnTo>
                <a:lnTo>
                  <a:pt x="294" y="189"/>
                </a:lnTo>
                <a:lnTo>
                  <a:pt x="244" y="189"/>
                </a:lnTo>
                <a:lnTo>
                  <a:pt x="233" y="201"/>
                </a:lnTo>
                <a:lnTo>
                  <a:pt x="233" y="189"/>
                </a:lnTo>
                <a:lnTo>
                  <a:pt x="215" y="189"/>
                </a:lnTo>
                <a:lnTo>
                  <a:pt x="215" y="206"/>
                </a:lnTo>
                <a:lnTo>
                  <a:pt x="227" y="206"/>
                </a:lnTo>
                <a:lnTo>
                  <a:pt x="149" y="284"/>
                </a:lnTo>
                <a:lnTo>
                  <a:pt x="18" y="284"/>
                </a:lnTo>
                <a:close/>
                <a:moveTo>
                  <a:pt x="379" y="16"/>
                </a:moveTo>
                <a:lnTo>
                  <a:pt x="379" y="95"/>
                </a:lnTo>
                <a:lnTo>
                  <a:pt x="18" y="95"/>
                </a:lnTo>
                <a:lnTo>
                  <a:pt x="18" y="16"/>
                </a:lnTo>
                <a:lnTo>
                  <a:pt x="379" y="16"/>
                </a:lnTo>
                <a:close/>
                <a:moveTo>
                  <a:pt x="29" y="379"/>
                </a:moveTo>
                <a:lnTo>
                  <a:pt x="107" y="301"/>
                </a:lnTo>
                <a:lnTo>
                  <a:pt x="379" y="301"/>
                </a:lnTo>
                <a:lnTo>
                  <a:pt x="379" y="379"/>
                </a:lnTo>
                <a:lnTo>
                  <a:pt x="29" y="379"/>
                </a:lnTo>
                <a:close/>
                <a:moveTo>
                  <a:pt x="369" y="206"/>
                </a:moveTo>
                <a:lnTo>
                  <a:pt x="351" y="206"/>
                </a:lnTo>
                <a:lnTo>
                  <a:pt x="351" y="189"/>
                </a:lnTo>
                <a:lnTo>
                  <a:pt x="369" y="189"/>
                </a:lnTo>
                <a:lnTo>
                  <a:pt x="369" y="206"/>
                </a:lnTo>
                <a:close/>
                <a:moveTo>
                  <a:pt x="198" y="206"/>
                </a:moveTo>
                <a:lnTo>
                  <a:pt x="181" y="206"/>
                </a:lnTo>
                <a:lnTo>
                  <a:pt x="181" y="189"/>
                </a:lnTo>
                <a:lnTo>
                  <a:pt x="198" y="189"/>
                </a:lnTo>
                <a:lnTo>
                  <a:pt x="198" y="206"/>
                </a:lnTo>
                <a:close/>
                <a:moveTo>
                  <a:pt x="164" y="206"/>
                </a:moveTo>
                <a:lnTo>
                  <a:pt x="147" y="206"/>
                </a:lnTo>
                <a:lnTo>
                  <a:pt x="147" y="189"/>
                </a:lnTo>
                <a:lnTo>
                  <a:pt x="164" y="189"/>
                </a:lnTo>
                <a:lnTo>
                  <a:pt x="164" y="206"/>
                </a:lnTo>
                <a:close/>
                <a:moveTo>
                  <a:pt x="112" y="189"/>
                </a:moveTo>
                <a:lnTo>
                  <a:pt x="130" y="189"/>
                </a:lnTo>
                <a:lnTo>
                  <a:pt x="130" y="206"/>
                </a:lnTo>
                <a:lnTo>
                  <a:pt x="112" y="206"/>
                </a:lnTo>
                <a:lnTo>
                  <a:pt x="112" y="189"/>
                </a:lnTo>
                <a:close/>
                <a:moveTo>
                  <a:pt x="44" y="189"/>
                </a:moveTo>
                <a:lnTo>
                  <a:pt x="61" y="189"/>
                </a:lnTo>
                <a:lnTo>
                  <a:pt x="61" y="206"/>
                </a:lnTo>
                <a:lnTo>
                  <a:pt x="44" y="206"/>
                </a:lnTo>
                <a:lnTo>
                  <a:pt x="44" y="189"/>
                </a:lnTo>
                <a:close/>
                <a:moveTo>
                  <a:pt x="78" y="189"/>
                </a:moveTo>
                <a:lnTo>
                  <a:pt x="95" y="189"/>
                </a:lnTo>
                <a:lnTo>
                  <a:pt x="95" y="206"/>
                </a:lnTo>
                <a:lnTo>
                  <a:pt x="78" y="206"/>
                </a:lnTo>
                <a:lnTo>
                  <a:pt x="78" y="189"/>
                </a:lnTo>
                <a:close/>
              </a:path>
            </a:pathLst>
          </a:custGeom>
          <a:solidFill>
            <a:srgbClr val="29A14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3" name="Google Shape;253;p9">
            <a:extLst>
              <a:ext uri="{FF2B5EF4-FFF2-40B4-BE49-F238E27FC236}">
                <a16:creationId xmlns:a16="http://schemas.microsoft.com/office/drawing/2014/main" id="{F19E5D1E-54D1-F505-12BB-AE185A5A510B}"/>
              </a:ext>
            </a:extLst>
          </p:cNvPr>
          <p:cNvSpPr/>
          <p:nvPr/>
        </p:nvSpPr>
        <p:spPr>
          <a:xfrm>
            <a:off x="6532437" y="1410635"/>
            <a:ext cx="493776" cy="493776"/>
          </a:xfrm>
          <a:custGeom>
            <a:avLst/>
            <a:gdLst/>
            <a:ahLst/>
            <a:cxnLst/>
            <a:rect l="l" t="t" r="r" b="b"/>
            <a:pathLst>
              <a:path w="346" h="346" extrusionOk="0">
                <a:moveTo>
                  <a:pt x="0" y="0"/>
                </a:moveTo>
                <a:cubicBezTo>
                  <a:pt x="0" y="346"/>
                  <a:pt x="0" y="346"/>
                  <a:pt x="0" y="346"/>
                </a:cubicBezTo>
                <a:cubicBezTo>
                  <a:pt x="346" y="346"/>
                  <a:pt x="346" y="346"/>
                  <a:pt x="346" y="346"/>
                </a:cubicBezTo>
                <a:cubicBezTo>
                  <a:pt x="346" y="0"/>
                  <a:pt x="346" y="0"/>
                  <a:pt x="346" y="0"/>
                </a:cubicBezTo>
                <a:lnTo>
                  <a:pt x="0" y="0"/>
                </a:lnTo>
                <a:close/>
                <a:moveTo>
                  <a:pt x="209" y="249"/>
                </a:moveTo>
                <a:cubicBezTo>
                  <a:pt x="207" y="242"/>
                  <a:pt x="204" y="236"/>
                  <a:pt x="199" y="231"/>
                </a:cubicBezTo>
                <a:cubicBezTo>
                  <a:pt x="199" y="231"/>
                  <a:pt x="199" y="231"/>
                  <a:pt x="199" y="231"/>
                </a:cubicBezTo>
                <a:cubicBezTo>
                  <a:pt x="186" y="218"/>
                  <a:pt x="164" y="218"/>
                  <a:pt x="151" y="231"/>
                </a:cubicBezTo>
                <a:cubicBezTo>
                  <a:pt x="146" y="236"/>
                  <a:pt x="143" y="242"/>
                  <a:pt x="141" y="249"/>
                </a:cubicBezTo>
                <a:cubicBezTo>
                  <a:pt x="15" y="249"/>
                  <a:pt x="15" y="249"/>
                  <a:pt x="15" y="249"/>
                </a:cubicBezTo>
                <a:cubicBezTo>
                  <a:pt x="15" y="181"/>
                  <a:pt x="15" y="181"/>
                  <a:pt x="15" y="181"/>
                </a:cubicBezTo>
                <a:cubicBezTo>
                  <a:pt x="218" y="181"/>
                  <a:pt x="218" y="181"/>
                  <a:pt x="218" y="181"/>
                </a:cubicBezTo>
                <a:cubicBezTo>
                  <a:pt x="219" y="187"/>
                  <a:pt x="222" y="193"/>
                  <a:pt x="227" y="198"/>
                </a:cubicBezTo>
                <a:cubicBezTo>
                  <a:pt x="233" y="204"/>
                  <a:pt x="242" y="208"/>
                  <a:pt x="251" y="208"/>
                </a:cubicBezTo>
                <a:cubicBezTo>
                  <a:pt x="258" y="208"/>
                  <a:pt x="264" y="206"/>
                  <a:pt x="270" y="202"/>
                </a:cubicBezTo>
                <a:cubicBezTo>
                  <a:pt x="289" y="221"/>
                  <a:pt x="289" y="221"/>
                  <a:pt x="289" y="221"/>
                </a:cubicBezTo>
                <a:cubicBezTo>
                  <a:pt x="299" y="211"/>
                  <a:pt x="299" y="211"/>
                  <a:pt x="299" y="211"/>
                </a:cubicBezTo>
                <a:cubicBezTo>
                  <a:pt x="280" y="192"/>
                  <a:pt x="280" y="192"/>
                  <a:pt x="280" y="192"/>
                </a:cubicBezTo>
                <a:cubicBezTo>
                  <a:pt x="282" y="188"/>
                  <a:pt x="284" y="184"/>
                  <a:pt x="285" y="181"/>
                </a:cubicBezTo>
                <a:cubicBezTo>
                  <a:pt x="332" y="181"/>
                  <a:pt x="332" y="181"/>
                  <a:pt x="332" y="181"/>
                </a:cubicBezTo>
                <a:cubicBezTo>
                  <a:pt x="332" y="249"/>
                  <a:pt x="332" y="249"/>
                  <a:pt x="332" y="249"/>
                </a:cubicBezTo>
                <a:lnTo>
                  <a:pt x="209" y="249"/>
                </a:lnTo>
                <a:close/>
                <a:moveTo>
                  <a:pt x="175" y="275"/>
                </a:moveTo>
                <a:cubicBezTo>
                  <a:pt x="170" y="275"/>
                  <a:pt x="165" y="273"/>
                  <a:pt x="161" y="269"/>
                </a:cubicBezTo>
                <a:cubicBezTo>
                  <a:pt x="158" y="266"/>
                  <a:pt x="156" y="261"/>
                  <a:pt x="156" y="256"/>
                </a:cubicBezTo>
                <a:cubicBezTo>
                  <a:pt x="156" y="250"/>
                  <a:pt x="158" y="246"/>
                  <a:pt x="161" y="242"/>
                </a:cubicBezTo>
                <a:cubicBezTo>
                  <a:pt x="165" y="238"/>
                  <a:pt x="170" y="236"/>
                  <a:pt x="175" y="236"/>
                </a:cubicBezTo>
                <a:cubicBezTo>
                  <a:pt x="180" y="236"/>
                  <a:pt x="185" y="238"/>
                  <a:pt x="189" y="242"/>
                </a:cubicBezTo>
                <a:cubicBezTo>
                  <a:pt x="193" y="246"/>
                  <a:pt x="195" y="250"/>
                  <a:pt x="195" y="256"/>
                </a:cubicBezTo>
                <a:cubicBezTo>
                  <a:pt x="195" y="261"/>
                  <a:pt x="193" y="266"/>
                  <a:pt x="189" y="269"/>
                </a:cubicBezTo>
                <a:cubicBezTo>
                  <a:pt x="185" y="273"/>
                  <a:pt x="180" y="275"/>
                  <a:pt x="175" y="275"/>
                </a:cubicBezTo>
                <a:close/>
                <a:moveTo>
                  <a:pt x="265" y="187"/>
                </a:moveTo>
                <a:cubicBezTo>
                  <a:pt x="261" y="191"/>
                  <a:pt x="256" y="193"/>
                  <a:pt x="251" y="193"/>
                </a:cubicBezTo>
                <a:cubicBezTo>
                  <a:pt x="246" y="193"/>
                  <a:pt x="241" y="191"/>
                  <a:pt x="237" y="187"/>
                </a:cubicBezTo>
                <a:cubicBezTo>
                  <a:pt x="234" y="183"/>
                  <a:pt x="232" y="179"/>
                  <a:pt x="232" y="173"/>
                </a:cubicBezTo>
                <a:cubicBezTo>
                  <a:pt x="232" y="168"/>
                  <a:pt x="234" y="163"/>
                  <a:pt x="237" y="160"/>
                </a:cubicBezTo>
                <a:cubicBezTo>
                  <a:pt x="241" y="156"/>
                  <a:pt x="246" y="154"/>
                  <a:pt x="251" y="154"/>
                </a:cubicBezTo>
                <a:cubicBezTo>
                  <a:pt x="256" y="154"/>
                  <a:pt x="261" y="156"/>
                  <a:pt x="265" y="160"/>
                </a:cubicBezTo>
                <a:cubicBezTo>
                  <a:pt x="273" y="167"/>
                  <a:pt x="273" y="180"/>
                  <a:pt x="265" y="187"/>
                </a:cubicBezTo>
                <a:close/>
                <a:moveTo>
                  <a:pt x="285" y="166"/>
                </a:moveTo>
                <a:cubicBezTo>
                  <a:pt x="283" y="160"/>
                  <a:pt x="280" y="154"/>
                  <a:pt x="275" y="149"/>
                </a:cubicBezTo>
                <a:cubicBezTo>
                  <a:pt x="275" y="149"/>
                  <a:pt x="275" y="149"/>
                  <a:pt x="275" y="149"/>
                </a:cubicBezTo>
                <a:cubicBezTo>
                  <a:pt x="262" y="136"/>
                  <a:pt x="240" y="136"/>
                  <a:pt x="227" y="149"/>
                </a:cubicBezTo>
                <a:cubicBezTo>
                  <a:pt x="222" y="154"/>
                  <a:pt x="219" y="160"/>
                  <a:pt x="218" y="166"/>
                </a:cubicBezTo>
                <a:cubicBezTo>
                  <a:pt x="15" y="166"/>
                  <a:pt x="15" y="166"/>
                  <a:pt x="15" y="166"/>
                </a:cubicBezTo>
                <a:cubicBezTo>
                  <a:pt x="15" y="98"/>
                  <a:pt x="15" y="98"/>
                  <a:pt x="15" y="98"/>
                </a:cubicBezTo>
                <a:cubicBezTo>
                  <a:pt x="53" y="98"/>
                  <a:pt x="53" y="98"/>
                  <a:pt x="53" y="98"/>
                </a:cubicBezTo>
                <a:cubicBezTo>
                  <a:pt x="54" y="104"/>
                  <a:pt x="57" y="110"/>
                  <a:pt x="62" y="115"/>
                </a:cubicBezTo>
                <a:cubicBezTo>
                  <a:pt x="69" y="121"/>
                  <a:pt x="77" y="125"/>
                  <a:pt x="86" y="125"/>
                </a:cubicBezTo>
                <a:cubicBezTo>
                  <a:pt x="93" y="125"/>
                  <a:pt x="99" y="123"/>
                  <a:pt x="105" y="119"/>
                </a:cubicBezTo>
                <a:cubicBezTo>
                  <a:pt x="124" y="138"/>
                  <a:pt x="124" y="138"/>
                  <a:pt x="124" y="138"/>
                </a:cubicBezTo>
                <a:cubicBezTo>
                  <a:pt x="134" y="128"/>
                  <a:pt x="134" y="128"/>
                  <a:pt x="134" y="128"/>
                </a:cubicBezTo>
                <a:cubicBezTo>
                  <a:pt x="115" y="109"/>
                  <a:pt x="115" y="109"/>
                  <a:pt x="115" y="109"/>
                </a:cubicBezTo>
                <a:cubicBezTo>
                  <a:pt x="117" y="105"/>
                  <a:pt x="119" y="102"/>
                  <a:pt x="120" y="98"/>
                </a:cubicBezTo>
                <a:cubicBezTo>
                  <a:pt x="332" y="98"/>
                  <a:pt x="332" y="98"/>
                  <a:pt x="332" y="98"/>
                </a:cubicBezTo>
                <a:cubicBezTo>
                  <a:pt x="332" y="166"/>
                  <a:pt x="332" y="166"/>
                  <a:pt x="332" y="166"/>
                </a:cubicBezTo>
                <a:lnTo>
                  <a:pt x="285" y="166"/>
                </a:lnTo>
                <a:close/>
                <a:moveTo>
                  <a:pt x="100" y="104"/>
                </a:moveTo>
                <a:cubicBezTo>
                  <a:pt x="92" y="112"/>
                  <a:pt x="80" y="112"/>
                  <a:pt x="72" y="104"/>
                </a:cubicBezTo>
                <a:cubicBezTo>
                  <a:pt x="69" y="101"/>
                  <a:pt x="67" y="96"/>
                  <a:pt x="67" y="90"/>
                </a:cubicBezTo>
                <a:cubicBezTo>
                  <a:pt x="67" y="85"/>
                  <a:pt x="69" y="80"/>
                  <a:pt x="72" y="77"/>
                </a:cubicBezTo>
                <a:cubicBezTo>
                  <a:pt x="76" y="73"/>
                  <a:pt x="81" y="71"/>
                  <a:pt x="86" y="71"/>
                </a:cubicBezTo>
                <a:cubicBezTo>
                  <a:pt x="91" y="71"/>
                  <a:pt x="96" y="73"/>
                  <a:pt x="100" y="77"/>
                </a:cubicBezTo>
                <a:cubicBezTo>
                  <a:pt x="104" y="80"/>
                  <a:pt x="106" y="85"/>
                  <a:pt x="106" y="90"/>
                </a:cubicBezTo>
                <a:cubicBezTo>
                  <a:pt x="106" y="96"/>
                  <a:pt x="104" y="101"/>
                  <a:pt x="100" y="104"/>
                </a:cubicBezTo>
                <a:close/>
                <a:moveTo>
                  <a:pt x="332" y="15"/>
                </a:moveTo>
                <a:cubicBezTo>
                  <a:pt x="332" y="83"/>
                  <a:pt x="332" y="83"/>
                  <a:pt x="332" y="83"/>
                </a:cubicBezTo>
                <a:cubicBezTo>
                  <a:pt x="120" y="83"/>
                  <a:pt x="120" y="83"/>
                  <a:pt x="120" y="83"/>
                </a:cubicBezTo>
                <a:cubicBezTo>
                  <a:pt x="118" y="77"/>
                  <a:pt x="115" y="71"/>
                  <a:pt x="110" y="66"/>
                </a:cubicBezTo>
                <a:cubicBezTo>
                  <a:pt x="97" y="53"/>
                  <a:pt x="75" y="53"/>
                  <a:pt x="62" y="66"/>
                </a:cubicBezTo>
                <a:cubicBezTo>
                  <a:pt x="57" y="71"/>
                  <a:pt x="54" y="77"/>
                  <a:pt x="53" y="83"/>
                </a:cubicBezTo>
                <a:cubicBezTo>
                  <a:pt x="15" y="83"/>
                  <a:pt x="15" y="83"/>
                  <a:pt x="15" y="83"/>
                </a:cubicBezTo>
                <a:cubicBezTo>
                  <a:pt x="15" y="15"/>
                  <a:pt x="15" y="15"/>
                  <a:pt x="15" y="15"/>
                </a:cubicBezTo>
                <a:lnTo>
                  <a:pt x="332" y="15"/>
                </a:lnTo>
                <a:close/>
                <a:moveTo>
                  <a:pt x="15" y="332"/>
                </a:moveTo>
                <a:cubicBezTo>
                  <a:pt x="15" y="263"/>
                  <a:pt x="15" y="263"/>
                  <a:pt x="15" y="263"/>
                </a:cubicBezTo>
                <a:cubicBezTo>
                  <a:pt x="142" y="263"/>
                  <a:pt x="142" y="263"/>
                  <a:pt x="142" y="263"/>
                </a:cubicBezTo>
                <a:cubicBezTo>
                  <a:pt x="143" y="270"/>
                  <a:pt x="146" y="275"/>
                  <a:pt x="151" y="280"/>
                </a:cubicBezTo>
                <a:cubicBezTo>
                  <a:pt x="157" y="286"/>
                  <a:pt x="166" y="290"/>
                  <a:pt x="175" y="290"/>
                </a:cubicBezTo>
                <a:cubicBezTo>
                  <a:pt x="182" y="290"/>
                  <a:pt x="188" y="288"/>
                  <a:pt x="193" y="285"/>
                </a:cubicBezTo>
                <a:cubicBezTo>
                  <a:pt x="213" y="304"/>
                  <a:pt x="213" y="304"/>
                  <a:pt x="213" y="304"/>
                </a:cubicBezTo>
                <a:cubicBezTo>
                  <a:pt x="223" y="293"/>
                  <a:pt x="223" y="293"/>
                  <a:pt x="223" y="293"/>
                </a:cubicBezTo>
                <a:cubicBezTo>
                  <a:pt x="204" y="274"/>
                  <a:pt x="204" y="274"/>
                  <a:pt x="204" y="274"/>
                </a:cubicBezTo>
                <a:cubicBezTo>
                  <a:pt x="206" y="271"/>
                  <a:pt x="208" y="267"/>
                  <a:pt x="208" y="263"/>
                </a:cubicBezTo>
                <a:cubicBezTo>
                  <a:pt x="332" y="263"/>
                  <a:pt x="332" y="263"/>
                  <a:pt x="332" y="263"/>
                </a:cubicBezTo>
                <a:cubicBezTo>
                  <a:pt x="332" y="332"/>
                  <a:pt x="332" y="332"/>
                  <a:pt x="332" y="332"/>
                </a:cubicBezTo>
                <a:lnTo>
                  <a:pt x="15" y="332"/>
                </a:lnTo>
                <a:close/>
              </a:path>
            </a:pathLst>
          </a:custGeom>
          <a:solidFill>
            <a:srgbClr val="C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4" name="Google Shape;254;p9">
            <a:extLst>
              <a:ext uri="{FF2B5EF4-FFF2-40B4-BE49-F238E27FC236}">
                <a16:creationId xmlns:a16="http://schemas.microsoft.com/office/drawing/2014/main" id="{7887B8AA-C91C-5FCF-4BA1-6DBD65391210}"/>
              </a:ext>
            </a:extLst>
          </p:cNvPr>
          <p:cNvSpPr/>
          <p:nvPr/>
        </p:nvSpPr>
        <p:spPr>
          <a:xfrm>
            <a:off x="442913" y="2625703"/>
            <a:ext cx="5387844" cy="3544711"/>
          </a:xfrm>
          <a:prstGeom prst="rect">
            <a:avLst/>
          </a:prstGeom>
          <a:noFill/>
          <a:ln>
            <a:noFill/>
          </a:ln>
        </p:spPr>
        <p:txBody>
          <a:bodyPr spcFirstLastPara="1" wrap="square" lIns="0" tIns="0" rIns="0" bIns="0" anchor="t" anchorCtr="0">
            <a:noAutofit/>
          </a:bodyPr>
          <a:lstStyle/>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Tanzania: </a:t>
            </a:r>
            <a:r>
              <a:rPr lang="en-GB">
                <a:solidFill>
                  <a:schemeClr val="dk1"/>
                </a:solidFill>
                <a:latin typeface="Arial"/>
                <a:ea typeface="Arial"/>
                <a:cs typeface="Arial"/>
                <a:sym typeface="Arial"/>
              </a:rPr>
              <a:t> </a:t>
            </a:r>
            <a:r>
              <a:rPr lang="en-GB">
                <a:solidFill>
                  <a:schemeClr val="dk1"/>
                </a:solidFill>
              </a:rPr>
              <a:t>Losses can be carried indefinitely </a:t>
            </a:r>
          </a:p>
          <a:p>
            <a:pPr marR="0" lvl="0" algn="l" rtl="0">
              <a:spcBef>
                <a:spcPts val="400"/>
              </a:spcBef>
              <a:spcAft>
                <a:spcPts val="0"/>
              </a:spcAft>
              <a:buClr>
                <a:srgbClr val="000000"/>
              </a:buClr>
              <a:buSzPts val="1200"/>
            </a:pPr>
            <a:endParaRPr lang="en-GB">
              <a:solidFill>
                <a:schemeClr val="dk1"/>
              </a:solidFill>
            </a:endParaRPr>
          </a:p>
          <a:p>
            <a:pPr marL="285750" marR="0" lvl="0" indent="-285750" algn="l" rtl="0">
              <a:spcBef>
                <a:spcPts val="400"/>
              </a:spcBef>
              <a:spcAft>
                <a:spcPts val="0"/>
              </a:spcAft>
              <a:buClr>
                <a:srgbClr val="000000"/>
              </a:buClr>
              <a:buSzPts val="1200"/>
              <a:buFont typeface="Arial"/>
              <a:buChar char="•"/>
            </a:pPr>
            <a:r>
              <a:rPr lang="en-GB" b="1">
                <a:solidFill>
                  <a:schemeClr val="dk1"/>
                </a:solidFill>
              </a:rPr>
              <a:t>South Africa: </a:t>
            </a:r>
            <a:r>
              <a:rPr lang="en-US">
                <a:solidFill>
                  <a:schemeClr val="dk1"/>
                </a:solidFill>
              </a:rPr>
              <a:t>Losses can be carried forward indefinitely. However, there is a stringent limitation the usage of this “benefit”: Companies may only set off assessed losses against the higher of ZAR 1 million or 80% of taxable income each year.</a:t>
            </a:r>
          </a:p>
          <a:p>
            <a:pPr marR="0" lvl="0" algn="l" rtl="0">
              <a:spcBef>
                <a:spcPts val="400"/>
              </a:spcBef>
              <a:spcAft>
                <a:spcPts val="0"/>
              </a:spcAft>
              <a:buClr>
                <a:srgbClr val="000000"/>
              </a:buClr>
              <a:buSzPts val="1200"/>
            </a:pPr>
            <a:endParaRPr lang="en-GB">
              <a:solidFill>
                <a:schemeClr val="dk1"/>
              </a:solidFill>
            </a:endParaRPr>
          </a:p>
          <a:p>
            <a:pPr marL="285750" marR="0" lvl="0" indent="-285750" algn="l" rtl="0">
              <a:spcBef>
                <a:spcPts val="400"/>
              </a:spcBef>
              <a:spcAft>
                <a:spcPts val="0"/>
              </a:spcAft>
              <a:buClr>
                <a:srgbClr val="000000"/>
              </a:buClr>
              <a:buSzPts val="1200"/>
              <a:buFont typeface="Arial"/>
              <a:buChar char="•"/>
            </a:pPr>
            <a:r>
              <a:rPr lang="en-US" b="1">
                <a:solidFill>
                  <a:schemeClr val="dk1"/>
                </a:solidFill>
              </a:rPr>
              <a:t>Uganda</a:t>
            </a:r>
            <a:r>
              <a:rPr lang="en-US">
                <a:solidFill>
                  <a:schemeClr val="dk1"/>
                </a:solidFill>
              </a:rPr>
              <a:t>: Losses can be carried over in each year of income and a deduction of 100% of income is allowable for the first 7 years.</a:t>
            </a:r>
          </a:p>
          <a:p>
            <a:pPr marR="0" lvl="0" algn="l" rtl="0">
              <a:spcBef>
                <a:spcPts val="400"/>
              </a:spcBef>
              <a:spcAft>
                <a:spcPts val="0"/>
              </a:spcAft>
              <a:buClr>
                <a:srgbClr val="000000"/>
              </a:buClr>
              <a:buSzPts val="1200"/>
            </a:pPr>
            <a:endParaRPr lang="en-US">
              <a:solidFill>
                <a:schemeClr val="dk1"/>
              </a:solidFill>
            </a:endParaRPr>
          </a:p>
          <a:p>
            <a:pPr marL="285750" marR="0" lvl="0" indent="-285750" algn="l" rtl="0">
              <a:spcBef>
                <a:spcPts val="400"/>
              </a:spcBef>
              <a:spcAft>
                <a:spcPts val="0"/>
              </a:spcAft>
              <a:buClr>
                <a:srgbClr val="000000"/>
              </a:buClr>
              <a:buSzPts val="1200"/>
              <a:buFont typeface="Arial"/>
              <a:buChar char="•"/>
            </a:pPr>
            <a:r>
              <a:rPr lang="en-US" b="1">
                <a:solidFill>
                  <a:schemeClr val="dk1"/>
                </a:solidFill>
              </a:rPr>
              <a:t>Rwanda: </a:t>
            </a:r>
            <a:r>
              <a:rPr lang="en-US">
                <a:solidFill>
                  <a:schemeClr val="dk1"/>
                </a:solidFill>
              </a:rPr>
              <a:t>Losses can be carried forward for a standard period of 5 years. Losses may be carried forward beyond the 5-year mark, subject to approval by a Ministerial Order.</a:t>
            </a:r>
          </a:p>
          <a:p>
            <a:pPr marL="285750" marR="0" lvl="0" indent="-285750" algn="l" rtl="0">
              <a:spcBef>
                <a:spcPts val="400"/>
              </a:spcBef>
              <a:spcAft>
                <a:spcPts val="0"/>
              </a:spcAft>
              <a:buClr>
                <a:srgbClr val="000000"/>
              </a:buClr>
              <a:buSzPts val="1200"/>
              <a:buFont typeface="Arial"/>
              <a:buChar char="•"/>
            </a:pPr>
            <a:endParaRPr b="1">
              <a:solidFill>
                <a:schemeClr val="dk1"/>
              </a:solidFill>
            </a:endParaRPr>
          </a:p>
          <a:p>
            <a:pPr marL="0" marR="0" lvl="0" indent="0" algn="l" rtl="0">
              <a:spcBef>
                <a:spcPts val="400"/>
              </a:spcBef>
              <a:spcAft>
                <a:spcPts val="0"/>
              </a:spcAft>
              <a:buNone/>
            </a:pPr>
            <a:endParaRPr>
              <a:solidFill>
                <a:schemeClr val="dk1"/>
              </a:solidFill>
              <a:latin typeface="Arial"/>
              <a:ea typeface="Arial"/>
              <a:cs typeface="Arial"/>
              <a:sym typeface="Arial"/>
            </a:endParaRPr>
          </a:p>
        </p:txBody>
      </p:sp>
      <p:sp>
        <p:nvSpPr>
          <p:cNvPr id="255" name="Google Shape;255;p9">
            <a:extLst>
              <a:ext uri="{FF2B5EF4-FFF2-40B4-BE49-F238E27FC236}">
                <a16:creationId xmlns:a16="http://schemas.microsoft.com/office/drawing/2014/main" id="{01254E7C-AFE8-1046-A70C-25E7DA517914}"/>
              </a:ext>
            </a:extLst>
          </p:cNvPr>
          <p:cNvSpPr/>
          <p:nvPr/>
        </p:nvSpPr>
        <p:spPr>
          <a:xfrm>
            <a:off x="6428388" y="2814091"/>
            <a:ext cx="5300327" cy="2404352"/>
          </a:xfrm>
          <a:prstGeom prst="rect">
            <a:avLst/>
          </a:prstGeom>
          <a:noFill/>
          <a:ln>
            <a:noFill/>
          </a:ln>
        </p:spPr>
        <p:txBody>
          <a:bodyPr spcFirstLastPara="1" wrap="square" lIns="0" tIns="0" rIns="0" bIns="0" anchor="t" anchorCtr="0">
            <a:noAutofit/>
          </a:bodyPr>
          <a:lstStyle/>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UK:  </a:t>
            </a:r>
            <a:r>
              <a:rPr lang="en-US">
                <a:solidFill>
                  <a:schemeClr val="dk1"/>
                </a:solidFill>
                <a:latin typeface="Arial"/>
                <a:ea typeface="Arial"/>
                <a:cs typeface="Arial"/>
                <a:sym typeface="Arial"/>
              </a:rPr>
              <a:t>•	Losses can be carried forward indefinitely.</a:t>
            </a:r>
          </a:p>
          <a:p>
            <a:pPr marR="0" lvl="0" algn="l" rtl="0">
              <a:spcBef>
                <a:spcPts val="400"/>
              </a:spcBef>
              <a:spcAft>
                <a:spcPts val="0"/>
              </a:spcAft>
              <a:buClr>
                <a:srgbClr val="000000"/>
              </a:buClr>
              <a:buSzPts val="1200"/>
            </a:pPr>
            <a:endParaRPr lang="en-US" b="1" i="0" u="none" strike="noStrike" cap="none">
              <a:solidFill>
                <a:schemeClr val="dk1"/>
              </a:solidFill>
            </a:endParaRPr>
          </a:p>
          <a:p>
            <a:pPr marR="0" lvl="0" algn="l" rtl="0">
              <a:spcBef>
                <a:spcPts val="400"/>
              </a:spcBef>
              <a:spcAft>
                <a:spcPts val="0"/>
              </a:spcAft>
              <a:buClr>
                <a:srgbClr val="000000"/>
              </a:buClr>
              <a:buSzPts val="1200"/>
            </a:pPr>
            <a:endParaRPr b="1" i="0" u="none" strike="noStrike" cap="none">
              <a:solidFill>
                <a:schemeClr val="dk1"/>
              </a:solidFill>
              <a:latin typeface="Arial"/>
              <a:ea typeface="Arial"/>
              <a:cs typeface="Arial"/>
            </a:endParaRPr>
          </a:p>
          <a:p>
            <a:pPr marL="285750" marR="0" lvl="0" indent="-285750" algn="l" rtl="0">
              <a:spcBef>
                <a:spcPts val="400"/>
              </a:spcBef>
              <a:spcAft>
                <a:spcPts val="0"/>
              </a:spcAft>
              <a:buClr>
                <a:srgbClr val="000000"/>
              </a:buClr>
              <a:buSzPts val="1200"/>
              <a:buFont typeface="Arial"/>
              <a:buChar char="•"/>
            </a:pPr>
            <a:r>
              <a:rPr lang="en-GB" sz="1400" b="1">
                <a:solidFill>
                  <a:schemeClr val="dk1"/>
                </a:solidFill>
              </a:rPr>
              <a:t>Australia: </a:t>
            </a:r>
            <a:r>
              <a:rPr lang="en-US" sz="1400">
                <a:solidFill>
                  <a:schemeClr val="dk1"/>
                </a:solidFill>
              </a:rPr>
              <a:t>The section explicitly states that a company or entity may carry forward a tax loss indefinitely, provided it meets certain continuity of ownership and business tests. </a:t>
            </a:r>
            <a:endParaRPr sz="1400">
              <a:solidFill>
                <a:schemeClr val="dk1"/>
              </a:solidFill>
              <a:latin typeface="Arial"/>
              <a:ea typeface="Arial"/>
              <a:cs typeface="Arial"/>
              <a:sym typeface="Arial"/>
            </a:endParaRPr>
          </a:p>
          <a:p>
            <a:pPr marL="0" marR="0" lvl="0" indent="0" algn="l" rtl="0">
              <a:spcBef>
                <a:spcPts val="400"/>
              </a:spcBef>
              <a:spcAft>
                <a:spcPts val="0"/>
              </a:spcAft>
              <a:buNone/>
            </a:pPr>
            <a:endParaRPr sz="1400">
              <a:solidFill>
                <a:schemeClr val="dk1"/>
              </a:solidFill>
              <a:latin typeface="Arial"/>
              <a:ea typeface="Arial"/>
              <a:cs typeface="Arial"/>
              <a:sym typeface="Arial"/>
            </a:endParaRPr>
          </a:p>
        </p:txBody>
      </p:sp>
      <p:sp>
        <p:nvSpPr>
          <p:cNvPr id="256" name="Google Shape;256;p9">
            <a:extLst>
              <a:ext uri="{FF2B5EF4-FFF2-40B4-BE49-F238E27FC236}">
                <a16:creationId xmlns:a16="http://schemas.microsoft.com/office/drawing/2014/main" id="{DB72FF8A-47B1-D40F-5138-65C18BA69F18}"/>
              </a:ext>
            </a:extLst>
          </p:cNvPr>
          <p:cNvSpPr/>
          <p:nvPr/>
        </p:nvSpPr>
        <p:spPr>
          <a:xfrm rot="-5400000" flipH="1">
            <a:off x="10490215" y="1406349"/>
            <a:ext cx="1512864" cy="1306332"/>
          </a:xfrm>
          <a:custGeom>
            <a:avLst/>
            <a:gdLst/>
            <a:ahLst/>
            <a:cxnLst/>
            <a:rect l="l" t="t" r="r" b="b"/>
            <a:pathLst>
              <a:path w="1596600" h="1348200" extrusionOk="0">
                <a:moveTo>
                  <a:pt x="0" y="337050"/>
                </a:moveTo>
                <a:lnTo>
                  <a:pt x="0" y="338722"/>
                </a:lnTo>
                <a:lnTo>
                  <a:pt x="672428" y="1011150"/>
                </a:lnTo>
                <a:lnTo>
                  <a:pt x="922500" y="1011150"/>
                </a:lnTo>
                <a:lnTo>
                  <a:pt x="922500" y="1348200"/>
                </a:lnTo>
                <a:lnTo>
                  <a:pt x="1596600" y="674100"/>
                </a:lnTo>
                <a:lnTo>
                  <a:pt x="922500" y="0"/>
                </a:lnTo>
                <a:lnTo>
                  <a:pt x="922500" y="337050"/>
                </a:lnTo>
                <a:lnTo>
                  <a:pt x="0" y="337050"/>
                </a:lnTo>
                <a:close/>
              </a:path>
            </a:pathLst>
          </a:cu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Arial"/>
              <a:ea typeface="Arial"/>
              <a:cs typeface="Arial"/>
              <a:sym typeface="Arial"/>
            </a:endParaRPr>
          </a:p>
        </p:txBody>
      </p:sp>
      <p:sp>
        <p:nvSpPr>
          <p:cNvPr id="257" name="Google Shape;257;p9">
            <a:extLst>
              <a:ext uri="{FF2B5EF4-FFF2-40B4-BE49-F238E27FC236}">
                <a16:creationId xmlns:a16="http://schemas.microsoft.com/office/drawing/2014/main" id="{6684C625-F33B-71B4-D95F-5E5773FF6B98}"/>
              </a:ext>
            </a:extLst>
          </p:cNvPr>
          <p:cNvSpPr/>
          <p:nvPr/>
        </p:nvSpPr>
        <p:spPr>
          <a:xfrm rot="-5400000" flipH="1">
            <a:off x="4521277" y="1326800"/>
            <a:ext cx="1596600" cy="1348200"/>
          </a:xfrm>
          <a:custGeom>
            <a:avLst/>
            <a:gdLst/>
            <a:ahLst/>
            <a:cxnLst/>
            <a:rect l="l" t="t" r="r" b="b"/>
            <a:pathLst>
              <a:path w="1596600" h="1348200" extrusionOk="0">
                <a:moveTo>
                  <a:pt x="0" y="337050"/>
                </a:moveTo>
                <a:lnTo>
                  <a:pt x="0" y="338722"/>
                </a:lnTo>
                <a:lnTo>
                  <a:pt x="672428" y="1011150"/>
                </a:lnTo>
                <a:lnTo>
                  <a:pt x="922500" y="1011150"/>
                </a:lnTo>
                <a:lnTo>
                  <a:pt x="922500" y="1348200"/>
                </a:lnTo>
                <a:lnTo>
                  <a:pt x="1596600" y="674100"/>
                </a:lnTo>
                <a:lnTo>
                  <a:pt x="922500" y="0"/>
                </a:lnTo>
                <a:lnTo>
                  <a:pt x="922500" y="337050"/>
                </a:lnTo>
                <a:lnTo>
                  <a:pt x="0" y="337050"/>
                </a:lnTo>
                <a:close/>
              </a:path>
            </a:pathLst>
          </a:custGeom>
          <a:solidFill>
            <a:srgbClr val="29A14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Arial"/>
              <a:ea typeface="Arial"/>
              <a:cs typeface="Arial"/>
              <a:sym typeface="Arial"/>
            </a:endParaRPr>
          </a:p>
        </p:txBody>
      </p:sp>
      <p:sp>
        <p:nvSpPr>
          <p:cNvPr id="258" name="Google Shape;258;p9">
            <a:extLst>
              <a:ext uri="{FF2B5EF4-FFF2-40B4-BE49-F238E27FC236}">
                <a16:creationId xmlns:a16="http://schemas.microsoft.com/office/drawing/2014/main" id="{764F5EE0-DE9B-89A3-66BB-E2B28C3D70D2}"/>
              </a:ext>
            </a:extLst>
          </p:cNvPr>
          <p:cNvSpPr txBox="1"/>
          <p:nvPr/>
        </p:nvSpPr>
        <p:spPr>
          <a:xfrm>
            <a:off x="324917" y="6170414"/>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10</a:t>
            </a:r>
          </a:p>
        </p:txBody>
      </p:sp>
    </p:spTree>
    <p:extLst>
      <p:ext uri="{BB962C8B-B14F-4D97-AF65-F5344CB8AC3E}">
        <p14:creationId xmlns:p14="http://schemas.microsoft.com/office/powerpoint/2010/main" val="3325741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10"/>
          <p:cNvSpPr txBox="1">
            <a:spLocks noGrp="1"/>
          </p:cNvSpPr>
          <p:nvPr>
            <p:ph type="ctrTitle"/>
          </p:nvPr>
        </p:nvSpPr>
        <p:spPr>
          <a:xfrm>
            <a:off x="2225524" y="2972847"/>
            <a:ext cx="7740953" cy="1521292"/>
          </a:xfrm>
          <a:prstGeom prst="rect">
            <a:avLst/>
          </a:prstGeom>
          <a:noFill/>
          <a:ln>
            <a:noFill/>
          </a:ln>
        </p:spPr>
        <p:txBody>
          <a:bodyPr spcFirstLastPara="1" wrap="square" lIns="91425" tIns="45700" rIns="91425" bIns="45700" anchor="ctr" anchorCtr="0">
            <a:noAutofit/>
          </a:bodyPr>
          <a:lstStyle/>
          <a:p>
            <a:pPr>
              <a:buSzPts val="5000"/>
            </a:pPr>
            <a:r>
              <a:rPr lang="en-GB" sz="2800">
                <a:latin typeface="Georgia"/>
              </a:rPr>
              <a:t>Proposal 3: VAT refund on bad debts</a:t>
            </a:r>
            <a:br>
              <a:rPr lang="en-GB" sz="5000"/>
            </a:br>
            <a:endParaRPr sz="2000">
              <a:latin typeface="Georgia"/>
            </a:endParaRPr>
          </a:p>
        </p:txBody>
      </p:sp>
      <p:sp>
        <p:nvSpPr>
          <p:cNvPr id="264" name="Google Shape;264;p10"/>
          <p:cNvSpPr txBox="1"/>
          <p:nvPr/>
        </p:nvSpPr>
        <p:spPr>
          <a:xfrm>
            <a:off x="246259" y="6313662"/>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11</a:t>
            </a:r>
            <a:endParaRPr lang="en-GB" sz="1800">
              <a:solidFill>
                <a:schemeClr val="dk1"/>
              </a:solidFill>
              <a:latin typeface="Calibri"/>
              <a:ea typeface="Calibri"/>
              <a:cs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2"/>
          <p:cNvSpPr txBox="1">
            <a:spLocks noGrp="1"/>
          </p:cNvSpPr>
          <p:nvPr>
            <p:ph type="title"/>
          </p:nvPr>
        </p:nvSpPr>
        <p:spPr>
          <a:xfrm>
            <a:off x="539897" y="312382"/>
            <a:ext cx="11119305" cy="997196"/>
          </a:xfrm>
          <a:prstGeom prst="rect">
            <a:avLst/>
          </a:prstGeom>
          <a:noFill/>
          <a:ln>
            <a:noFill/>
          </a:ln>
        </p:spPr>
        <p:txBody>
          <a:bodyPr spcFirstLastPara="1" wrap="square" lIns="0" tIns="0" rIns="0" bIns="0" anchor="t" anchorCtr="0">
            <a:spAutoFit/>
          </a:bodyPr>
          <a:lstStyle/>
          <a:p>
            <a:pPr>
              <a:buSzPts val="3200"/>
            </a:pPr>
            <a:r>
              <a:rPr lang="en-US" sz="2400" b="0">
                <a:latin typeface="Georgia"/>
                <a:ea typeface="Georgia"/>
                <a:cs typeface="Georgia"/>
                <a:sym typeface="Georgia"/>
              </a:rPr>
              <a:t>Proposal 3: Amendment of the VAT Act to reduce the period for applying for a VAT refund on bad debts from two years to twelve months- Clause 33(a) Finance Bill 2025</a:t>
            </a:r>
          </a:p>
        </p:txBody>
      </p:sp>
      <p:sp>
        <p:nvSpPr>
          <p:cNvPr id="281" name="Google Shape;281;p12"/>
          <p:cNvSpPr txBox="1">
            <a:spLocks noGrp="1"/>
          </p:cNvSpPr>
          <p:nvPr>
            <p:ph type="sldNum" idx="4294967295"/>
          </p:nvPr>
        </p:nvSpPr>
        <p:spPr>
          <a:xfrm>
            <a:off x="10957985" y="8656320"/>
            <a:ext cx="4707600" cy="182800"/>
          </a:xfrm>
          <a:prstGeom prst="rect">
            <a:avLst/>
          </a:prstGeom>
          <a:noFill/>
          <a:ln>
            <a:noFill/>
          </a:ln>
        </p:spPr>
        <p:txBody>
          <a:bodyPr spcFirstLastPara="1" wrap="square" lIns="0" tIns="0" rIns="0" bIns="0"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000" b="0" i="0" u="none" strike="noStrike" cap="none">
                <a:solidFill>
                  <a:schemeClr val="dk1"/>
                </a:solidFill>
                <a:latin typeface="Arial"/>
                <a:ea typeface="Arial"/>
                <a:cs typeface="Arial"/>
                <a:sym typeface="Arial"/>
              </a:rPr>
              <a:t>12</a:t>
            </a:fld>
            <a:endParaRPr sz="1000" b="0" i="0" u="none" strike="noStrike" cap="none">
              <a:solidFill>
                <a:schemeClr val="dk1"/>
              </a:solidFill>
              <a:latin typeface="Arial"/>
              <a:ea typeface="Arial"/>
              <a:cs typeface="Arial"/>
              <a:sym typeface="Arial"/>
            </a:endParaRPr>
          </a:p>
        </p:txBody>
      </p:sp>
      <p:grpSp>
        <p:nvGrpSpPr>
          <p:cNvPr id="282" name="Google Shape;282;p12"/>
          <p:cNvGrpSpPr/>
          <p:nvPr/>
        </p:nvGrpSpPr>
        <p:grpSpPr>
          <a:xfrm>
            <a:off x="420848" y="1927299"/>
            <a:ext cx="11418253" cy="4283818"/>
            <a:chOff x="442925" y="1333500"/>
            <a:chExt cx="11187787" cy="5185592"/>
          </a:xfrm>
        </p:grpSpPr>
        <p:sp>
          <p:nvSpPr>
            <p:cNvPr id="283" name="Google Shape;283;p12"/>
            <p:cNvSpPr/>
            <p:nvPr/>
          </p:nvSpPr>
          <p:spPr>
            <a:xfrm>
              <a:off x="4373786" y="1333500"/>
              <a:ext cx="3299902" cy="5185592"/>
            </a:xfrm>
            <a:prstGeom prst="rect">
              <a:avLst/>
            </a:prstGeom>
            <a:noFill/>
            <a:ln w="762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grpSp>
          <p:nvGrpSpPr>
            <p:cNvPr id="284" name="Google Shape;284;p12"/>
            <p:cNvGrpSpPr/>
            <p:nvPr/>
          </p:nvGrpSpPr>
          <p:grpSpPr>
            <a:xfrm>
              <a:off x="442925" y="1333500"/>
              <a:ext cx="11187787" cy="5185592"/>
              <a:chOff x="442925" y="1333500"/>
              <a:chExt cx="11187787" cy="5185592"/>
            </a:xfrm>
          </p:grpSpPr>
          <p:sp>
            <p:nvSpPr>
              <p:cNvPr id="285" name="Google Shape;285;p12"/>
              <p:cNvSpPr/>
              <p:nvPr/>
            </p:nvSpPr>
            <p:spPr>
              <a:xfrm>
                <a:off x="442925" y="1333500"/>
                <a:ext cx="3610746" cy="5185592"/>
              </a:xfrm>
              <a:prstGeom prst="rect">
                <a:avLst/>
              </a:prstGeom>
              <a:noFill/>
              <a:ln w="76200" cap="flat" cmpd="sng">
                <a:solidFill>
                  <a:srgbClr val="28A247"/>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sp>
            <p:nvSpPr>
              <p:cNvPr id="286" name="Google Shape;286;p12"/>
              <p:cNvSpPr/>
              <p:nvPr/>
            </p:nvSpPr>
            <p:spPr>
              <a:xfrm>
                <a:off x="8080930" y="1333508"/>
                <a:ext cx="3282817" cy="4933500"/>
              </a:xfrm>
              <a:prstGeom prst="rect">
                <a:avLst/>
              </a:prstGeom>
              <a:noFill/>
              <a:ln w="76200" cap="flat" cmpd="sng">
                <a:solidFill>
                  <a:schemeClr val="accent6"/>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sp>
            <p:nvSpPr>
              <p:cNvPr id="287" name="Google Shape;287;p12"/>
              <p:cNvSpPr/>
              <p:nvPr/>
            </p:nvSpPr>
            <p:spPr>
              <a:xfrm>
                <a:off x="1011469" y="1853707"/>
                <a:ext cx="2813700" cy="544973"/>
              </a:xfrm>
              <a:prstGeom prst="rect">
                <a:avLst/>
              </a:prstGeom>
              <a:solidFill>
                <a:srgbClr val="28A247"/>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400" b="1">
                    <a:solidFill>
                      <a:schemeClr val="lt1"/>
                    </a:solidFill>
                    <a:latin typeface="Arial"/>
                    <a:ea typeface="Arial"/>
                    <a:cs typeface="Arial"/>
                    <a:sym typeface="Arial"/>
                  </a:rPr>
                  <a:t>Issue</a:t>
                </a:r>
                <a:endParaRPr sz="1400">
                  <a:solidFill>
                    <a:schemeClr val="lt1"/>
                  </a:solidFill>
                  <a:latin typeface="Arial"/>
                  <a:ea typeface="Arial"/>
                  <a:cs typeface="Arial"/>
                  <a:sym typeface="Arial"/>
                </a:endParaRPr>
              </a:p>
            </p:txBody>
          </p:sp>
          <p:sp>
            <p:nvSpPr>
              <p:cNvPr id="288" name="Google Shape;288;p12"/>
              <p:cNvSpPr txBox="1"/>
              <p:nvPr/>
            </p:nvSpPr>
            <p:spPr>
              <a:xfrm>
                <a:off x="509108" y="1682169"/>
                <a:ext cx="714600" cy="99347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rgbClr val="28A247"/>
                    </a:solidFill>
                    <a:latin typeface="Calibri"/>
                    <a:ea typeface="Calibri"/>
                    <a:cs typeface="Calibri"/>
                    <a:sym typeface="Calibri"/>
                  </a:rPr>
                  <a:t>1</a:t>
                </a:r>
                <a:endParaRPr sz="5333">
                  <a:solidFill>
                    <a:srgbClr val="28A247"/>
                  </a:solidFill>
                  <a:latin typeface="Calibri"/>
                  <a:ea typeface="Calibri"/>
                  <a:cs typeface="Calibri"/>
                  <a:sym typeface="Calibri"/>
                </a:endParaRPr>
              </a:p>
            </p:txBody>
          </p:sp>
          <p:sp>
            <p:nvSpPr>
              <p:cNvPr id="289" name="Google Shape;289;p12"/>
              <p:cNvSpPr/>
              <p:nvPr/>
            </p:nvSpPr>
            <p:spPr>
              <a:xfrm>
                <a:off x="4800601" y="1853707"/>
                <a:ext cx="2873087" cy="544974"/>
              </a:xfrm>
              <a:prstGeom prst="rect">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400" b="1">
                    <a:solidFill>
                      <a:schemeClr val="lt1"/>
                    </a:solidFill>
                    <a:latin typeface="Arial"/>
                    <a:ea typeface="Arial"/>
                    <a:cs typeface="Arial"/>
                    <a:sym typeface="Arial"/>
                  </a:rPr>
                  <a:t>Proposal</a:t>
                </a:r>
                <a:endParaRPr sz="1400">
                  <a:solidFill>
                    <a:schemeClr val="lt1"/>
                  </a:solidFill>
                  <a:latin typeface="Arial"/>
                  <a:ea typeface="Arial"/>
                  <a:cs typeface="Arial"/>
                  <a:sym typeface="Arial"/>
                </a:endParaRPr>
              </a:p>
            </p:txBody>
          </p:sp>
          <p:sp>
            <p:nvSpPr>
              <p:cNvPr id="290" name="Google Shape;290;p12"/>
              <p:cNvSpPr txBox="1"/>
              <p:nvPr/>
            </p:nvSpPr>
            <p:spPr>
              <a:xfrm>
                <a:off x="4386786" y="1609735"/>
                <a:ext cx="714600" cy="99347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chemeClr val="dk1"/>
                    </a:solidFill>
                    <a:latin typeface="Calibri"/>
                    <a:ea typeface="Calibri"/>
                    <a:cs typeface="Calibri"/>
                    <a:sym typeface="Calibri"/>
                  </a:rPr>
                  <a:t>2</a:t>
                </a:r>
                <a:endParaRPr sz="5333">
                  <a:solidFill>
                    <a:schemeClr val="dk1"/>
                  </a:solidFill>
                  <a:latin typeface="Calibri"/>
                  <a:ea typeface="Calibri"/>
                  <a:cs typeface="Calibri"/>
                  <a:sym typeface="Calibri"/>
                </a:endParaRPr>
              </a:p>
            </p:txBody>
          </p:sp>
          <p:sp>
            <p:nvSpPr>
              <p:cNvPr id="291" name="Google Shape;291;p12"/>
              <p:cNvSpPr/>
              <p:nvPr/>
            </p:nvSpPr>
            <p:spPr>
              <a:xfrm>
                <a:off x="8717411" y="1892634"/>
                <a:ext cx="2913301" cy="545100"/>
              </a:xfrm>
              <a:prstGeom prst="rect">
                <a:avLst/>
              </a:prstGeom>
              <a:solidFill>
                <a:schemeClr val="accent6"/>
              </a:solidFill>
              <a:ln w="9525" cap="flat" cmpd="sng">
                <a:solidFill>
                  <a:schemeClr val="accent6"/>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400" b="1">
                    <a:solidFill>
                      <a:schemeClr val="lt1"/>
                    </a:solidFill>
                    <a:latin typeface="Arial"/>
                    <a:ea typeface="Arial"/>
                    <a:cs typeface="Arial"/>
                    <a:sym typeface="Arial"/>
                  </a:rPr>
                  <a:t>Justification</a:t>
                </a:r>
                <a:endParaRPr sz="1400">
                  <a:solidFill>
                    <a:schemeClr val="lt1"/>
                  </a:solidFill>
                  <a:latin typeface="Arial"/>
                  <a:ea typeface="Arial"/>
                  <a:cs typeface="Arial"/>
                  <a:sym typeface="Arial"/>
                </a:endParaRPr>
              </a:p>
            </p:txBody>
          </p:sp>
          <p:sp>
            <p:nvSpPr>
              <p:cNvPr id="292" name="Google Shape;292;p12"/>
              <p:cNvSpPr txBox="1"/>
              <p:nvPr/>
            </p:nvSpPr>
            <p:spPr>
              <a:xfrm>
                <a:off x="8195005" y="1682168"/>
                <a:ext cx="531578" cy="99347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chemeClr val="accent6"/>
                    </a:solidFill>
                    <a:latin typeface="Calibri"/>
                    <a:ea typeface="Calibri"/>
                    <a:cs typeface="Calibri"/>
                    <a:sym typeface="Calibri"/>
                  </a:rPr>
                  <a:t>3</a:t>
                </a:r>
                <a:endParaRPr sz="5333">
                  <a:solidFill>
                    <a:schemeClr val="accent6"/>
                  </a:solidFill>
                  <a:latin typeface="Calibri"/>
                  <a:ea typeface="Calibri"/>
                  <a:cs typeface="Calibri"/>
                  <a:sym typeface="Calibri"/>
                </a:endParaRPr>
              </a:p>
            </p:txBody>
          </p:sp>
          <p:sp>
            <p:nvSpPr>
              <p:cNvPr id="293" name="Google Shape;293;p12"/>
              <p:cNvSpPr/>
              <p:nvPr/>
            </p:nvSpPr>
            <p:spPr>
              <a:xfrm>
                <a:off x="605404" y="2570217"/>
                <a:ext cx="3393096" cy="3903126"/>
              </a:xfrm>
              <a:prstGeom prst="rect">
                <a:avLst/>
              </a:prstGeom>
              <a:noFill/>
              <a:ln>
                <a:noFill/>
              </a:ln>
            </p:spPr>
            <p:txBody>
              <a:bodyPr spcFirstLastPara="1" wrap="square" lIns="0" tIns="0" rIns="0" bIns="0" anchor="t" anchorCtr="0">
                <a:noAutofit/>
              </a:bodyPr>
              <a:lstStyle/>
              <a:p>
                <a:pPr marL="228594" marR="0" lvl="1" indent="-228594" algn="l" rtl="0">
                  <a:spcBef>
                    <a:spcPts val="0"/>
                  </a:spcBef>
                  <a:spcAft>
                    <a:spcPts val="0"/>
                  </a:spcAft>
                  <a:buClr>
                    <a:schemeClr val="dk1"/>
                  </a:buClr>
                  <a:buSzPts val="1200"/>
                  <a:buFont typeface="Arial"/>
                  <a:buChar char="•"/>
                </a:pPr>
                <a:r>
                  <a:rPr lang="en-US" sz="1300">
                    <a:solidFill>
                      <a:schemeClr val="dk1"/>
                    </a:solidFill>
                  </a:rPr>
                  <a:t>Currently, there is a </a:t>
                </a:r>
                <a:r>
                  <a:rPr lang="en-US" sz="1300" b="0" i="0" u="none" strike="noStrike" cap="none">
                    <a:solidFill>
                      <a:schemeClr val="dk1"/>
                    </a:solidFill>
                    <a:latin typeface="Arial"/>
                    <a:ea typeface="Arial"/>
                    <a:cs typeface="Arial"/>
                    <a:sym typeface="Arial"/>
                  </a:rPr>
                  <a:t>3-year waiting period before businesses can apply for a VAT refund on bad debts.</a:t>
                </a:r>
              </a:p>
              <a:p>
                <a:pPr marL="228594" marR="0" lvl="1" indent="-228594" algn="l" rtl="0">
                  <a:spcBef>
                    <a:spcPts val="0"/>
                  </a:spcBef>
                  <a:spcAft>
                    <a:spcPts val="0"/>
                  </a:spcAft>
                  <a:buClr>
                    <a:schemeClr val="dk1"/>
                  </a:buClr>
                  <a:buSzPts val="1200"/>
                  <a:buFont typeface="Arial"/>
                  <a:buChar char="•"/>
                </a:pPr>
                <a:endParaRPr lang="en-US" sz="1300" b="0" i="0" u="none" strike="noStrike" cap="none">
                  <a:solidFill>
                    <a:schemeClr val="dk1"/>
                  </a:solidFill>
                  <a:latin typeface="Arial"/>
                  <a:ea typeface="Arial"/>
                  <a:cs typeface="Arial"/>
                  <a:sym typeface="Arial"/>
                </a:endParaRPr>
              </a:p>
              <a:p>
                <a:pPr marL="228594" marR="0" lvl="1" indent="-228594" algn="l" rtl="0">
                  <a:spcBef>
                    <a:spcPts val="0"/>
                  </a:spcBef>
                  <a:spcAft>
                    <a:spcPts val="0"/>
                  </a:spcAft>
                  <a:buClr>
                    <a:schemeClr val="dk1"/>
                  </a:buClr>
                  <a:buSzPts val="1200"/>
                  <a:buFont typeface="Arial"/>
                  <a:buChar char="•"/>
                </a:pPr>
                <a:r>
                  <a:rPr lang="en-US" sz="1300"/>
                  <a:t>With the Finance Bill proposals (clauses 50(b) and 50(c)), the refund process can extend by an additional </a:t>
                </a:r>
                <a:r>
                  <a:rPr lang="en-US" sz="1300" b="1"/>
                  <a:t>4 to 16 months </a:t>
                </a:r>
                <a:r>
                  <a:rPr lang="en-US" sz="1300"/>
                  <a:t>due to audits, disputes, or partial payments, further delaying fund recovery and exacerbating financial challenges.</a:t>
                </a:r>
              </a:p>
              <a:p>
                <a:pPr marL="228594" marR="0" lvl="1" indent="-228594" algn="l" rtl="0">
                  <a:spcBef>
                    <a:spcPts val="0"/>
                  </a:spcBef>
                  <a:spcAft>
                    <a:spcPts val="0"/>
                  </a:spcAft>
                  <a:buClr>
                    <a:schemeClr val="dk1"/>
                  </a:buClr>
                  <a:buSzPts val="1200"/>
                  <a:buFont typeface="Arial"/>
                  <a:buChar char="•"/>
                </a:pPr>
                <a:endParaRPr lang="en-US" sz="1300"/>
              </a:p>
              <a:p>
                <a:pPr marL="228594" marR="0" lvl="1" indent="-228594" algn="l" rtl="0">
                  <a:spcBef>
                    <a:spcPts val="0"/>
                  </a:spcBef>
                  <a:spcAft>
                    <a:spcPts val="0"/>
                  </a:spcAft>
                  <a:buClr>
                    <a:schemeClr val="dk1"/>
                  </a:buClr>
                  <a:buSzPts val="1200"/>
                  <a:buFont typeface="Arial"/>
                  <a:buChar char="•"/>
                </a:pPr>
                <a:r>
                  <a:rPr lang="en-US" sz="1300"/>
                  <a:t>The Finance Bill, 2025 proposal to cut the waiting period from 3 to 2 years is a positive step, but it does not adequately resolve the cash flow challenges caused by delayed VAT refunds on bad debts.</a:t>
                </a:r>
                <a:endParaRPr sz="1300"/>
              </a:p>
              <a:p>
                <a:pPr marL="228594" marR="0" lvl="1" indent="-152394" algn="l" rtl="0">
                  <a:spcBef>
                    <a:spcPts val="0"/>
                  </a:spcBef>
                  <a:spcAft>
                    <a:spcPts val="0"/>
                  </a:spcAft>
                  <a:buClr>
                    <a:schemeClr val="dk1"/>
                  </a:buClr>
                  <a:buSzPts val="1200"/>
                  <a:buFont typeface="Arial"/>
                  <a:buNone/>
                </a:pPr>
                <a:endParaRPr sz="1200" b="1" i="0" u="none" strike="noStrike" cap="none">
                  <a:solidFill>
                    <a:schemeClr val="dk1"/>
                  </a:solidFill>
                  <a:latin typeface="Arial"/>
                  <a:ea typeface="Arial"/>
                  <a:cs typeface="Arial"/>
                  <a:sym typeface="Arial"/>
                </a:endParaRPr>
              </a:p>
            </p:txBody>
          </p:sp>
          <p:sp>
            <p:nvSpPr>
              <p:cNvPr id="294" name="Google Shape;294;p12"/>
              <p:cNvSpPr/>
              <p:nvPr/>
            </p:nvSpPr>
            <p:spPr>
              <a:xfrm>
                <a:off x="4513972" y="2602578"/>
                <a:ext cx="2758087" cy="3507873"/>
              </a:xfrm>
              <a:prstGeom prst="rect">
                <a:avLst/>
              </a:prstGeom>
              <a:noFill/>
              <a:ln>
                <a:noFill/>
              </a:ln>
            </p:spPr>
            <p:txBody>
              <a:bodyPr spcFirstLastPara="1" wrap="square" lIns="0" tIns="0" rIns="0" bIns="0" anchor="t" anchorCtr="0">
                <a:noAutofit/>
              </a:bodyPr>
              <a:lstStyle/>
              <a:p>
                <a:pPr marL="227965" indent="-227965">
                  <a:buClr>
                    <a:schemeClr val="dk1"/>
                  </a:buClr>
                  <a:buSzPts val="1200"/>
                  <a:buFont typeface="Arial"/>
                  <a:buChar char="•"/>
                </a:pPr>
                <a:r>
                  <a:rPr lang="en-US" sz="1300">
                    <a:solidFill>
                      <a:schemeClr val="dk1"/>
                    </a:solidFill>
                  </a:rPr>
                  <a:t>Further r</a:t>
                </a:r>
                <a:r>
                  <a:rPr lang="en-US" sz="1300">
                    <a:solidFill>
                      <a:schemeClr val="dk1"/>
                    </a:solidFill>
                    <a:latin typeface="Arial"/>
                    <a:ea typeface="Arial"/>
                    <a:cs typeface="Arial"/>
                    <a:sym typeface="Arial"/>
                  </a:rPr>
                  <a:t>e</a:t>
                </a:r>
                <a:r>
                  <a:rPr lang="en-US" sz="1300"/>
                  <a:t>duce the period within which taxpayers are allowed to apply for a refund of VAT paid on bad debts from the proposed two (2) years to one (1) year (12 months). </a:t>
                </a:r>
                <a:endParaRPr lang="en-US"/>
              </a:p>
            </p:txBody>
          </p:sp>
          <p:sp>
            <p:nvSpPr>
              <p:cNvPr id="295" name="Google Shape;295;p12"/>
              <p:cNvSpPr/>
              <p:nvPr/>
            </p:nvSpPr>
            <p:spPr>
              <a:xfrm>
                <a:off x="8239929" y="2675645"/>
                <a:ext cx="2913301" cy="3797700"/>
              </a:xfrm>
              <a:prstGeom prst="rect">
                <a:avLst/>
              </a:prstGeom>
              <a:noFill/>
              <a:ln>
                <a:noFill/>
              </a:ln>
            </p:spPr>
            <p:txBody>
              <a:bodyPr spcFirstLastPara="1" wrap="square" lIns="0" tIns="0" rIns="0" bIns="0" anchor="t" anchorCtr="0">
                <a:noAutofit/>
              </a:bodyPr>
              <a:lstStyle/>
              <a:p>
                <a:pPr marL="227965" marR="0" lvl="0" indent="-227965" algn="l" rtl="0">
                  <a:spcBef>
                    <a:spcPts val="0"/>
                  </a:spcBef>
                  <a:spcAft>
                    <a:spcPts val="0"/>
                  </a:spcAft>
                  <a:buClr>
                    <a:schemeClr val="dk1"/>
                  </a:buClr>
                  <a:buSzPts val="1200"/>
                  <a:buFont typeface="Arial"/>
                  <a:buChar char="•"/>
                </a:pPr>
                <a:r>
                  <a:rPr lang="en-US" sz="1300">
                    <a:solidFill>
                      <a:schemeClr val="dk1"/>
                    </a:solidFill>
                    <a:latin typeface="Arial"/>
                    <a:ea typeface="Arial"/>
                    <a:cs typeface="Arial"/>
                    <a:sym typeface="Arial"/>
                  </a:rPr>
                  <a:t>The proposal would lead to enhanced cash flow for businesses, increased tax compliance, improved revenue collection, and greater business confidence. It would also align VAT processes with business financial cycles and international best practices. Overall, the change would support a more efficient, transparent, and competitive tax system, fostering economic growth and development in Kenya.</a:t>
                </a:r>
              </a:p>
            </p:txBody>
          </p:sp>
        </p:grpSp>
      </p:grpSp>
      <p:sp>
        <p:nvSpPr>
          <p:cNvPr id="296" name="Google Shape;296;p12"/>
          <p:cNvSpPr txBox="1"/>
          <p:nvPr/>
        </p:nvSpPr>
        <p:spPr>
          <a:xfrm>
            <a:off x="420848" y="6211117"/>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12</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638BD-DE9B-BEEA-EF4A-01A158FA27E6}"/>
              </a:ext>
            </a:extLst>
          </p:cNvPr>
          <p:cNvSpPr>
            <a:spLocks noGrp="1"/>
          </p:cNvSpPr>
          <p:nvPr>
            <p:ph type="title"/>
          </p:nvPr>
        </p:nvSpPr>
        <p:spPr/>
        <p:txBody>
          <a:bodyPr/>
          <a:lstStyle/>
          <a:p>
            <a:r>
              <a:rPr lang="en-GB" sz="2400" b="0">
                <a:latin typeface="Georgia" panose="02040502050405020303" pitchFamily="18" charset="0"/>
              </a:rPr>
              <a:t>Proposed amendment to clause 33 (a) of the Finance Bill, 2025</a:t>
            </a:r>
          </a:p>
        </p:txBody>
      </p:sp>
      <p:sp>
        <p:nvSpPr>
          <p:cNvPr id="3" name="Text Placeholder 2">
            <a:extLst>
              <a:ext uri="{FF2B5EF4-FFF2-40B4-BE49-F238E27FC236}">
                <a16:creationId xmlns:a16="http://schemas.microsoft.com/office/drawing/2014/main" id="{ADC5FA64-A26D-91AC-D5A8-865560B13218}"/>
              </a:ext>
            </a:extLst>
          </p:cNvPr>
          <p:cNvSpPr>
            <a:spLocks noGrp="1"/>
          </p:cNvSpPr>
          <p:nvPr>
            <p:ph type="body" idx="1"/>
          </p:nvPr>
        </p:nvSpPr>
        <p:spPr/>
        <p:txBody>
          <a:bodyPr>
            <a:normAutofit/>
          </a:bodyPr>
          <a:lstStyle/>
          <a:p>
            <a:pPr marL="114300" indent="0">
              <a:buNone/>
            </a:pPr>
            <a:r>
              <a:rPr lang="en-US" sz="1800">
                <a:latin typeface="+mn-lt"/>
              </a:rPr>
              <a:t>Amending clause 33 (a) of the Bill by deleting the words “two years” and substituting therefore the words “twelve months” to read as follows;</a:t>
            </a:r>
          </a:p>
          <a:p>
            <a:pPr marL="114300" indent="0">
              <a:buNone/>
            </a:pPr>
            <a:endParaRPr lang="en-US" sz="1800">
              <a:latin typeface="+mn-lt"/>
            </a:endParaRPr>
          </a:p>
          <a:p>
            <a:pPr marL="114300" indent="0">
              <a:buNone/>
            </a:pPr>
            <a:r>
              <a:rPr lang="en-US" sz="1800">
                <a:latin typeface="+mn-lt"/>
              </a:rPr>
              <a:t>“31(1) Where a registered person has made a supply and has accounted for and paid tax on that supply but has not received any payment from the person liable to pay the tax on that supply and that person− </a:t>
            </a:r>
          </a:p>
          <a:p>
            <a:pPr marL="114300" indent="0">
              <a:buNone/>
            </a:pPr>
            <a:endParaRPr lang="en-US" sz="1800">
              <a:latin typeface="+mn-lt"/>
            </a:endParaRPr>
          </a:p>
          <a:p>
            <a:pPr marL="571500" lvl="1" indent="0">
              <a:buNone/>
            </a:pPr>
            <a:r>
              <a:rPr lang="en-US" sz="1800">
                <a:latin typeface="+mn-lt"/>
              </a:rPr>
              <a:t>(a) has not received any payment from the person liable to pay the tax, he may, after a period of </a:t>
            </a:r>
            <a:r>
              <a:rPr lang="en-US" sz="1800" b="1">
                <a:latin typeface="+mn-lt"/>
              </a:rPr>
              <a:t>twelve months</a:t>
            </a:r>
            <a:r>
              <a:rPr lang="en-US" sz="1800">
                <a:latin typeface="+mn-lt"/>
              </a:rPr>
              <a:t> from the date of the supply”</a:t>
            </a:r>
            <a:endParaRPr lang="en-GB" sz="1800">
              <a:latin typeface="+mn-lt"/>
            </a:endParaRPr>
          </a:p>
        </p:txBody>
      </p:sp>
      <p:sp>
        <p:nvSpPr>
          <p:cNvPr id="4" name="Google Shape;242;p8">
            <a:extLst>
              <a:ext uri="{FF2B5EF4-FFF2-40B4-BE49-F238E27FC236}">
                <a16:creationId xmlns:a16="http://schemas.microsoft.com/office/drawing/2014/main" id="{14EA35EC-BD09-B44C-E6CA-F872B0BBA282}"/>
              </a:ext>
            </a:extLst>
          </p:cNvPr>
          <p:cNvSpPr txBox="1"/>
          <p:nvPr/>
        </p:nvSpPr>
        <p:spPr>
          <a:xfrm>
            <a:off x="442904" y="6274846"/>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13</a:t>
            </a:r>
          </a:p>
        </p:txBody>
      </p:sp>
    </p:spTree>
    <p:extLst>
      <p:ext uri="{BB962C8B-B14F-4D97-AF65-F5344CB8AC3E}">
        <p14:creationId xmlns:p14="http://schemas.microsoft.com/office/powerpoint/2010/main" val="2443403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7">
          <a:extLst>
            <a:ext uri="{FF2B5EF4-FFF2-40B4-BE49-F238E27FC236}">
              <a16:creationId xmlns:a16="http://schemas.microsoft.com/office/drawing/2014/main" id="{77C26922-6E14-120B-12FF-FACF4F8056C6}"/>
            </a:ext>
          </a:extLst>
        </p:cNvPr>
        <p:cNvGrpSpPr/>
        <p:nvPr/>
      </p:nvGrpSpPr>
      <p:grpSpPr>
        <a:xfrm>
          <a:off x="0" y="0"/>
          <a:ext cx="0" cy="0"/>
          <a:chOff x="0" y="0"/>
          <a:chExt cx="0" cy="0"/>
        </a:xfrm>
      </p:grpSpPr>
      <p:sp>
        <p:nvSpPr>
          <p:cNvPr id="248" name="Google Shape;248;p9">
            <a:extLst>
              <a:ext uri="{FF2B5EF4-FFF2-40B4-BE49-F238E27FC236}">
                <a16:creationId xmlns:a16="http://schemas.microsoft.com/office/drawing/2014/main" id="{2E820F48-D159-776A-BB0B-F45561C3A3EB}"/>
              </a:ext>
            </a:extLst>
          </p:cNvPr>
          <p:cNvSpPr txBox="1">
            <a:spLocks noGrp="1"/>
          </p:cNvSpPr>
          <p:nvPr>
            <p:ph type="title"/>
          </p:nvPr>
        </p:nvSpPr>
        <p:spPr>
          <a:xfrm>
            <a:off x="442913" y="432000"/>
            <a:ext cx="11306100" cy="392415"/>
          </a:xfrm>
          <a:prstGeom prst="rect">
            <a:avLst/>
          </a:prstGeom>
          <a:noFill/>
          <a:ln>
            <a:noFill/>
          </a:ln>
        </p:spPr>
        <p:txBody>
          <a:bodyPr spcFirstLastPara="1" wrap="square" lIns="0" tIns="0" rIns="0" bIns="0" anchor="t" anchorCtr="0">
            <a:spAutoFit/>
          </a:bodyPr>
          <a:lstStyle/>
          <a:p>
            <a:pPr marL="0" lvl="0" indent="0" algn="l" rtl="0">
              <a:lnSpc>
                <a:spcPct val="85000"/>
              </a:lnSpc>
              <a:spcBef>
                <a:spcPts val="0"/>
              </a:spcBef>
              <a:spcAft>
                <a:spcPts val="0"/>
              </a:spcAft>
              <a:buClr>
                <a:schemeClr val="dk1"/>
              </a:buClr>
              <a:buSzPts val="3200"/>
              <a:buFont typeface="Georgia"/>
              <a:buNone/>
            </a:pPr>
            <a:r>
              <a:rPr lang="en-GB" sz="3000" b="0">
                <a:latin typeface="Georgia"/>
                <a:ea typeface="Georgia"/>
                <a:cs typeface="Georgia"/>
                <a:sym typeface="Georgia"/>
              </a:rPr>
              <a:t>International best practice</a:t>
            </a:r>
            <a:endParaRPr sz="3000" b="0">
              <a:latin typeface="Georgia"/>
              <a:ea typeface="Georgia"/>
              <a:cs typeface="Georgia"/>
              <a:sym typeface="Georgia"/>
            </a:endParaRPr>
          </a:p>
        </p:txBody>
      </p:sp>
      <p:sp>
        <p:nvSpPr>
          <p:cNvPr id="250" name="Google Shape;250;p9">
            <a:extLst>
              <a:ext uri="{FF2B5EF4-FFF2-40B4-BE49-F238E27FC236}">
                <a16:creationId xmlns:a16="http://schemas.microsoft.com/office/drawing/2014/main" id="{0A24FD63-784A-16A7-2B4B-751CBD59CC73}"/>
              </a:ext>
            </a:extLst>
          </p:cNvPr>
          <p:cNvSpPr/>
          <p:nvPr/>
        </p:nvSpPr>
        <p:spPr>
          <a:xfrm>
            <a:off x="6446967" y="1303100"/>
            <a:ext cx="4419893" cy="708795"/>
          </a:xfrm>
          <a:custGeom>
            <a:avLst/>
            <a:gdLst/>
            <a:ahLst/>
            <a:cxnLst/>
            <a:rect l="l" t="t" r="r" b="b"/>
            <a:pathLst>
              <a:path w="2703300" h="675300" extrusionOk="0">
                <a:moveTo>
                  <a:pt x="0" y="0"/>
                </a:moveTo>
                <a:lnTo>
                  <a:pt x="2561961" y="0"/>
                </a:lnTo>
                <a:lnTo>
                  <a:pt x="2703300" y="141339"/>
                </a:lnTo>
                <a:lnTo>
                  <a:pt x="2703300" y="675300"/>
                </a:lnTo>
                <a:lnTo>
                  <a:pt x="0" y="675300"/>
                </a:lnTo>
                <a:lnTo>
                  <a:pt x="0" y="0"/>
                </a:lnTo>
                <a:close/>
              </a:path>
            </a:pathLst>
          </a:custGeom>
          <a:solidFill>
            <a:schemeClr val="lt2"/>
          </a:solidFill>
          <a:ln>
            <a:noFill/>
          </a:ln>
        </p:spPr>
        <p:txBody>
          <a:bodyPr spcFirstLastPara="1" wrap="square" lIns="640075" tIns="45700" rIns="91425" bIns="45700" anchor="ctr" anchorCtr="0">
            <a:noAutofit/>
          </a:bodyPr>
          <a:lstStyle/>
          <a:p>
            <a:pPr marL="0" marR="0" lvl="0" indent="0" algn="l" rtl="0">
              <a:spcBef>
                <a:spcPts val="0"/>
              </a:spcBef>
              <a:spcAft>
                <a:spcPts val="0"/>
              </a:spcAft>
              <a:buNone/>
            </a:pPr>
            <a:r>
              <a:rPr lang="en-GB" sz="1800" b="1">
                <a:solidFill>
                  <a:srgbClr val="C00000"/>
                </a:solidFill>
                <a:latin typeface="Arial"/>
                <a:ea typeface="Arial"/>
                <a:cs typeface="Arial"/>
                <a:sym typeface="Arial"/>
              </a:rPr>
              <a:t>Other </a:t>
            </a:r>
            <a:r>
              <a:rPr lang="en-GB" sz="1800" b="1">
                <a:solidFill>
                  <a:srgbClr val="C00000"/>
                </a:solidFill>
              </a:rPr>
              <a:t>International</a:t>
            </a:r>
            <a:r>
              <a:rPr lang="en-GB" sz="1800" b="1">
                <a:solidFill>
                  <a:srgbClr val="C00000"/>
                </a:solidFill>
                <a:latin typeface="Arial"/>
                <a:ea typeface="Arial"/>
                <a:cs typeface="Arial"/>
                <a:sym typeface="Arial"/>
              </a:rPr>
              <a:t> countries</a:t>
            </a:r>
            <a:endParaRPr sz="1800" b="0" i="0" u="none" strike="noStrike" cap="none">
              <a:solidFill>
                <a:srgbClr val="C00000"/>
              </a:solidFill>
              <a:latin typeface="Arial"/>
              <a:ea typeface="Arial"/>
              <a:cs typeface="Arial"/>
              <a:sym typeface="Arial"/>
            </a:endParaRPr>
          </a:p>
        </p:txBody>
      </p:sp>
      <p:sp>
        <p:nvSpPr>
          <p:cNvPr id="251" name="Google Shape;251;p9">
            <a:extLst>
              <a:ext uri="{FF2B5EF4-FFF2-40B4-BE49-F238E27FC236}">
                <a16:creationId xmlns:a16="http://schemas.microsoft.com/office/drawing/2014/main" id="{90157443-464C-A257-C7E6-D1734B27E245}"/>
              </a:ext>
            </a:extLst>
          </p:cNvPr>
          <p:cNvSpPr/>
          <p:nvPr/>
        </p:nvSpPr>
        <p:spPr>
          <a:xfrm>
            <a:off x="442913" y="1210990"/>
            <a:ext cx="4503629" cy="666927"/>
          </a:xfrm>
          <a:custGeom>
            <a:avLst/>
            <a:gdLst/>
            <a:ahLst/>
            <a:cxnLst/>
            <a:rect l="l" t="t" r="r" b="b"/>
            <a:pathLst>
              <a:path w="2703300" h="675300" extrusionOk="0">
                <a:moveTo>
                  <a:pt x="0" y="0"/>
                </a:moveTo>
                <a:lnTo>
                  <a:pt x="2561961" y="0"/>
                </a:lnTo>
                <a:lnTo>
                  <a:pt x="2703300" y="141339"/>
                </a:lnTo>
                <a:lnTo>
                  <a:pt x="2703300" y="675300"/>
                </a:lnTo>
                <a:lnTo>
                  <a:pt x="0" y="675300"/>
                </a:lnTo>
                <a:lnTo>
                  <a:pt x="0" y="0"/>
                </a:lnTo>
                <a:close/>
              </a:path>
            </a:pathLst>
          </a:custGeom>
          <a:solidFill>
            <a:schemeClr val="lt2"/>
          </a:solidFill>
          <a:ln>
            <a:noFill/>
          </a:ln>
        </p:spPr>
        <p:txBody>
          <a:bodyPr spcFirstLastPara="1" wrap="square" lIns="640075" tIns="45700" rIns="91425" bIns="45700" anchor="ctr" anchorCtr="0">
            <a:noAutofit/>
          </a:bodyPr>
          <a:lstStyle/>
          <a:p>
            <a:pPr marL="0" marR="0" lvl="0" indent="0" algn="l" rtl="0">
              <a:spcBef>
                <a:spcPts val="0"/>
              </a:spcBef>
              <a:spcAft>
                <a:spcPts val="0"/>
              </a:spcAft>
              <a:buNone/>
            </a:pPr>
            <a:r>
              <a:rPr lang="en-GB" sz="1800" b="1">
                <a:solidFill>
                  <a:srgbClr val="29A149"/>
                </a:solidFill>
                <a:latin typeface="Arial"/>
                <a:ea typeface="Arial"/>
                <a:cs typeface="Arial"/>
                <a:sym typeface="Arial"/>
              </a:rPr>
              <a:t>Africa</a:t>
            </a:r>
            <a:endParaRPr sz="1800" b="0" i="0" u="none" strike="noStrike" cap="none">
              <a:solidFill>
                <a:srgbClr val="29A149"/>
              </a:solidFill>
              <a:latin typeface="Arial"/>
              <a:ea typeface="Arial"/>
              <a:cs typeface="Arial"/>
              <a:sym typeface="Arial"/>
            </a:endParaRPr>
          </a:p>
        </p:txBody>
      </p:sp>
      <p:sp>
        <p:nvSpPr>
          <p:cNvPr id="252" name="Google Shape;252;p9">
            <a:extLst>
              <a:ext uri="{FF2B5EF4-FFF2-40B4-BE49-F238E27FC236}">
                <a16:creationId xmlns:a16="http://schemas.microsoft.com/office/drawing/2014/main" id="{8F79A5E8-3692-7388-CB3C-EEBE5EDD7521}"/>
              </a:ext>
            </a:extLst>
          </p:cNvPr>
          <p:cNvSpPr/>
          <p:nvPr/>
        </p:nvSpPr>
        <p:spPr>
          <a:xfrm>
            <a:off x="503834" y="1298810"/>
            <a:ext cx="489070" cy="489070"/>
          </a:xfrm>
          <a:custGeom>
            <a:avLst/>
            <a:gdLst/>
            <a:ahLst/>
            <a:cxnLst/>
            <a:rect l="l" t="t" r="r" b="b"/>
            <a:pathLst>
              <a:path w="396" h="396" extrusionOk="0">
                <a:moveTo>
                  <a:pt x="0" y="0"/>
                </a:moveTo>
                <a:lnTo>
                  <a:pt x="0" y="396"/>
                </a:lnTo>
                <a:lnTo>
                  <a:pt x="396" y="396"/>
                </a:lnTo>
                <a:lnTo>
                  <a:pt x="396" y="0"/>
                </a:lnTo>
                <a:lnTo>
                  <a:pt x="0" y="0"/>
                </a:lnTo>
                <a:close/>
                <a:moveTo>
                  <a:pt x="379" y="284"/>
                </a:moveTo>
                <a:lnTo>
                  <a:pt x="172" y="284"/>
                </a:lnTo>
                <a:lnTo>
                  <a:pt x="251" y="206"/>
                </a:lnTo>
                <a:lnTo>
                  <a:pt x="301" y="206"/>
                </a:lnTo>
                <a:lnTo>
                  <a:pt x="317" y="190"/>
                </a:lnTo>
                <a:lnTo>
                  <a:pt x="317" y="206"/>
                </a:lnTo>
                <a:lnTo>
                  <a:pt x="334" y="206"/>
                </a:lnTo>
                <a:lnTo>
                  <a:pt x="334" y="189"/>
                </a:lnTo>
                <a:lnTo>
                  <a:pt x="318" y="189"/>
                </a:lnTo>
                <a:lnTo>
                  <a:pt x="379" y="127"/>
                </a:lnTo>
                <a:lnTo>
                  <a:pt x="379" y="284"/>
                </a:lnTo>
                <a:close/>
                <a:moveTo>
                  <a:pt x="18" y="301"/>
                </a:moveTo>
                <a:lnTo>
                  <a:pt x="83" y="301"/>
                </a:lnTo>
                <a:lnTo>
                  <a:pt x="18" y="368"/>
                </a:lnTo>
                <a:lnTo>
                  <a:pt x="18" y="301"/>
                </a:lnTo>
                <a:close/>
                <a:moveTo>
                  <a:pt x="18" y="284"/>
                </a:moveTo>
                <a:lnTo>
                  <a:pt x="18" y="206"/>
                </a:lnTo>
                <a:lnTo>
                  <a:pt x="27" y="206"/>
                </a:lnTo>
                <a:lnTo>
                  <a:pt x="27" y="189"/>
                </a:lnTo>
                <a:lnTo>
                  <a:pt x="18" y="189"/>
                </a:lnTo>
                <a:lnTo>
                  <a:pt x="18" y="111"/>
                </a:lnTo>
                <a:lnTo>
                  <a:pt x="371" y="111"/>
                </a:lnTo>
                <a:lnTo>
                  <a:pt x="294" y="189"/>
                </a:lnTo>
                <a:lnTo>
                  <a:pt x="244" y="189"/>
                </a:lnTo>
                <a:lnTo>
                  <a:pt x="233" y="201"/>
                </a:lnTo>
                <a:lnTo>
                  <a:pt x="233" y="189"/>
                </a:lnTo>
                <a:lnTo>
                  <a:pt x="215" y="189"/>
                </a:lnTo>
                <a:lnTo>
                  <a:pt x="215" y="206"/>
                </a:lnTo>
                <a:lnTo>
                  <a:pt x="227" y="206"/>
                </a:lnTo>
                <a:lnTo>
                  <a:pt x="149" y="284"/>
                </a:lnTo>
                <a:lnTo>
                  <a:pt x="18" y="284"/>
                </a:lnTo>
                <a:close/>
                <a:moveTo>
                  <a:pt x="379" y="16"/>
                </a:moveTo>
                <a:lnTo>
                  <a:pt x="379" y="95"/>
                </a:lnTo>
                <a:lnTo>
                  <a:pt x="18" y="95"/>
                </a:lnTo>
                <a:lnTo>
                  <a:pt x="18" y="16"/>
                </a:lnTo>
                <a:lnTo>
                  <a:pt x="379" y="16"/>
                </a:lnTo>
                <a:close/>
                <a:moveTo>
                  <a:pt x="29" y="379"/>
                </a:moveTo>
                <a:lnTo>
                  <a:pt x="107" y="301"/>
                </a:lnTo>
                <a:lnTo>
                  <a:pt x="379" y="301"/>
                </a:lnTo>
                <a:lnTo>
                  <a:pt x="379" y="379"/>
                </a:lnTo>
                <a:lnTo>
                  <a:pt x="29" y="379"/>
                </a:lnTo>
                <a:close/>
                <a:moveTo>
                  <a:pt x="369" y="206"/>
                </a:moveTo>
                <a:lnTo>
                  <a:pt x="351" y="206"/>
                </a:lnTo>
                <a:lnTo>
                  <a:pt x="351" y="189"/>
                </a:lnTo>
                <a:lnTo>
                  <a:pt x="369" y="189"/>
                </a:lnTo>
                <a:lnTo>
                  <a:pt x="369" y="206"/>
                </a:lnTo>
                <a:close/>
                <a:moveTo>
                  <a:pt x="198" y="206"/>
                </a:moveTo>
                <a:lnTo>
                  <a:pt x="181" y="206"/>
                </a:lnTo>
                <a:lnTo>
                  <a:pt x="181" y="189"/>
                </a:lnTo>
                <a:lnTo>
                  <a:pt x="198" y="189"/>
                </a:lnTo>
                <a:lnTo>
                  <a:pt x="198" y="206"/>
                </a:lnTo>
                <a:close/>
                <a:moveTo>
                  <a:pt x="164" y="206"/>
                </a:moveTo>
                <a:lnTo>
                  <a:pt x="147" y="206"/>
                </a:lnTo>
                <a:lnTo>
                  <a:pt x="147" y="189"/>
                </a:lnTo>
                <a:lnTo>
                  <a:pt x="164" y="189"/>
                </a:lnTo>
                <a:lnTo>
                  <a:pt x="164" y="206"/>
                </a:lnTo>
                <a:close/>
                <a:moveTo>
                  <a:pt x="112" y="189"/>
                </a:moveTo>
                <a:lnTo>
                  <a:pt x="130" y="189"/>
                </a:lnTo>
                <a:lnTo>
                  <a:pt x="130" y="206"/>
                </a:lnTo>
                <a:lnTo>
                  <a:pt x="112" y="206"/>
                </a:lnTo>
                <a:lnTo>
                  <a:pt x="112" y="189"/>
                </a:lnTo>
                <a:close/>
                <a:moveTo>
                  <a:pt x="44" y="189"/>
                </a:moveTo>
                <a:lnTo>
                  <a:pt x="61" y="189"/>
                </a:lnTo>
                <a:lnTo>
                  <a:pt x="61" y="206"/>
                </a:lnTo>
                <a:lnTo>
                  <a:pt x="44" y="206"/>
                </a:lnTo>
                <a:lnTo>
                  <a:pt x="44" y="189"/>
                </a:lnTo>
                <a:close/>
                <a:moveTo>
                  <a:pt x="78" y="189"/>
                </a:moveTo>
                <a:lnTo>
                  <a:pt x="95" y="189"/>
                </a:lnTo>
                <a:lnTo>
                  <a:pt x="95" y="206"/>
                </a:lnTo>
                <a:lnTo>
                  <a:pt x="78" y="206"/>
                </a:lnTo>
                <a:lnTo>
                  <a:pt x="78" y="189"/>
                </a:lnTo>
                <a:close/>
              </a:path>
            </a:pathLst>
          </a:custGeom>
          <a:solidFill>
            <a:srgbClr val="29A14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3" name="Google Shape;253;p9">
            <a:extLst>
              <a:ext uri="{FF2B5EF4-FFF2-40B4-BE49-F238E27FC236}">
                <a16:creationId xmlns:a16="http://schemas.microsoft.com/office/drawing/2014/main" id="{810D13A6-D8D4-7C15-AE41-5CB4328267AD}"/>
              </a:ext>
            </a:extLst>
          </p:cNvPr>
          <p:cNvSpPr/>
          <p:nvPr/>
        </p:nvSpPr>
        <p:spPr>
          <a:xfrm>
            <a:off x="6532437" y="1410635"/>
            <a:ext cx="493776" cy="493776"/>
          </a:xfrm>
          <a:custGeom>
            <a:avLst/>
            <a:gdLst/>
            <a:ahLst/>
            <a:cxnLst/>
            <a:rect l="l" t="t" r="r" b="b"/>
            <a:pathLst>
              <a:path w="346" h="346" extrusionOk="0">
                <a:moveTo>
                  <a:pt x="0" y="0"/>
                </a:moveTo>
                <a:cubicBezTo>
                  <a:pt x="0" y="346"/>
                  <a:pt x="0" y="346"/>
                  <a:pt x="0" y="346"/>
                </a:cubicBezTo>
                <a:cubicBezTo>
                  <a:pt x="346" y="346"/>
                  <a:pt x="346" y="346"/>
                  <a:pt x="346" y="346"/>
                </a:cubicBezTo>
                <a:cubicBezTo>
                  <a:pt x="346" y="0"/>
                  <a:pt x="346" y="0"/>
                  <a:pt x="346" y="0"/>
                </a:cubicBezTo>
                <a:lnTo>
                  <a:pt x="0" y="0"/>
                </a:lnTo>
                <a:close/>
                <a:moveTo>
                  <a:pt x="209" y="249"/>
                </a:moveTo>
                <a:cubicBezTo>
                  <a:pt x="207" y="242"/>
                  <a:pt x="204" y="236"/>
                  <a:pt x="199" y="231"/>
                </a:cubicBezTo>
                <a:cubicBezTo>
                  <a:pt x="199" y="231"/>
                  <a:pt x="199" y="231"/>
                  <a:pt x="199" y="231"/>
                </a:cubicBezTo>
                <a:cubicBezTo>
                  <a:pt x="186" y="218"/>
                  <a:pt x="164" y="218"/>
                  <a:pt x="151" y="231"/>
                </a:cubicBezTo>
                <a:cubicBezTo>
                  <a:pt x="146" y="236"/>
                  <a:pt x="143" y="242"/>
                  <a:pt x="141" y="249"/>
                </a:cubicBezTo>
                <a:cubicBezTo>
                  <a:pt x="15" y="249"/>
                  <a:pt x="15" y="249"/>
                  <a:pt x="15" y="249"/>
                </a:cubicBezTo>
                <a:cubicBezTo>
                  <a:pt x="15" y="181"/>
                  <a:pt x="15" y="181"/>
                  <a:pt x="15" y="181"/>
                </a:cubicBezTo>
                <a:cubicBezTo>
                  <a:pt x="218" y="181"/>
                  <a:pt x="218" y="181"/>
                  <a:pt x="218" y="181"/>
                </a:cubicBezTo>
                <a:cubicBezTo>
                  <a:pt x="219" y="187"/>
                  <a:pt x="222" y="193"/>
                  <a:pt x="227" y="198"/>
                </a:cubicBezTo>
                <a:cubicBezTo>
                  <a:pt x="233" y="204"/>
                  <a:pt x="242" y="208"/>
                  <a:pt x="251" y="208"/>
                </a:cubicBezTo>
                <a:cubicBezTo>
                  <a:pt x="258" y="208"/>
                  <a:pt x="264" y="206"/>
                  <a:pt x="270" y="202"/>
                </a:cubicBezTo>
                <a:cubicBezTo>
                  <a:pt x="289" y="221"/>
                  <a:pt x="289" y="221"/>
                  <a:pt x="289" y="221"/>
                </a:cubicBezTo>
                <a:cubicBezTo>
                  <a:pt x="299" y="211"/>
                  <a:pt x="299" y="211"/>
                  <a:pt x="299" y="211"/>
                </a:cubicBezTo>
                <a:cubicBezTo>
                  <a:pt x="280" y="192"/>
                  <a:pt x="280" y="192"/>
                  <a:pt x="280" y="192"/>
                </a:cubicBezTo>
                <a:cubicBezTo>
                  <a:pt x="282" y="188"/>
                  <a:pt x="284" y="184"/>
                  <a:pt x="285" y="181"/>
                </a:cubicBezTo>
                <a:cubicBezTo>
                  <a:pt x="332" y="181"/>
                  <a:pt x="332" y="181"/>
                  <a:pt x="332" y="181"/>
                </a:cubicBezTo>
                <a:cubicBezTo>
                  <a:pt x="332" y="249"/>
                  <a:pt x="332" y="249"/>
                  <a:pt x="332" y="249"/>
                </a:cubicBezTo>
                <a:lnTo>
                  <a:pt x="209" y="249"/>
                </a:lnTo>
                <a:close/>
                <a:moveTo>
                  <a:pt x="175" y="275"/>
                </a:moveTo>
                <a:cubicBezTo>
                  <a:pt x="170" y="275"/>
                  <a:pt x="165" y="273"/>
                  <a:pt x="161" y="269"/>
                </a:cubicBezTo>
                <a:cubicBezTo>
                  <a:pt x="158" y="266"/>
                  <a:pt x="156" y="261"/>
                  <a:pt x="156" y="256"/>
                </a:cubicBezTo>
                <a:cubicBezTo>
                  <a:pt x="156" y="250"/>
                  <a:pt x="158" y="246"/>
                  <a:pt x="161" y="242"/>
                </a:cubicBezTo>
                <a:cubicBezTo>
                  <a:pt x="165" y="238"/>
                  <a:pt x="170" y="236"/>
                  <a:pt x="175" y="236"/>
                </a:cubicBezTo>
                <a:cubicBezTo>
                  <a:pt x="180" y="236"/>
                  <a:pt x="185" y="238"/>
                  <a:pt x="189" y="242"/>
                </a:cubicBezTo>
                <a:cubicBezTo>
                  <a:pt x="193" y="246"/>
                  <a:pt x="195" y="250"/>
                  <a:pt x="195" y="256"/>
                </a:cubicBezTo>
                <a:cubicBezTo>
                  <a:pt x="195" y="261"/>
                  <a:pt x="193" y="266"/>
                  <a:pt x="189" y="269"/>
                </a:cubicBezTo>
                <a:cubicBezTo>
                  <a:pt x="185" y="273"/>
                  <a:pt x="180" y="275"/>
                  <a:pt x="175" y="275"/>
                </a:cubicBezTo>
                <a:close/>
                <a:moveTo>
                  <a:pt x="265" y="187"/>
                </a:moveTo>
                <a:cubicBezTo>
                  <a:pt x="261" y="191"/>
                  <a:pt x="256" y="193"/>
                  <a:pt x="251" y="193"/>
                </a:cubicBezTo>
                <a:cubicBezTo>
                  <a:pt x="246" y="193"/>
                  <a:pt x="241" y="191"/>
                  <a:pt x="237" y="187"/>
                </a:cubicBezTo>
                <a:cubicBezTo>
                  <a:pt x="234" y="183"/>
                  <a:pt x="232" y="179"/>
                  <a:pt x="232" y="173"/>
                </a:cubicBezTo>
                <a:cubicBezTo>
                  <a:pt x="232" y="168"/>
                  <a:pt x="234" y="163"/>
                  <a:pt x="237" y="160"/>
                </a:cubicBezTo>
                <a:cubicBezTo>
                  <a:pt x="241" y="156"/>
                  <a:pt x="246" y="154"/>
                  <a:pt x="251" y="154"/>
                </a:cubicBezTo>
                <a:cubicBezTo>
                  <a:pt x="256" y="154"/>
                  <a:pt x="261" y="156"/>
                  <a:pt x="265" y="160"/>
                </a:cubicBezTo>
                <a:cubicBezTo>
                  <a:pt x="273" y="167"/>
                  <a:pt x="273" y="180"/>
                  <a:pt x="265" y="187"/>
                </a:cubicBezTo>
                <a:close/>
                <a:moveTo>
                  <a:pt x="285" y="166"/>
                </a:moveTo>
                <a:cubicBezTo>
                  <a:pt x="283" y="160"/>
                  <a:pt x="280" y="154"/>
                  <a:pt x="275" y="149"/>
                </a:cubicBezTo>
                <a:cubicBezTo>
                  <a:pt x="275" y="149"/>
                  <a:pt x="275" y="149"/>
                  <a:pt x="275" y="149"/>
                </a:cubicBezTo>
                <a:cubicBezTo>
                  <a:pt x="262" y="136"/>
                  <a:pt x="240" y="136"/>
                  <a:pt x="227" y="149"/>
                </a:cubicBezTo>
                <a:cubicBezTo>
                  <a:pt x="222" y="154"/>
                  <a:pt x="219" y="160"/>
                  <a:pt x="218" y="166"/>
                </a:cubicBezTo>
                <a:cubicBezTo>
                  <a:pt x="15" y="166"/>
                  <a:pt x="15" y="166"/>
                  <a:pt x="15" y="166"/>
                </a:cubicBezTo>
                <a:cubicBezTo>
                  <a:pt x="15" y="98"/>
                  <a:pt x="15" y="98"/>
                  <a:pt x="15" y="98"/>
                </a:cubicBezTo>
                <a:cubicBezTo>
                  <a:pt x="53" y="98"/>
                  <a:pt x="53" y="98"/>
                  <a:pt x="53" y="98"/>
                </a:cubicBezTo>
                <a:cubicBezTo>
                  <a:pt x="54" y="104"/>
                  <a:pt x="57" y="110"/>
                  <a:pt x="62" y="115"/>
                </a:cubicBezTo>
                <a:cubicBezTo>
                  <a:pt x="69" y="121"/>
                  <a:pt x="77" y="125"/>
                  <a:pt x="86" y="125"/>
                </a:cubicBezTo>
                <a:cubicBezTo>
                  <a:pt x="93" y="125"/>
                  <a:pt x="99" y="123"/>
                  <a:pt x="105" y="119"/>
                </a:cubicBezTo>
                <a:cubicBezTo>
                  <a:pt x="124" y="138"/>
                  <a:pt x="124" y="138"/>
                  <a:pt x="124" y="138"/>
                </a:cubicBezTo>
                <a:cubicBezTo>
                  <a:pt x="134" y="128"/>
                  <a:pt x="134" y="128"/>
                  <a:pt x="134" y="128"/>
                </a:cubicBezTo>
                <a:cubicBezTo>
                  <a:pt x="115" y="109"/>
                  <a:pt x="115" y="109"/>
                  <a:pt x="115" y="109"/>
                </a:cubicBezTo>
                <a:cubicBezTo>
                  <a:pt x="117" y="105"/>
                  <a:pt x="119" y="102"/>
                  <a:pt x="120" y="98"/>
                </a:cubicBezTo>
                <a:cubicBezTo>
                  <a:pt x="332" y="98"/>
                  <a:pt x="332" y="98"/>
                  <a:pt x="332" y="98"/>
                </a:cubicBezTo>
                <a:cubicBezTo>
                  <a:pt x="332" y="166"/>
                  <a:pt x="332" y="166"/>
                  <a:pt x="332" y="166"/>
                </a:cubicBezTo>
                <a:lnTo>
                  <a:pt x="285" y="166"/>
                </a:lnTo>
                <a:close/>
                <a:moveTo>
                  <a:pt x="100" y="104"/>
                </a:moveTo>
                <a:cubicBezTo>
                  <a:pt x="92" y="112"/>
                  <a:pt x="80" y="112"/>
                  <a:pt x="72" y="104"/>
                </a:cubicBezTo>
                <a:cubicBezTo>
                  <a:pt x="69" y="101"/>
                  <a:pt x="67" y="96"/>
                  <a:pt x="67" y="90"/>
                </a:cubicBezTo>
                <a:cubicBezTo>
                  <a:pt x="67" y="85"/>
                  <a:pt x="69" y="80"/>
                  <a:pt x="72" y="77"/>
                </a:cubicBezTo>
                <a:cubicBezTo>
                  <a:pt x="76" y="73"/>
                  <a:pt x="81" y="71"/>
                  <a:pt x="86" y="71"/>
                </a:cubicBezTo>
                <a:cubicBezTo>
                  <a:pt x="91" y="71"/>
                  <a:pt x="96" y="73"/>
                  <a:pt x="100" y="77"/>
                </a:cubicBezTo>
                <a:cubicBezTo>
                  <a:pt x="104" y="80"/>
                  <a:pt x="106" y="85"/>
                  <a:pt x="106" y="90"/>
                </a:cubicBezTo>
                <a:cubicBezTo>
                  <a:pt x="106" y="96"/>
                  <a:pt x="104" y="101"/>
                  <a:pt x="100" y="104"/>
                </a:cubicBezTo>
                <a:close/>
                <a:moveTo>
                  <a:pt x="332" y="15"/>
                </a:moveTo>
                <a:cubicBezTo>
                  <a:pt x="332" y="83"/>
                  <a:pt x="332" y="83"/>
                  <a:pt x="332" y="83"/>
                </a:cubicBezTo>
                <a:cubicBezTo>
                  <a:pt x="120" y="83"/>
                  <a:pt x="120" y="83"/>
                  <a:pt x="120" y="83"/>
                </a:cubicBezTo>
                <a:cubicBezTo>
                  <a:pt x="118" y="77"/>
                  <a:pt x="115" y="71"/>
                  <a:pt x="110" y="66"/>
                </a:cubicBezTo>
                <a:cubicBezTo>
                  <a:pt x="97" y="53"/>
                  <a:pt x="75" y="53"/>
                  <a:pt x="62" y="66"/>
                </a:cubicBezTo>
                <a:cubicBezTo>
                  <a:pt x="57" y="71"/>
                  <a:pt x="54" y="77"/>
                  <a:pt x="53" y="83"/>
                </a:cubicBezTo>
                <a:cubicBezTo>
                  <a:pt x="15" y="83"/>
                  <a:pt x="15" y="83"/>
                  <a:pt x="15" y="83"/>
                </a:cubicBezTo>
                <a:cubicBezTo>
                  <a:pt x="15" y="15"/>
                  <a:pt x="15" y="15"/>
                  <a:pt x="15" y="15"/>
                </a:cubicBezTo>
                <a:lnTo>
                  <a:pt x="332" y="15"/>
                </a:lnTo>
                <a:close/>
                <a:moveTo>
                  <a:pt x="15" y="332"/>
                </a:moveTo>
                <a:cubicBezTo>
                  <a:pt x="15" y="263"/>
                  <a:pt x="15" y="263"/>
                  <a:pt x="15" y="263"/>
                </a:cubicBezTo>
                <a:cubicBezTo>
                  <a:pt x="142" y="263"/>
                  <a:pt x="142" y="263"/>
                  <a:pt x="142" y="263"/>
                </a:cubicBezTo>
                <a:cubicBezTo>
                  <a:pt x="143" y="270"/>
                  <a:pt x="146" y="275"/>
                  <a:pt x="151" y="280"/>
                </a:cubicBezTo>
                <a:cubicBezTo>
                  <a:pt x="157" y="286"/>
                  <a:pt x="166" y="290"/>
                  <a:pt x="175" y="290"/>
                </a:cubicBezTo>
                <a:cubicBezTo>
                  <a:pt x="182" y="290"/>
                  <a:pt x="188" y="288"/>
                  <a:pt x="193" y="285"/>
                </a:cubicBezTo>
                <a:cubicBezTo>
                  <a:pt x="213" y="304"/>
                  <a:pt x="213" y="304"/>
                  <a:pt x="213" y="304"/>
                </a:cubicBezTo>
                <a:cubicBezTo>
                  <a:pt x="223" y="293"/>
                  <a:pt x="223" y="293"/>
                  <a:pt x="223" y="293"/>
                </a:cubicBezTo>
                <a:cubicBezTo>
                  <a:pt x="204" y="274"/>
                  <a:pt x="204" y="274"/>
                  <a:pt x="204" y="274"/>
                </a:cubicBezTo>
                <a:cubicBezTo>
                  <a:pt x="206" y="271"/>
                  <a:pt x="208" y="267"/>
                  <a:pt x="208" y="263"/>
                </a:cubicBezTo>
                <a:cubicBezTo>
                  <a:pt x="332" y="263"/>
                  <a:pt x="332" y="263"/>
                  <a:pt x="332" y="263"/>
                </a:cubicBezTo>
                <a:cubicBezTo>
                  <a:pt x="332" y="332"/>
                  <a:pt x="332" y="332"/>
                  <a:pt x="332" y="332"/>
                </a:cubicBezTo>
                <a:lnTo>
                  <a:pt x="15" y="332"/>
                </a:lnTo>
                <a:close/>
              </a:path>
            </a:pathLst>
          </a:custGeom>
          <a:solidFill>
            <a:srgbClr val="C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4" name="Google Shape;254;p9">
            <a:extLst>
              <a:ext uri="{FF2B5EF4-FFF2-40B4-BE49-F238E27FC236}">
                <a16:creationId xmlns:a16="http://schemas.microsoft.com/office/drawing/2014/main" id="{D258A106-BA8D-0043-1893-467FE3C71CC2}"/>
              </a:ext>
            </a:extLst>
          </p:cNvPr>
          <p:cNvSpPr/>
          <p:nvPr/>
        </p:nvSpPr>
        <p:spPr>
          <a:xfrm>
            <a:off x="442925" y="2810369"/>
            <a:ext cx="5387844" cy="2964455"/>
          </a:xfrm>
          <a:prstGeom prst="rect">
            <a:avLst/>
          </a:prstGeom>
          <a:noFill/>
          <a:ln>
            <a:noFill/>
          </a:ln>
        </p:spPr>
        <p:txBody>
          <a:bodyPr spcFirstLastPara="1" wrap="square" lIns="0" tIns="0" rIns="0" bIns="0" anchor="t" anchorCtr="0">
            <a:noAutofit/>
          </a:bodyPr>
          <a:lstStyle/>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Tanzania: </a:t>
            </a:r>
            <a:r>
              <a:rPr lang="en-GB">
                <a:solidFill>
                  <a:schemeClr val="dk1"/>
                </a:solidFill>
                <a:latin typeface="Arial"/>
                <a:ea typeface="Arial"/>
                <a:cs typeface="Arial"/>
                <a:sym typeface="Arial"/>
              </a:rPr>
              <a:t>Permits taxpayers to claim bad debt relief if the debt has been outstanding for 18 months through making a decreasing adjustment in the VAT return. </a:t>
            </a:r>
          </a:p>
          <a:p>
            <a:pPr marL="285750" marR="0" lvl="0" indent="-285750" algn="l" rtl="0">
              <a:spcBef>
                <a:spcPts val="400"/>
              </a:spcBef>
              <a:spcAft>
                <a:spcPts val="0"/>
              </a:spcAft>
              <a:buClr>
                <a:srgbClr val="000000"/>
              </a:buClr>
              <a:buSzPts val="1200"/>
              <a:buFont typeface="Arial"/>
              <a:buChar char="•"/>
            </a:pPr>
            <a:endParaRPr lang="en-GB">
              <a:solidFill>
                <a:schemeClr val="dk1"/>
              </a:solidFill>
            </a:endParaRPr>
          </a:p>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South Africa: </a:t>
            </a:r>
            <a:r>
              <a:rPr lang="en-US">
                <a:solidFill>
                  <a:schemeClr val="dk1"/>
                </a:solidFill>
                <a:latin typeface="Arial"/>
                <a:ea typeface="Arial"/>
                <a:cs typeface="Arial"/>
                <a:sym typeface="Arial"/>
              </a:rPr>
              <a:t>South African VAT law permits taxpayers to claim relief for output VAT on bad debts if they accounted for and paid the VAT to SARS, and the debts are written off as irrecoverable in their books. </a:t>
            </a:r>
            <a:r>
              <a:rPr lang="en-US" b="1">
                <a:solidFill>
                  <a:schemeClr val="dk1"/>
                </a:solidFill>
                <a:latin typeface="Arial"/>
                <a:ea typeface="Arial"/>
                <a:cs typeface="Arial"/>
                <a:sym typeface="Arial"/>
              </a:rPr>
              <a:t>The deduction is claimed in the VAT return for the tax period during which the debt is written off </a:t>
            </a:r>
            <a:r>
              <a:rPr lang="en-US">
                <a:solidFill>
                  <a:schemeClr val="dk1"/>
                </a:solidFill>
                <a:latin typeface="Arial"/>
                <a:ea typeface="Arial"/>
                <a:cs typeface="Arial"/>
                <a:sym typeface="Arial"/>
              </a:rPr>
              <a:t>and proper documentation, including proof of write-off and recovery efforts, is required to substantiate the claim.</a:t>
            </a:r>
            <a:endParaRPr>
              <a:solidFill>
                <a:schemeClr val="dk1"/>
              </a:solidFill>
              <a:latin typeface="Arial"/>
              <a:ea typeface="Arial"/>
              <a:cs typeface="Arial"/>
              <a:sym typeface="Arial"/>
            </a:endParaRPr>
          </a:p>
        </p:txBody>
      </p:sp>
      <p:sp>
        <p:nvSpPr>
          <p:cNvPr id="255" name="Google Shape;255;p9">
            <a:extLst>
              <a:ext uri="{FF2B5EF4-FFF2-40B4-BE49-F238E27FC236}">
                <a16:creationId xmlns:a16="http://schemas.microsoft.com/office/drawing/2014/main" id="{66673E60-CE42-8E8D-1490-4DA7B5F1B5FB}"/>
              </a:ext>
            </a:extLst>
          </p:cNvPr>
          <p:cNvSpPr/>
          <p:nvPr/>
        </p:nvSpPr>
        <p:spPr>
          <a:xfrm>
            <a:off x="6446967" y="2706122"/>
            <a:ext cx="5300327" cy="3464292"/>
          </a:xfrm>
          <a:prstGeom prst="rect">
            <a:avLst/>
          </a:prstGeom>
          <a:noFill/>
          <a:ln>
            <a:noFill/>
          </a:ln>
        </p:spPr>
        <p:txBody>
          <a:bodyPr spcFirstLastPara="1" wrap="square" lIns="0" tIns="0" rIns="0" bIns="0" anchor="t" anchorCtr="0">
            <a:noAutofit/>
          </a:bodyPr>
          <a:lstStyle/>
          <a:p>
            <a:pPr marL="285750" marR="0" lvl="0" indent="-285750" algn="l" rtl="0">
              <a:spcBef>
                <a:spcPts val="600"/>
              </a:spcBef>
              <a:spcAft>
                <a:spcPts val="600"/>
              </a:spcAft>
              <a:buClr>
                <a:srgbClr val="000000"/>
              </a:buClr>
              <a:buSzPts val="1200"/>
              <a:buFont typeface="Arial"/>
              <a:buChar char="•"/>
            </a:pPr>
            <a:r>
              <a:rPr lang="en-GB" b="1">
                <a:solidFill>
                  <a:schemeClr val="dk1"/>
                </a:solidFill>
                <a:latin typeface="Arial"/>
                <a:ea typeface="Arial"/>
                <a:cs typeface="Arial"/>
                <a:sym typeface="Arial"/>
              </a:rPr>
              <a:t>UK:  </a:t>
            </a:r>
            <a:r>
              <a:rPr lang="en-GB">
                <a:solidFill>
                  <a:srgbClr val="000000"/>
                </a:solidFill>
                <a:effectLst/>
                <a:latin typeface="Arial" panose="020B0604020202020204" pitchFamily="34" charset="0"/>
                <a:ea typeface="Arial" panose="020B0604020202020204" pitchFamily="34" charset="0"/>
              </a:rPr>
              <a:t>Allows VAT claim on bad debt relief if payment for supplies remains unpaid </a:t>
            </a:r>
            <a:r>
              <a:rPr lang="en-GB" b="1">
                <a:solidFill>
                  <a:srgbClr val="000000"/>
                </a:solidFill>
                <a:effectLst/>
                <a:latin typeface="Arial" panose="020B0604020202020204" pitchFamily="34" charset="0"/>
                <a:ea typeface="Arial" panose="020B0604020202020204" pitchFamily="34" charset="0"/>
              </a:rPr>
              <a:t>six months</a:t>
            </a:r>
            <a:r>
              <a:rPr lang="en-GB">
                <a:solidFill>
                  <a:srgbClr val="000000"/>
                </a:solidFill>
                <a:effectLst/>
                <a:latin typeface="Arial" panose="020B0604020202020204" pitchFamily="34" charset="0"/>
                <a:ea typeface="Arial" panose="020B0604020202020204" pitchFamily="34" charset="0"/>
              </a:rPr>
              <a:t> after the due date. </a:t>
            </a:r>
            <a:endParaRPr b="1" i="0" u="none" strike="noStrike" cap="none">
              <a:solidFill>
                <a:schemeClr val="dk1"/>
              </a:solidFill>
              <a:latin typeface="Arial"/>
              <a:ea typeface="Arial"/>
              <a:cs typeface="Arial"/>
            </a:endParaRPr>
          </a:p>
          <a:p>
            <a:pPr marL="285750" marR="0" lvl="0" indent="-285750" algn="l" rtl="0">
              <a:spcBef>
                <a:spcPts val="600"/>
              </a:spcBef>
              <a:spcAft>
                <a:spcPts val="600"/>
              </a:spcAft>
              <a:buClr>
                <a:srgbClr val="000000"/>
              </a:buClr>
              <a:buSzPts val="1200"/>
              <a:buFont typeface="Arial"/>
              <a:buChar char="•"/>
            </a:pPr>
            <a:r>
              <a:rPr lang="en-GB" b="1">
                <a:solidFill>
                  <a:schemeClr val="dk1"/>
                </a:solidFill>
              </a:rPr>
              <a:t>Australia: </a:t>
            </a:r>
            <a:r>
              <a:rPr lang="en-US">
                <a:solidFill>
                  <a:schemeClr val="dk1"/>
                </a:solidFill>
              </a:rPr>
              <a:t>In Australia, taxpayers accounting for GST on a non-cash (accrual) basis can claim a decreasing adjustment for bad debts if GST was paid to the Australian Taxation Office (ATO) on a taxable sale but payment was not received, and the debt is written off or has been overdue for </a:t>
            </a:r>
            <a:r>
              <a:rPr lang="en-US" b="1">
                <a:solidFill>
                  <a:schemeClr val="dk1"/>
                </a:solidFill>
              </a:rPr>
              <a:t>12 months </a:t>
            </a:r>
            <a:r>
              <a:rPr lang="en-US">
                <a:solidFill>
                  <a:schemeClr val="dk1"/>
                </a:solidFill>
              </a:rPr>
              <a:t>or more.</a:t>
            </a:r>
          </a:p>
          <a:p>
            <a:pPr marL="285750" marR="0" lvl="0" indent="-285750" algn="l" rtl="0">
              <a:spcBef>
                <a:spcPts val="600"/>
              </a:spcBef>
              <a:spcAft>
                <a:spcPts val="600"/>
              </a:spcAft>
              <a:buClr>
                <a:srgbClr val="000000"/>
              </a:buClr>
              <a:buSzPts val="1200"/>
              <a:buFont typeface="Arial"/>
              <a:buChar char="•"/>
            </a:pPr>
            <a:r>
              <a:rPr lang="en-US" b="1">
                <a:solidFill>
                  <a:schemeClr val="dk1"/>
                </a:solidFill>
              </a:rPr>
              <a:t>Ireland: </a:t>
            </a:r>
            <a:r>
              <a:rPr lang="en-US">
                <a:solidFill>
                  <a:schemeClr val="dk1"/>
                </a:solidFill>
              </a:rPr>
              <a:t>Irish VAT law allows taxpayers to adjust their VAT liability for bad debts. The adjustment is </a:t>
            </a:r>
            <a:r>
              <a:rPr lang="en-US" b="1">
                <a:solidFill>
                  <a:schemeClr val="dk1"/>
                </a:solidFill>
              </a:rPr>
              <a:t>made in the VAT return for the taxable period in which the debt is written off. </a:t>
            </a:r>
            <a:r>
              <a:rPr lang="en-US">
                <a:solidFill>
                  <a:schemeClr val="dk1"/>
                </a:solidFill>
              </a:rPr>
              <a:t>Businesses must maintain records including the debtor's details, nature of goods or services, dates of the debt and write-off, and copies of relevant invoices. All records related to bad debts must be kept for six years from the date of write-off.</a:t>
            </a:r>
            <a:endParaRPr lang="en-GB">
              <a:solidFill>
                <a:schemeClr val="dk1"/>
              </a:solidFill>
            </a:endParaRPr>
          </a:p>
        </p:txBody>
      </p:sp>
      <p:sp>
        <p:nvSpPr>
          <p:cNvPr id="256" name="Google Shape;256;p9">
            <a:extLst>
              <a:ext uri="{FF2B5EF4-FFF2-40B4-BE49-F238E27FC236}">
                <a16:creationId xmlns:a16="http://schemas.microsoft.com/office/drawing/2014/main" id="{E28BE650-77B1-7064-1214-D9F153AE161D}"/>
              </a:ext>
            </a:extLst>
          </p:cNvPr>
          <p:cNvSpPr/>
          <p:nvPr/>
        </p:nvSpPr>
        <p:spPr>
          <a:xfrm rot="-5400000" flipH="1">
            <a:off x="10490215" y="1406349"/>
            <a:ext cx="1512864" cy="1306332"/>
          </a:xfrm>
          <a:custGeom>
            <a:avLst/>
            <a:gdLst/>
            <a:ahLst/>
            <a:cxnLst/>
            <a:rect l="l" t="t" r="r" b="b"/>
            <a:pathLst>
              <a:path w="1596600" h="1348200" extrusionOk="0">
                <a:moveTo>
                  <a:pt x="0" y="337050"/>
                </a:moveTo>
                <a:lnTo>
                  <a:pt x="0" y="338722"/>
                </a:lnTo>
                <a:lnTo>
                  <a:pt x="672428" y="1011150"/>
                </a:lnTo>
                <a:lnTo>
                  <a:pt x="922500" y="1011150"/>
                </a:lnTo>
                <a:lnTo>
                  <a:pt x="922500" y="1348200"/>
                </a:lnTo>
                <a:lnTo>
                  <a:pt x="1596600" y="674100"/>
                </a:lnTo>
                <a:lnTo>
                  <a:pt x="922500" y="0"/>
                </a:lnTo>
                <a:lnTo>
                  <a:pt x="922500" y="337050"/>
                </a:lnTo>
                <a:lnTo>
                  <a:pt x="0" y="337050"/>
                </a:lnTo>
                <a:close/>
              </a:path>
            </a:pathLst>
          </a:cu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Arial"/>
              <a:ea typeface="Arial"/>
              <a:cs typeface="Arial"/>
              <a:sym typeface="Arial"/>
            </a:endParaRPr>
          </a:p>
        </p:txBody>
      </p:sp>
      <p:sp>
        <p:nvSpPr>
          <p:cNvPr id="257" name="Google Shape;257;p9">
            <a:extLst>
              <a:ext uri="{FF2B5EF4-FFF2-40B4-BE49-F238E27FC236}">
                <a16:creationId xmlns:a16="http://schemas.microsoft.com/office/drawing/2014/main" id="{E229B4C6-8AC3-231D-08CC-25749EDE30A0}"/>
              </a:ext>
            </a:extLst>
          </p:cNvPr>
          <p:cNvSpPr/>
          <p:nvPr/>
        </p:nvSpPr>
        <p:spPr>
          <a:xfrm rot="-5400000" flipH="1">
            <a:off x="4521277" y="1326800"/>
            <a:ext cx="1596600" cy="1348200"/>
          </a:xfrm>
          <a:custGeom>
            <a:avLst/>
            <a:gdLst/>
            <a:ahLst/>
            <a:cxnLst/>
            <a:rect l="l" t="t" r="r" b="b"/>
            <a:pathLst>
              <a:path w="1596600" h="1348200" extrusionOk="0">
                <a:moveTo>
                  <a:pt x="0" y="337050"/>
                </a:moveTo>
                <a:lnTo>
                  <a:pt x="0" y="338722"/>
                </a:lnTo>
                <a:lnTo>
                  <a:pt x="672428" y="1011150"/>
                </a:lnTo>
                <a:lnTo>
                  <a:pt x="922500" y="1011150"/>
                </a:lnTo>
                <a:lnTo>
                  <a:pt x="922500" y="1348200"/>
                </a:lnTo>
                <a:lnTo>
                  <a:pt x="1596600" y="674100"/>
                </a:lnTo>
                <a:lnTo>
                  <a:pt x="922500" y="0"/>
                </a:lnTo>
                <a:lnTo>
                  <a:pt x="922500" y="337050"/>
                </a:lnTo>
                <a:lnTo>
                  <a:pt x="0" y="337050"/>
                </a:lnTo>
                <a:close/>
              </a:path>
            </a:pathLst>
          </a:custGeom>
          <a:solidFill>
            <a:srgbClr val="29A14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Arial"/>
              <a:ea typeface="Arial"/>
              <a:cs typeface="Arial"/>
              <a:sym typeface="Arial"/>
            </a:endParaRPr>
          </a:p>
        </p:txBody>
      </p:sp>
      <p:sp>
        <p:nvSpPr>
          <p:cNvPr id="258" name="Google Shape;258;p9">
            <a:extLst>
              <a:ext uri="{FF2B5EF4-FFF2-40B4-BE49-F238E27FC236}">
                <a16:creationId xmlns:a16="http://schemas.microsoft.com/office/drawing/2014/main" id="{D41E12F9-4D9A-C734-7CB5-34F3C4883A15}"/>
              </a:ext>
            </a:extLst>
          </p:cNvPr>
          <p:cNvSpPr txBox="1"/>
          <p:nvPr/>
        </p:nvSpPr>
        <p:spPr>
          <a:xfrm>
            <a:off x="324917" y="6170414"/>
            <a:ext cx="1135117" cy="369291"/>
          </a:xfrm>
          <a:prstGeom prst="rect">
            <a:avLst/>
          </a:prstGeom>
          <a:noFill/>
          <a:ln>
            <a:noFill/>
          </a:ln>
        </p:spPr>
        <p:txBody>
          <a:bodyPr spcFirstLastPara="1" wrap="square" lIns="91425" tIns="45700" rIns="91425" bIns="45700" anchor="t" anchorCtr="0">
            <a:spAutoFit/>
          </a:bodyPr>
          <a:lstStyle/>
          <a:p>
            <a:r>
              <a:rPr lang="en-GB" sz="1800">
                <a:solidFill>
                  <a:schemeClr val="dk1"/>
                </a:solidFill>
                <a:latin typeface="Calibri"/>
                <a:ea typeface="Calibri"/>
                <a:cs typeface="Calibri"/>
                <a:sym typeface="Calibri"/>
              </a:rPr>
              <a:t>14</a:t>
            </a:r>
          </a:p>
        </p:txBody>
      </p:sp>
    </p:spTree>
    <p:extLst>
      <p:ext uri="{BB962C8B-B14F-4D97-AF65-F5344CB8AC3E}">
        <p14:creationId xmlns:p14="http://schemas.microsoft.com/office/powerpoint/2010/main" val="2996367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13"/>
          <p:cNvSpPr txBox="1"/>
          <p:nvPr/>
        </p:nvSpPr>
        <p:spPr>
          <a:xfrm>
            <a:off x="442904" y="6077688"/>
            <a:ext cx="113511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15</a:t>
            </a:r>
            <a:endParaRPr lang="en-GB" sz="1800">
              <a:solidFill>
                <a:schemeClr val="dk1"/>
              </a:solidFill>
              <a:latin typeface="Calibri"/>
              <a:ea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oogle Shape;176;p2">
            <a:extLst>
              <a:ext uri="{FF2B5EF4-FFF2-40B4-BE49-F238E27FC236}">
                <a16:creationId xmlns:a16="http://schemas.microsoft.com/office/drawing/2014/main" id="{1904D283-A354-635F-845E-4D007429DD72}"/>
              </a:ext>
            </a:extLst>
          </p:cNvPr>
          <p:cNvGraphicFramePr/>
          <p:nvPr>
            <p:extLst>
              <p:ext uri="{D42A27DB-BD31-4B8C-83A1-F6EECF244321}">
                <p14:modId xmlns:p14="http://schemas.microsoft.com/office/powerpoint/2010/main" val="406128327"/>
              </p:ext>
            </p:extLst>
          </p:nvPr>
        </p:nvGraphicFramePr>
        <p:xfrm>
          <a:off x="5804647" y="1804147"/>
          <a:ext cx="6028500" cy="2674812"/>
        </p:xfrm>
        <a:graphic>
          <a:graphicData uri="http://schemas.openxmlformats.org/drawingml/2006/table">
            <a:tbl>
              <a:tblPr>
                <a:noFill/>
                <a:tableStyleId>{241A13EF-ED05-4D61-BE9A-01BF261B71DD}</a:tableStyleId>
              </a:tblPr>
              <a:tblGrid>
                <a:gridCol w="5037175">
                  <a:extLst>
                    <a:ext uri="{9D8B030D-6E8A-4147-A177-3AD203B41FA5}">
                      <a16:colId xmlns:a16="http://schemas.microsoft.com/office/drawing/2014/main" val="20000"/>
                    </a:ext>
                  </a:extLst>
                </a:gridCol>
                <a:gridCol w="991325">
                  <a:extLst>
                    <a:ext uri="{9D8B030D-6E8A-4147-A177-3AD203B41FA5}">
                      <a16:colId xmlns:a16="http://schemas.microsoft.com/office/drawing/2014/main" val="20001"/>
                    </a:ext>
                  </a:extLst>
                </a:gridCol>
              </a:tblGrid>
              <a:tr h="376987">
                <a:tc>
                  <a:txBody>
                    <a:bodyPr/>
                    <a:lstStyle/>
                    <a:p>
                      <a:pPr marL="0" marR="0" lvl="0" indent="0" algn="l" rtl="0">
                        <a:lnSpc>
                          <a:spcPct val="100000"/>
                        </a:lnSpc>
                        <a:spcBef>
                          <a:spcPts val="0"/>
                        </a:spcBef>
                        <a:spcAft>
                          <a:spcPts val="0"/>
                        </a:spcAft>
                        <a:buClr>
                          <a:srgbClr val="000000"/>
                        </a:buClr>
                        <a:buSzPts val="1200"/>
                        <a:buFont typeface="Arial"/>
                        <a:buNone/>
                      </a:pPr>
                      <a:r>
                        <a:rPr lang="en-GB" sz="1800" b="1" u="none" strike="noStrike" cap="none">
                          <a:solidFill>
                            <a:schemeClr val="bg1"/>
                          </a:solidFill>
                          <a:latin typeface="Arial"/>
                          <a:ea typeface="Arial"/>
                          <a:cs typeface="Arial"/>
                          <a:sym typeface="Arial"/>
                        </a:rPr>
                        <a:t>Table of Contents</a:t>
                      </a:r>
                      <a:endParaRPr lang="en-GB" sz="1800" b="1" i="0" u="none" strike="noStrike" cap="none">
                        <a:solidFill>
                          <a:schemeClr val="bg1"/>
                        </a:solidFill>
                        <a:latin typeface="Arial"/>
                        <a:ea typeface="Arial"/>
                        <a:cs typeface="Arial"/>
                        <a:sym typeface="Arial"/>
                      </a:endParaRPr>
                    </a:p>
                  </a:txBody>
                  <a:tcPr marL="68600" marR="68600" marT="34300" marB="343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800" b="0" u="none" strike="noStrike" cap="none">
                        <a:solidFill>
                          <a:schemeClr val="bg1"/>
                        </a:solidFill>
                        <a:latin typeface="Arial"/>
                        <a:ea typeface="Arial"/>
                        <a:cs typeface="Arial"/>
                        <a:sym typeface="Arial"/>
                      </a:endParaRPr>
                    </a:p>
                  </a:txBody>
                  <a:tcPr marL="68600" marR="68600" marT="34300" marB="343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700119">
                <a:tc>
                  <a:txBody>
                    <a:bodyPr/>
                    <a:lstStyle/>
                    <a:p>
                      <a:pPr marL="0" marR="0" lvl="0" indent="0" algn="l" rtl="0">
                        <a:lnSpc>
                          <a:spcPct val="100000"/>
                        </a:lnSpc>
                        <a:spcBef>
                          <a:spcPts val="0"/>
                        </a:spcBef>
                        <a:spcAft>
                          <a:spcPts val="0"/>
                        </a:spcAft>
                        <a:buClr>
                          <a:srgbClr val="000000"/>
                        </a:buClr>
                        <a:buSzPts val="1200"/>
                        <a:buFont typeface="Arial"/>
                        <a:buNone/>
                      </a:pPr>
                      <a:r>
                        <a:rPr lang="en-GB" sz="1800" b="1" i="0" u="none" strike="noStrike" cap="none">
                          <a:solidFill>
                            <a:schemeClr val="bg1"/>
                          </a:solidFill>
                          <a:latin typeface="Arial"/>
                          <a:ea typeface="Arial"/>
                          <a:cs typeface="Arial"/>
                          <a:sym typeface="Arial"/>
                        </a:rPr>
                        <a:t>Proposal 1: Spectrum Licenses</a:t>
                      </a:r>
                      <a:endParaRPr sz="1800" b="1" i="0" u="none" strike="noStrike" cap="none">
                        <a:solidFill>
                          <a:schemeClr val="bg1"/>
                        </a:solidFill>
                        <a:latin typeface="Arial"/>
                        <a:ea typeface="Arial"/>
                        <a:cs typeface="Arial"/>
                        <a:sym typeface="Arial"/>
                      </a:endParaRPr>
                    </a:p>
                  </a:txBody>
                  <a:tcPr marL="68600" marR="68600" marT="137150" marB="13715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1600"/>
                        <a:buFont typeface="Arial"/>
                        <a:buNone/>
                      </a:pPr>
                      <a:r>
                        <a:rPr lang="en-GB" sz="1800" b="1" i="0" u="none" strike="noStrike" cap="none">
                          <a:solidFill>
                            <a:schemeClr val="bg1"/>
                          </a:solidFill>
                          <a:latin typeface="Arial"/>
                          <a:ea typeface="Arial"/>
                          <a:cs typeface="Arial"/>
                          <a:sym typeface="Arial"/>
                        </a:rPr>
                        <a:t>3</a:t>
                      </a:r>
                      <a:endParaRPr sz="1800" b="1" i="0" u="none" strike="noStrike" cap="none">
                        <a:solidFill>
                          <a:schemeClr val="bg1"/>
                        </a:solidFill>
                        <a:latin typeface="Arial"/>
                        <a:ea typeface="Arial"/>
                        <a:cs typeface="Arial"/>
                        <a:sym typeface="Arial"/>
                      </a:endParaRPr>
                    </a:p>
                  </a:txBody>
                  <a:tcPr marL="68600" marR="68600" marT="137150" marB="13715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1"/>
                  </a:ext>
                </a:extLst>
              </a:tr>
              <a:tr h="700119">
                <a:tc>
                  <a:txBody>
                    <a:bodyPr/>
                    <a:lstStyle/>
                    <a:p>
                      <a:pPr marL="0" marR="0" lvl="0" indent="0" algn="l" rtl="0">
                        <a:lnSpc>
                          <a:spcPct val="100000"/>
                        </a:lnSpc>
                        <a:spcBef>
                          <a:spcPts val="0"/>
                        </a:spcBef>
                        <a:spcAft>
                          <a:spcPts val="0"/>
                        </a:spcAft>
                        <a:buClr>
                          <a:srgbClr val="000000"/>
                        </a:buClr>
                        <a:buSzPts val="1200"/>
                        <a:buFont typeface="Arial"/>
                        <a:buNone/>
                      </a:pPr>
                      <a:r>
                        <a:rPr lang="en-US" sz="1800" b="1" i="0" u="none" strike="noStrike" cap="none">
                          <a:solidFill>
                            <a:schemeClr val="bg1"/>
                          </a:solidFill>
                          <a:latin typeface="Arial"/>
                          <a:ea typeface="Arial"/>
                          <a:cs typeface="Arial"/>
                        </a:rPr>
                        <a:t>Proposal 2: Carrying forward of losses </a:t>
                      </a:r>
                    </a:p>
                  </a:txBody>
                  <a:tcPr marL="68600" marR="68600" marT="137150" marB="13715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1600"/>
                        <a:buFont typeface="Arial"/>
                        <a:buNone/>
                      </a:pPr>
                      <a:r>
                        <a:rPr lang="en-US" sz="1800" b="1" i="0" u="none" strike="noStrike" cap="none">
                          <a:solidFill>
                            <a:schemeClr val="bg1"/>
                          </a:solidFill>
                          <a:latin typeface="Arial"/>
                          <a:ea typeface="Arial"/>
                          <a:cs typeface="Arial"/>
                        </a:rPr>
                        <a:t>6</a:t>
                      </a:r>
                      <a:endParaRPr sz="1800" b="1" i="0" u="none" strike="noStrike" cap="none">
                        <a:solidFill>
                          <a:schemeClr val="bg1"/>
                        </a:solidFill>
                        <a:latin typeface="Arial"/>
                        <a:ea typeface="Arial"/>
                        <a:cs typeface="Arial"/>
                        <a:sym typeface="Arial"/>
                      </a:endParaRPr>
                    </a:p>
                  </a:txBody>
                  <a:tcPr marL="68600" marR="68600" marT="137150" marB="13715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2"/>
                  </a:ext>
                </a:extLst>
              </a:tr>
              <a:tr h="897587">
                <a:tc>
                  <a:txBody>
                    <a:bodyPr/>
                    <a:lstStyle/>
                    <a:p>
                      <a:pPr marL="0" marR="0" lvl="0" indent="0" algn="l" rtl="0">
                        <a:lnSpc>
                          <a:spcPct val="100000"/>
                        </a:lnSpc>
                        <a:spcBef>
                          <a:spcPts val="0"/>
                        </a:spcBef>
                        <a:spcAft>
                          <a:spcPts val="0"/>
                        </a:spcAft>
                        <a:buClr>
                          <a:srgbClr val="000000"/>
                        </a:buClr>
                        <a:buSzPts val="1200"/>
                        <a:buFont typeface="Arial"/>
                        <a:buNone/>
                      </a:pPr>
                      <a:r>
                        <a:rPr lang="en-US" sz="1800" b="1" i="0" u="none" strike="noStrike" cap="none">
                          <a:solidFill>
                            <a:schemeClr val="bg1"/>
                          </a:solidFill>
                          <a:latin typeface="Arial"/>
                          <a:ea typeface="Arial"/>
                          <a:cs typeface="Arial"/>
                        </a:rPr>
                        <a:t>Proposal 3: Reduction of the period to apply for a bad debt refund 	</a:t>
                      </a:r>
                    </a:p>
                  </a:txBody>
                  <a:tcPr marL="68600" marR="68600" marT="137150" marB="13715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BFBFBF"/>
                      </a:solidFill>
                      <a:prstDash val="solid"/>
                      <a:round/>
                      <a:headEnd type="none" w="sm" len="sm"/>
                      <a:tailEnd type="none" w="sm" len="sm"/>
                    </a:lnT>
                    <a:lnB w="9525" cap="flat" cmpd="sng" algn="ctr">
                      <a:solidFill>
                        <a:srgbClr val="BFBFBF"/>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lt1"/>
                        </a:buClr>
                        <a:buSzPts val="1600"/>
                        <a:buFont typeface="Arial"/>
                        <a:buNone/>
                      </a:pPr>
                      <a:r>
                        <a:rPr lang="en-GB" sz="1800" b="1" i="0" u="none" strike="noStrike" cap="none">
                          <a:solidFill>
                            <a:schemeClr val="bg1"/>
                          </a:solidFill>
                          <a:latin typeface="Arial"/>
                          <a:ea typeface="Arial"/>
                          <a:cs typeface="Arial"/>
                          <a:sym typeface="Arial"/>
                        </a:rPr>
                        <a:t> </a:t>
                      </a:r>
                      <a:r>
                        <a:rPr lang="en-GB" sz="1800" b="1" i="0" u="none" strike="noStrike" cap="none">
                          <a:solidFill>
                            <a:schemeClr val="bg1"/>
                          </a:solidFill>
                          <a:latin typeface="Arial"/>
                          <a:ea typeface="Arial"/>
                          <a:cs typeface="Arial"/>
                        </a:rPr>
                        <a:t>9</a:t>
                      </a:r>
                      <a:endParaRPr lang="en-GB" sz="1800" b="1" i="0" u="none" strike="noStrike" cap="none">
                        <a:solidFill>
                          <a:schemeClr val="bg1"/>
                        </a:solidFill>
                        <a:latin typeface="Arial"/>
                        <a:ea typeface="Arial"/>
                        <a:cs typeface="Arial"/>
                        <a:sym typeface="Arial"/>
                      </a:endParaRPr>
                    </a:p>
                  </a:txBody>
                  <a:tcPr marL="68600" marR="68600" marT="137150" marB="13715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BFBFBF"/>
                      </a:solidFill>
                      <a:prstDash val="solid"/>
                      <a:round/>
                      <a:headEnd type="none" w="sm" len="sm"/>
                      <a:tailEnd type="none" w="sm" len="sm"/>
                    </a:lnT>
                    <a:lnB w="9525" cap="flat" cmpd="sng" algn="ctr">
                      <a:solidFill>
                        <a:srgbClr val="BFBFBF"/>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 name="Google Shape;222;p7">
            <a:extLst>
              <a:ext uri="{FF2B5EF4-FFF2-40B4-BE49-F238E27FC236}">
                <a16:creationId xmlns:a16="http://schemas.microsoft.com/office/drawing/2014/main" id="{02D5A00B-A65C-DEAC-1676-11FB042D5592}"/>
              </a:ext>
            </a:extLst>
          </p:cNvPr>
          <p:cNvSpPr txBox="1"/>
          <p:nvPr/>
        </p:nvSpPr>
        <p:spPr>
          <a:xfrm>
            <a:off x="128272" y="6411984"/>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2</a:t>
            </a:r>
          </a:p>
        </p:txBody>
      </p:sp>
    </p:spTree>
    <p:extLst>
      <p:ext uri="{BB962C8B-B14F-4D97-AF65-F5344CB8AC3E}">
        <p14:creationId xmlns:p14="http://schemas.microsoft.com/office/powerpoint/2010/main" val="1026730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7"/>
          <p:cNvSpPr txBox="1">
            <a:spLocks noGrp="1"/>
          </p:cNvSpPr>
          <p:nvPr>
            <p:ph type="ctrTitle"/>
          </p:nvPr>
        </p:nvSpPr>
        <p:spPr>
          <a:xfrm>
            <a:off x="1524000" y="2469650"/>
            <a:ext cx="9144000" cy="165576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9A149"/>
              </a:buClr>
              <a:buSzPts val="5000"/>
              <a:buFont typeface="Twentieth Century"/>
              <a:buNone/>
            </a:pPr>
            <a:r>
              <a:rPr lang="en-GB" sz="4000">
                <a:latin typeface="Georgia"/>
                <a:ea typeface="Twentieth Century"/>
                <a:cs typeface="Twentieth Century"/>
                <a:sym typeface="Twentieth Century"/>
              </a:rPr>
              <a:t>Proposal 1:Spectrum Licenses</a:t>
            </a:r>
            <a:endParaRPr lang="en-US" sz="4000">
              <a:latin typeface="Georgia"/>
            </a:endParaRPr>
          </a:p>
        </p:txBody>
      </p:sp>
      <p:sp>
        <p:nvSpPr>
          <p:cNvPr id="222" name="Google Shape;222;p7"/>
          <p:cNvSpPr txBox="1"/>
          <p:nvPr/>
        </p:nvSpPr>
        <p:spPr>
          <a:xfrm>
            <a:off x="128272" y="6411984"/>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8"/>
          <p:cNvSpPr txBox="1">
            <a:spLocks noGrp="1"/>
          </p:cNvSpPr>
          <p:nvPr>
            <p:ph type="title"/>
          </p:nvPr>
        </p:nvSpPr>
        <p:spPr>
          <a:xfrm>
            <a:off x="442904" y="432000"/>
            <a:ext cx="11238742" cy="1238002"/>
          </a:xfrm>
          <a:prstGeom prst="rect">
            <a:avLst/>
          </a:prstGeom>
          <a:noFill/>
          <a:ln>
            <a:noFill/>
          </a:ln>
        </p:spPr>
        <p:txBody>
          <a:bodyPr spcFirstLastPara="1" wrap="square" lIns="0" tIns="0" rIns="0" bIns="0" anchor="t" anchorCtr="0">
            <a:noAutofit/>
          </a:bodyPr>
          <a:lstStyle/>
          <a:p>
            <a:pPr>
              <a:lnSpc>
                <a:spcPct val="85000"/>
              </a:lnSpc>
              <a:buClr>
                <a:schemeClr val="dk1"/>
              </a:buClr>
              <a:buSzPts val="2400"/>
            </a:pPr>
            <a:r>
              <a:rPr lang="en-GB" sz="2400" b="0">
                <a:latin typeface="Georgia"/>
                <a:ea typeface="Georgia"/>
                <a:cs typeface="Georgia"/>
                <a:sym typeface="Georgia"/>
              </a:rPr>
              <a:t>Proposal 1: Introduction of a provision in the ITA to allow telecommunication companies to claim investment allowances on the cost incurred in acquiring spectrum licenses N/A Finance Bill 2025</a:t>
            </a:r>
            <a:br>
              <a:rPr lang="en-GB" sz="2000" b="0">
                <a:latin typeface="Georgia"/>
                <a:ea typeface="Georgia"/>
                <a:cs typeface="Georgia"/>
              </a:rPr>
            </a:br>
            <a:br>
              <a:rPr lang="en-GB" sz="2000" b="0">
                <a:latin typeface="Georgia"/>
                <a:ea typeface="Georgia"/>
                <a:cs typeface="Georgia"/>
              </a:rPr>
            </a:br>
            <a:endParaRPr lang="en-GB" sz="1600" b="0">
              <a:latin typeface="Georgia"/>
              <a:ea typeface="Georgia"/>
              <a:cs typeface="Georgia"/>
            </a:endParaRPr>
          </a:p>
        </p:txBody>
      </p:sp>
      <p:grpSp>
        <p:nvGrpSpPr>
          <p:cNvPr id="228" name="Google Shape;228;p8"/>
          <p:cNvGrpSpPr/>
          <p:nvPr/>
        </p:nvGrpSpPr>
        <p:grpSpPr>
          <a:xfrm>
            <a:off x="443820" y="1568029"/>
            <a:ext cx="11621977" cy="4499151"/>
            <a:chOff x="442926" y="1333500"/>
            <a:chExt cx="11471561" cy="4933500"/>
          </a:xfrm>
        </p:grpSpPr>
        <p:sp>
          <p:nvSpPr>
            <p:cNvPr id="229" name="Google Shape;229;p8"/>
            <p:cNvSpPr/>
            <p:nvPr/>
          </p:nvSpPr>
          <p:spPr>
            <a:xfrm>
              <a:off x="4327530" y="1333500"/>
              <a:ext cx="3072300" cy="4933500"/>
            </a:xfrm>
            <a:prstGeom prst="rect">
              <a:avLst/>
            </a:prstGeom>
            <a:noFill/>
            <a:ln w="762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grpSp>
          <p:nvGrpSpPr>
            <p:cNvPr id="230" name="Google Shape;230;p8"/>
            <p:cNvGrpSpPr/>
            <p:nvPr/>
          </p:nvGrpSpPr>
          <p:grpSpPr>
            <a:xfrm>
              <a:off x="442926" y="1333500"/>
              <a:ext cx="11471561" cy="4933500"/>
              <a:chOff x="442926" y="1333500"/>
              <a:chExt cx="11471561" cy="4933500"/>
            </a:xfrm>
          </p:grpSpPr>
          <p:sp>
            <p:nvSpPr>
              <p:cNvPr id="231" name="Google Shape;231;p8"/>
              <p:cNvSpPr/>
              <p:nvPr/>
            </p:nvSpPr>
            <p:spPr>
              <a:xfrm>
                <a:off x="442926" y="1333500"/>
                <a:ext cx="3072300" cy="4933500"/>
              </a:xfrm>
              <a:prstGeom prst="rect">
                <a:avLst/>
              </a:prstGeom>
              <a:noFill/>
              <a:ln w="76200" cap="flat" cmpd="sng">
                <a:solidFill>
                  <a:srgbClr val="00B050"/>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sp>
            <p:nvSpPr>
              <p:cNvPr id="232" name="Google Shape;232;p8"/>
              <p:cNvSpPr/>
              <p:nvPr/>
            </p:nvSpPr>
            <p:spPr>
              <a:xfrm>
                <a:off x="7964177" y="1333500"/>
                <a:ext cx="3634334" cy="4933500"/>
              </a:xfrm>
              <a:prstGeom prst="rect">
                <a:avLst/>
              </a:prstGeom>
              <a:noFill/>
              <a:ln w="76200" cap="flat" cmpd="sng">
                <a:solidFill>
                  <a:schemeClr val="accent6"/>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sp>
            <p:nvSpPr>
              <p:cNvPr id="233" name="Google Shape;233;p8"/>
              <p:cNvSpPr/>
              <p:nvPr/>
            </p:nvSpPr>
            <p:spPr>
              <a:xfrm>
                <a:off x="1011469" y="1853707"/>
                <a:ext cx="2813700" cy="544973"/>
              </a:xfrm>
              <a:prstGeom prst="rect">
                <a:avLst/>
              </a:prstGeom>
              <a:solidFill>
                <a:srgbClr val="00B050"/>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600" b="1">
                    <a:solidFill>
                      <a:schemeClr val="lt1"/>
                    </a:solidFill>
                    <a:latin typeface="Arial"/>
                    <a:ea typeface="Arial"/>
                    <a:cs typeface="Arial"/>
                    <a:sym typeface="Arial"/>
                  </a:rPr>
                  <a:t>Issue</a:t>
                </a:r>
                <a:endParaRPr sz="1600">
                  <a:solidFill>
                    <a:schemeClr val="lt1"/>
                  </a:solidFill>
                  <a:latin typeface="Arial"/>
                  <a:ea typeface="Arial"/>
                  <a:cs typeface="Arial"/>
                  <a:sym typeface="Arial"/>
                </a:endParaRPr>
              </a:p>
            </p:txBody>
          </p:sp>
          <p:sp>
            <p:nvSpPr>
              <p:cNvPr id="234" name="Google Shape;234;p8"/>
              <p:cNvSpPr txBox="1"/>
              <p:nvPr/>
            </p:nvSpPr>
            <p:spPr>
              <a:xfrm>
                <a:off x="509108" y="1682170"/>
                <a:ext cx="714600" cy="103192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rgbClr val="00B050"/>
                    </a:solidFill>
                    <a:latin typeface="Calibri"/>
                    <a:ea typeface="Calibri"/>
                    <a:cs typeface="Calibri"/>
                    <a:sym typeface="Calibri"/>
                  </a:rPr>
                  <a:t>1</a:t>
                </a:r>
                <a:endParaRPr sz="5333">
                  <a:solidFill>
                    <a:srgbClr val="00B050"/>
                  </a:solidFill>
                  <a:latin typeface="Calibri"/>
                  <a:ea typeface="Calibri"/>
                  <a:cs typeface="Calibri"/>
                  <a:sym typeface="Calibri"/>
                </a:endParaRPr>
              </a:p>
            </p:txBody>
          </p:sp>
          <p:sp>
            <p:nvSpPr>
              <p:cNvPr id="235" name="Google Shape;235;p8"/>
              <p:cNvSpPr/>
              <p:nvPr/>
            </p:nvSpPr>
            <p:spPr>
              <a:xfrm>
                <a:off x="4800600" y="1853707"/>
                <a:ext cx="2944284" cy="544974"/>
              </a:xfrm>
              <a:prstGeom prst="rect">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600" b="1">
                    <a:solidFill>
                      <a:schemeClr val="lt1"/>
                    </a:solidFill>
                    <a:latin typeface="Arial"/>
                    <a:ea typeface="Arial"/>
                    <a:cs typeface="Arial"/>
                    <a:sym typeface="Arial"/>
                  </a:rPr>
                  <a:t>Proposal</a:t>
                </a:r>
                <a:endParaRPr sz="1600">
                  <a:solidFill>
                    <a:schemeClr val="lt1"/>
                  </a:solidFill>
                  <a:latin typeface="Arial"/>
                  <a:ea typeface="Arial"/>
                  <a:cs typeface="Arial"/>
                  <a:sym typeface="Arial"/>
                </a:endParaRPr>
              </a:p>
            </p:txBody>
          </p:sp>
          <p:sp>
            <p:nvSpPr>
              <p:cNvPr id="236" name="Google Shape;236;p8"/>
              <p:cNvSpPr txBox="1"/>
              <p:nvPr/>
            </p:nvSpPr>
            <p:spPr>
              <a:xfrm>
                <a:off x="4386905" y="1656241"/>
                <a:ext cx="714600" cy="103192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chemeClr val="dk1"/>
                    </a:solidFill>
                    <a:latin typeface="Calibri"/>
                    <a:ea typeface="Calibri"/>
                    <a:cs typeface="Calibri"/>
                    <a:sym typeface="Calibri"/>
                  </a:rPr>
                  <a:t>2</a:t>
                </a:r>
                <a:endParaRPr sz="5333">
                  <a:solidFill>
                    <a:schemeClr val="dk1"/>
                  </a:solidFill>
                  <a:latin typeface="Calibri"/>
                  <a:ea typeface="Calibri"/>
                  <a:cs typeface="Calibri"/>
                  <a:sym typeface="Calibri"/>
                </a:endParaRPr>
              </a:p>
            </p:txBody>
          </p:sp>
          <p:sp>
            <p:nvSpPr>
              <p:cNvPr id="237" name="Google Shape;237;p8"/>
              <p:cNvSpPr/>
              <p:nvPr/>
            </p:nvSpPr>
            <p:spPr>
              <a:xfrm>
                <a:off x="8732034" y="1853706"/>
                <a:ext cx="3182453" cy="544973"/>
              </a:xfrm>
              <a:prstGeom prst="rect">
                <a:avLst/>
              </a:prstGeom>
              <a:solidFill>
                <a:schemeClr val="accent6"/>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600" b="1">
                    <a:solidFill>
                      <a:schemeClr val="lt1"/>
                    </a:solidFill>
                    <a:latin typeface="Arial"/>
                    <a:ea typeface="Arial"/>
                    <a:cs typeface="Arial"/>
                    <a:sym typeface="Arial"/>
                  </a:rPr>
                  <a:t>Justification</a:t>
                </a:r>
                <a:endParaRPr sz="1600">
                  <a:solidFill>
                    <a:schemeClr val="lt1"/>
                  </a:solidFill>
                  <a:latin typeface="Arial"/>
                  <a:ea typeface="Arial"/>
                  <a:cs typeface="Arial"/>
                  <a:sym typeface="Arial"/>
                </a:endParaRPr>
              </a:p>
            </p:txBody>
          </p:sp>
          <p:sp>
            <p:nvSpPr>
              <p:cNvPr id="238" name="Google Shape;238;p8"/>
              <p:cNvSpPr txBox="1"/>
              <p:nvPr/>
            </p:nvSpPr>
            <p:spPr>
              <a:xfrm>
                <a:off x="8264782" y="1634375"/>
                <a:ext cx="714600" cy="103192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chemeClr val="accent6"/>
                    </a:solidFill>
                    <a:latin typeface="Calibri"/>
                    <a:ea typeface="Calibri"/>
                    <a:cs typeface="Calibri"/>
                    <a:sym typeface="Calibri"/>
                  </a:rPr>
                  <a:t>3</a:t>
                </a:r>
                <a:endParaRPr sz="5333">
                  <a:solidFill>
                    <a:schemeClr val="accent6"/>
                  </a:solidFill>
                  <a:latin typeface="Calibri"/>
                  <a:ea typeface="Calibri"/>
                  <a:cs typeface="Calibri"/>
                  <a:sym typeface="Calibri"/>
                </a:endParaRPr>
              </a:p>
            </p:txBody>
          </p:sp>
          <p:sp>
            <p:nvSpPr>
              <p:cNvPr id="239" name="Google Shape;239;p8"/>
              <p:cNvSpPr/>
              <p:nvPr/>
            </p:nvSpPr>
            <p:spPr>
              <a:xfrm>
                <a:off x="572224" y="2602577"/>
                <a:ext cx="2813700" cy="366442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endParaRPr lang="en-US">
                  <a:solidFill>
                    <a:schemeClr val="dk1"/>
                  </a:solidFill>
                  <a:latin typeface="Arial"/>
                  <a:ea typeface="Arial"/>
                  <a:cs typeface="Arial"/>
                </a:endParaRPr>
              </a:p>
              <a:p>
                <a:pPr marL="380365" marR="0" lvl="0" indent="-380365"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The ITA does not allow any tax deduction on the frequency spectrum fees and therefore Safaricom is not able to claim investment allowances on the costs of acquiring and renewing the frequency spectrum licenses.</a:t>
                </a:r>
                <a:endParaRPr>
                  <a:solidFill>
                    <a:schemeClr val="dk1"/>
                  </a:solidFill>
                </a:endParaRPr>
              </a:p>
              <a:p>
                <a:pPr marL="380365" marR="0" lvl="0" indent="-304165" algn="l" rtl="0">
                  <a:spcBef>
                    <a:spcPts val="0"/>
                  </a:spcBef>
                  <a:spcAft>
                    <a:spcPts val="0"/>
                  </a:spcAft>
                  <a:buClr>
                    <a:schemeClr val="dk1"/>
                  </a:buClr>
                  <a:buSzPts val="1200"/>
                  <a:buFont typeface="Arial"/>
                  <a:buNone/>
                </a:pPr>
                <a:endParaRPr sz="1200">
                  <a:solidFill>
                    <a:schemeClr val="dk1"/>
                  </a:solidFill>
                  <a:latin typeface="Arial"/>
                  <a:ea typeface="Arial"/>
                  <a:cs typeface="Arial"/>
                  <a:sym typeface="Arial"/>
                </a:endParaRPr>
              </a:p>
              <a:p>
                <a:pPr marL="197485" marR="0" lvl="0" indent="0" algn="l" rtl="0">
                  <a:lnSpc>
                    <a:spcPct val="66666"/>
                  </a:lnSpc>
                  <a:spcBef>
                    <a:spcPts val="0"/>
                  </a:spcBef>
                  <a:spcAft>
                    <a:spcPts val="0"/>
                  </a:spcAft>
                  <a:buNone/>
                </a:pPr>
                <a:endParaRPr sz="1200">
                  <a:solidFill>
                    <a:schemeClr val="dk1"/>
                  </a:solidFill>
                  <a:latin typeface="Arial"/>
                  <a:ea typeface="Arial"/>
                  <a:cs typeface="Arial"/>
                  <a:sym typeface="Arial"/>
                </a:endParaRPr>
              </a:p>
            </p:txBody>
          </p:sp>
          <p:sp>
            <p:nvSpPr>
              <p:cNvPr id="240" name="Google Shape;240;p8"/>
              <p:cNvSpPr/>
              <p:nvPr/>
            </p:nvSpPr>
            <p:spPr>
              <a:xfrm>
                <a:off x="4452179" y="2446985"/>
                <a:ext cx="2823000" cy="350787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endParaRPr lang="en-US">
                  <a:solidFill>
                    <a:schemeClr val="dk1"/>
                  </a:solidFill>
                  <a:latin typeface="Arial"/>
                  <a:ea typeface="Arial"/>
                  <a:cs typeface="Arial"/>
                </a:endParaRPr>
              </a:p>
              <a:p>
                <a:pPr marL="285750" marR="0" lvl="0" indent="-285750"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In line with international best practice, we propose that paragraph 1 of the Second Schedule to the Income Tax Act be amended to allow investment allowances for capital expenditure incurred on spectrum fees over their useful life which is typically 10 years.</a:t>
                </a:r>
                <a:endParaRPr>
                  <a:solidFill>
                    <a:schemeClr val="dk1"/>
                  </a:solidFill>
                </a:endParaRPr>
              </a:p>
              <a:p>
                <a:pPr marL="285750" marR="0" lvl="0" indent="-209550" algn="l" rtl="0">
                  <a:spcBef>
                    <a:spcPts val="0"/>
                  </a:spcBef>
                  <a:spcAft>
                    <a:spcPts val="0"/>
                  </a:spcAft>
                  <a:buClr>
                    <a:schemeClr val="dk1"/>
                  </a:buClr>
                  <a:buSzPts val="1200"/>
                  <a:buFont typeface="Arial"/>
                  <a:buNone/>
                </a:pPr>
                <a:endParaRPr>
                  <a:solidFill>
                    <a:schemeClr val="dk1"/>
                  </a:solidFill>
                  <a:latin typeface="Arial"/>
                  <a:ea typeface="Arial"/>
                  <a:cs typeface="Arial"/>
                </a:endParaRPr>
              </a:p>
              <a:p>
                <a:pPr marL="285750" marR="0" lvl="0" indent="-285750"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Further, for existing spectrum licenses, we propose that the unamortized portion of the license is spread over their remaining useful life.</a:t>
                </a:r>
                <a:endParaRPr>
                  <a:solidFill>
                    <a:schemeClr val="dk1"/>
                  </a:solidFill>
                </a:endParaRPr>
              </a:p>
              <a:p>
                <a:pPr marL="227965" marR="0" lvl="0" indent="-151765" algn="l" rtl="0">
                  <a:spcBef>
                    <a:spcPts val="0"/>
                  </a:spcBef>
                  <a:spcAft>
                    <a:spcPts val="0"/>
                  </a:spcAft>
                  <a:buClr>
                    <a:schemeClr val="dk1"/>
                  </a:buClr>
                  <a:buSzPts val="1200"/>
                  <a:buFont typeface="Arial"/>
                  <a:buNone/>
                </a:pPr>
                <a:endParaRPr>
                  <a:solidFill>
                    <a:schemeClr val="dk1"/>
                  </a:solidFill>
                  <a:latin typeface="Arial"/>
                  <a:ea typeface="Arial"/>
                  <a:cs typeface="Arial"/>
                  <a:sym typeface="Arial"/>
                </a:endParaRPr>
              </a:p>
            </p:txBody>
          </p:sp>
          <p:sp>
            <p:nvSpPr>
              <p:cNvPr id="241" name="Google Shape;241;p8"/>
              <p:cNvSpPr/>
              <p:nvPr/>
            </p:nvSpPr>
            <p:spPr>
              <a:xfrm>
                <a:off x="8220920" y="2694608"/>
                <a:ext cx="3310185" cy="2978607"/>
              </a:xfrm>
              <a:prstGeom prst="rect">
                <a:avLst/>
              </a:prstGeom>
              <a:noFill/>
              <a:ln>
                <a:noFill/>
              </a:ln>
            </p:spPr>
            <p:txBody>
              <a:bodyPr spcFirstLastPara="1" wrap="square" lIns="0" tIns="0" rIns="0" bIns="0" anchor="t" anchorCtr="0">
                <a:noAutofit/>
              </a:bodyPr>
              <a:lstStyle/>
              <a:p>
                <a:pPr marL="171450" marR="0" lvl="0" indent="-171450"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Alignment with Section 15(1) of the Income Tax  Act.</a:t>
                </a:r>
                <a:endParaRPr lang="en-US">
                  <a:solidFill>
                    <a:schemeClr val="dk1"/>
                  </a:solidFill>
                </a:endParaRPr>
              </a:p>
              <a:p>
                <a:pPr marL="0" marR="0" lvl="0" indent="0" algn="l" rtl="0">
                  <a:spcBef>
                    <a:spcPts val="0"/>
                  </a:spcBef>
                  <a:spcAft>
                    <a:spcPts val="0"/>
                  </a:spcAft>
                  <a:buNone/>
                </a:pPr>
                <a:endParaRPr>
                  <a:solidFill>
                    <a:schemeClr val="dk1"/>
                  </a:solidFill>
                  <a:latin typeface="Arial"/>
                  <a:ea typeface="Arial"/>
                  <a:cs typeface="Arial"/>
                </a:endParaRPr>
              </a:p>
              <a:p>
                <a:pPr marL="171450" marR="0" lvl="0" indent="-171450"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The lower costs will be passed on to the final consumer increasing affordability of telecommunications services;</a:t>
                </a:r>
                <a:endParaRPr>
                  <a:solidFill>
                    <a:schemeClr val="dk1"/>
                  </a:solidFill>
                  <a:ea typeface="Calibri"/>
                  <a:cs typeface="Calibri"/>
                </a:endParaRPr>
              </a:p>
              <a:p>
                <a:pPr marL="0" marR="0" lvl="0" indent="0" algn="l" rtl="0">
                  <a:spcBef>
                    <a:spcPts val="0"/>
                  </a:spcBef>
                  <a:spcAft>
                    <a:spcPts val="0"/>
                  </a:spcAft>
                  <a:buNone/>
                </a:pPr>
                <a:endParaRPr>
                  <a:solidFill>
                    <a:schemeClr val="dk1"/>
                  </a:solidFill>
                  <a:latin typeface="Arial"/>
                  <a:ea typeface="Arial"/>
                  <a:cs typeface="Arial"/>
                </a:endParaRPr>
              </a:p>
              <a:p>
                <a:pPr marL="171450" marR="0" lvl="0" indent="-171450"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Increased network coverage, thereby making Kenya a technology hub.</a:t>
                </a:r>
                <a:endParaRPr>
                  <a:solidFill>
                    <a:schemeClr val="dk1"/>
                  </a:solidFill>
                  <a:ea typeface="Calibri"/>
                  <a:cs typeface="Calibri"/>
                </a:endParaRPr>
              </a:p>
              <a:p>
                <a:pPr marL="0" marR="0" lvl="0" indent="0" algn="l" rtl="0">
                  <a:spcBef>
                    <a:spcPts val="0"/>
                  </a:spcBef>
                  <a:spcAft>
                    <a:spcPts val="0"/>
                  </a:spcAft>
                  <a:buNone/>
                </a:pPr>
                <a:endParaRPr>
                  <a:solidFill>
                    <a:schemeClr val="dk1"/>
                  </a:solidFill>
                  <a:latin typeface="Arial"/>
                  <a:ea typeface="Arial"/>
                  <a:cs typeface="Arial"/>
                </a:endParaRPr>
              </a:p>
              <a:p>
                <a:pPr marL="171450" marR="0" lvl="0" indent="-171450"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In line with the Government's technological advancement agenda under BETA and vision 2030 that is keen on increasing the penetration of ICT in all parts of Kenya. </a:t>
                </a:r>
                <a:endParaRPr>
                  <a:solidFill>
                    <a:schemeClr val="dk1"/>
                  </a:solidFill>
                </a:endParaRPr>
              </a:p>
              <a:p>
                <a:pPr marL="0" marR="0" lvl="0" indent="0" algn="l" rtl="0">
                  <a:spcBef>
                    <a:spcPts val="0"/>
                  </a:spcBef>
                  <a:spcAft>
                    <a:spcPts val="0"/>
                  </a:spcAft>
                  <a:buNone/>
                </a:pPr>
                <a:endParaRPr>
                  <a:solidFill>
                    <a:schemeClr val="dk1"/>
                  </a:solidFill>
                  <a:latin typeface="Arial"/>
                  <a:ea typeface="Arial"/>
                  <a:cs typeface="Arial"/>
                  <a:sym typeface="Arial"/>
                </a:endParaRPr>
              </a:p>
              <a:p>
                <a:pPr marL="380365" marR="0" lvl="0" indent="-304165" algn="l" rtl="0">
                  <a:spcBef>
                    <a:spcPts val="0"/>
                  </a:spcBef>
                  <a:spcAft>
                    <a:spcPts val="0"/>
                  </a:spcAft>
                  <a:buClr>
                    <a:schemeClr val="dk1"/>
                  </a:buClr>
                  <a:buSzPts val="1200"/>
                  <a:buFont typeface="Arial"/>
                  <a:buNone/>
                </a:pPr>
                <a:endParaRPr>
                  <a:solidFill>
                    <a:schemeClr val="dk1"/>
                  </a:solidFill>
                  <a:latin typeface="Arial"/>
                  <a:ea typeface="Arial"/>
                  <a:cs typeface="Arial"/>
                  <a:sym typeface="Arial"/>
                </a:endParaRPr>
              </a:p>
              <a:p>
                <a:pPr marL="0" marR="0" lvl="0" indent="0" algn="l" rtl="0">
                  <a:spcBef>
                    <a:spcPts val="0"/>
                  </a:spcBef>
                  <a:spcAft>
                    <a:spcPts val="0"/>
                  </a:spcAft>
                  <a:buNone/>
                </a:pPr>
                <a:endParaRPr>
                  <a:solidFill>
                    <a:schemeClr val="dk1"/>
                  </a:solidFill>
                  <a:latin typeface="Arial"/>
                  <a:ea typeface="Arial"/>
                  <a:cs typeface="Arial"/>
                  <a:sym typeface="Arial"/>
                </a:endParaRPr>
              </a:p>
            </p:txBody>
          </p:sp>
        </p:grpSp>
      </p:grpSp>
      <p:sp>
        <p:nvSpPr>
          <p:cNvPr id="242" name="Google Shape;242;p8"/>
          <p:cNvSpPr txBox="1"/>
          <p:nvPr/>
        </p:nvSpPr>
        <p:spPr>
          <a:xfrm>
            <a:off x="442904" y="6274846"/>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A137-447C-196C-D3BC-5F45D403AFC0}"/>
              </a:ext>
            </a:extLst>
          </p:cNvPr>
          <p:cNvSpPr>
            <a:spLocks noGrp="1"/>
          </p:cNvSpPr>
          <p:nvPr>
            <p:ph type="title"/>
          </p:nvPr>
        </p:nvSpPr>
        <p:spPr>
          <a:xfrm>
            <a:off x="433137" y="208722"/>
            <a:ext cx="10920663" cy="795129"/>
          </a:xfrm>
        </p:spPr>
        <p:txBody>
          <a:bodyPr/>
          <a:lstStyle/>
          <a:p>
            <a:r>
              <a:rPr lang="en-US" sz="2400" b="0">
                <a:latin typeface="Georgia" panose="02040502050405020303" pitchFamily="18" charset="0"/>
              </a:rPr>
              <a:t>Proposed amendment to paragraph 1 of the Second Schedule to the Income Tax Act Income Tax Act </a:t>
            </a:r>
          </a:p>
        </p:txBody>
      </p:sp>
      <p:sp>
        <p:nvSpPr>
          <p:cNvPr id="3" name="Text Placeholder 2">
            <a:extLst>
              <a:ext uri="{FF2B5EF4-FFF2-40B4-BE49-F238E27FC236}">
                <a16:creationId xmlns:a16="http://schemas.microsoft.com/office/drawing/2014/main" id="{73A32577-DACC-19E2-D50B-63C8070FC71F}"/>
              </a:ext>
            </a:extLst>
          </p:cNvPr>
          <p:cNvSpPr>
            <a:spLocks noGrp="1"/>
          </p:cNvSpPr>
          <p:nvPr>
            <p:ph type="body" idx="1"/>
          </p:nvPr>
        </p:nvSpPr>
        <p:spPr>
          <a:xfrm>
            <a:off x="439554" y="1133688"/>
            <a:ext cx="11319309" cy="4783756"/>
          </a:xfrm>
        </p:spPr>
        <p:txBody>
          <a:bodyPr/>
          <a:lstStyle/>
          <a:p>
            <a:pPr fontAlgn="base">
              <a:buNone/>
            </a:pPr>
            <a:r>
              <a:rPr lang="en-US" sz="1800" b="1">
                <a:effectLst/>
                <a:latin typeface="Arial" panose="020B0604020202020204" pitchFamily="34" charset="0"/>
                <a:ea typeface="Times New Roman" panose="02020603050405020304" pitchFamily="18" charset="0"/>
              </a:rPr>
              <a:t>Second Schedule-Investment Allowance </a:t>
            </a:r>
            <a:r>
              <a:rPr lang="en-US" sz="1800">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228600" fontAlgn="base">
              <a:buNone/>
            </a:pPr>
            <a:r>
              <a:rPr lang="en-US" sz="1800">
                <a:effectLst/>
                <a:latin typeface="Arial" panose="020B0604020202020204" pitchFamily="34" charset="0"/>
                <a:ea typeface="Times New Roman" panose="02020603050405020304" pitchFamily="18" charset="0"/>
              </a:rPr>
              <a:t>Part 1: Investment Allowance </a:t>
            </a:r>
            <a:endParaRPr lang="en-GB" sz="1800">
              <a:effectLst/>
              <a:latin typeface="Times New Roman" panose="02020603050405020304" pitchFamily="18" charset="0"/>
              <a:ea typeface="Times New Roman" panose="02020603050405020304" pitchFamily="18" charset="0"/>
            </a:endParaRPr>
          </a:p>
          <a:p>
            <a:pPr marL="457200" fontAlgn="base">
              <a:buNone/>
            </a:pPr>
            <a:r>
              <a:rPr lang="en-US" sz="1800">
                <a:effectLst/>
                <a:latin typeface="Arial" panose="020B0604020202020204" pitchFamily="34" charset="0"/>
                <a:ea typeface="Times New Roman" panose="02020603050405020304" pitchFamily="18" charset="0"/>
              </a:rPr>
              <a:t>1. Deduction of investment allowance. </a:t>
            </a:r>
            <a:endParaRPr lang="en-GB" sz="1800">
              <a:effectLst/>
              <a:latin typeface="Times New Roman" panose="02020603050405020304" pitchFamily="18" charset="0"/>
              <a:ea typeface="Times New Roman" panose="02020603050405020304" pitchFamily="18" charset="0"/>
            </a:endParaRPr>
          </a:p>
          <a:p>
            <a:pPr marL="914400" fontAlgn="base">
              <a:buNone/>
            </a:pPr>
            <a:r>
              <a:rPr lang="en-US" sz="1800">
                <a:effectLst/>
                <a:latin typeface="Arial" panose="020B0604020202020204" pitchFamily="34" charset="0"/>
                <a:ea typeface="Times New Roman" panose="02020603050405020304" pitchFamily="18" charset="0"/>
              </a:rPr>
              <a:t>Where a person incurs capital expenditure in respect of an item listed in the first column of the table, an investment allowance may be deducted in computing the gains or profits of that person at the corresponding rate specified in the second column, for each year of income - </a:t>
            </a:r>
            <a:endParaRPr lang="en-GB" sz="1800">
              <a:effectLst/>
              <a:latin typeface="Times New Roman" panose="02020603050405020304" pitchFamily="18" charset="0"/>
              <a:ea typeface="Times New Roman" panose="02020603050405020304" pitchFamily="18" charset="0"/>
            </a:endParaRPr>
          </a:p>
          <a:p>
            <a:pPr marL="914400" fontAlgn="base">
              <a:buNone/>
            </a:pPr>
            <a:r>
              <a:rPr lang="en-US" sz="1800" b="1">
                <a:effectLst/>
                <a:latin typeface="Arial" panose="020B0604020202020204" pitchFamily="34" charset="0"/>
                <a:ea typeface="Times New Roman" panose="02020603050405020304" pitchFamily="18" charset="0"/>
              </a:rPr>
              <a:t>Capital expenditure incurred on: Rate of Investment Allowance</a:t>
            </a:r>
            <a:r>
              <a:rPr lang="en-US" sz="1800">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1371600" fontAlgn="base">
              <a:buNone/>
            </a:pPr>
            <a:r>
              <a:rPr lang="en-AU" sz="1800">
                <a:effectLst/>
                <a:latin typeface="Arial" panose="020B0604020202020204" pitchFamily="34" charset="0"/>
                <a:ea typeface="Times New Roman" panose="02020603050405020304" pitchFamily="18" charset="0"/>
              </a:rPr>
              <a:t>(c) </a:t>
            </a:r>
            <a:r>
              <a:rPr lang="en-AU" sz="1800" i="1">
                <a:effectLst/>
                <a:latin typeface="Arial" panose="020B0604020202020204" pitchFamily="34" charset="0"/>
                <a:ea typeface="Times New Roman" panose="02020603050405020304" pitchFamily="18" charset="0"/>
              </a:rPr>
              <a:t>“Purchase or an acquisition of an indefeasible right to use fibre optic cable or </a:t>
            </a:r>
            <a:r>
              <a:rPr lang="en-AU" sz="1800" b="1" i="1">
                <a:effectLst/>
                <a:latin typeface="Arial" panose="020B0604020202020204" pitchFamily="34" charset="0"/>
                <a:ea typeface="Times New Roman" panose="02020603050405020304" pitchFamily="18" charset="0"/>
              </a:rPr>
              <a:t>spectrum license by a telecommunication operator</a:t>
            </a:r>
            <a:r>
              <a:rPr lang="en-AU" sz="1800" i="1">
                <a:effectLst/>
                <a:latin typeface="Arial" panose="020B0604020202020204" pitchFamily="34" charset="0"/>
                <a:ea typeface="Times New Roman" panose="02020603050405020304" pitchFamily="18" charset="0"/>
              </a:rPr>
              <a:t>.</a:t>
            </a:r>
            <a:r>
              <a:rPr lang="en-US" sz="1800">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1371600" fontAlgn="base">
              <a:buNone/>
            </a:pPr>
            <a:r>
              <a:rPr lang="en-US" sz="1800">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1371600" fontAlgn="base"/>
            <a:r>
              <a:rPr lang="en-AU" sz="1800" b="1" i="1">
                <a:effectLst/>
                <a:latin typeface="Arial" panose="020B0604020202020204" pitchFamily="34" charset="0"/>
                <a:ea typeface="Times New Roman" panose="02020603050405020304" pitchFamily="18" charset="0"/>
              </a:rPr>
              <a:t>In the case of the spectrum license purchased or acquired prior to 1 July 2025, the deduction shall be restricted to the unamortised portion over the remaining useful life of the spectrum license”</a:t>
            </a:r>
            <a:r>
              <a:rPr lang="en-US" sz="1800">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endParaRPr lang="en-US"/>
          </a:p>
        </p:txBody>
      </p:sp>
      <p:sp>
        <p:nvSpPr>
          <p:cNvPr id="4" name="Google Shape;242;p8">
            <a:extLst>
              <a:ext uri="{FF2B5EF4-FFF2-40B4-BE49-F238E27FC236}">
                <a16:creationId xmlns:a16="http://schemas.microsoft.com/office/drawing/2014/main" id="{7873B3A3-120A-75DF-E580-28696847B345}"/>
              </a:ext>
            </a:extLst>
          </p:cNvPr>
          <p:cNvSpPr txBox="1"/>
          <p:nvPr/>
        </p:nvSpPr>
        <p:spPr>
          <a:xfrm>
            <a:off x="442904" y="6274846"/>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5</a:t>
            </a:r>
          </a:p>
        </p:txBody>
      </p:sp>
    </p:spTree>
    <p:extLst>
      <p:ext uri="{BB962C8B-B14F-4D97-AF65-F5344CB8AC3E}">
        <p14:creationId xmlns:p14="http://schemas.microsoft.com/office/powerpoint/2010/main" val="1557401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9"/>
          <p:cNvSpPr txBox="1">
            <a:spLocks noGrp="1"/>
          </p:cNvSpPr>
          <p:nvPr>
            <p:ph type="title"/>
          </p:nvPr>
        </p:nvSpPr>
        <p:spPr>
          <a:xfrm>
            <a:off x="442913" y="432000"/>
            <a:ext cx="11306100" cy="392415"/>
          </a:xfrm>
          <a:prstGeom prst="rect">
            <a:avLst/>
          </a:prstGeom>
          <a:noFill/>
          <a:ln>
            <a:noFill/>
          </a:ln>
        </p:spPr>
        <p:txBody>
          <a:bodyPr spcFirstLastPara="1" wrap="square" lIns="0" tIns="0" rIns="0" bIns="0" anchor="t" anchorCtr="0">
            <a:spAutoFit/>
          </a:bodyPr>
          <a:lstStyle/>
          <a:p>
            <a:pPr marL="0" lvl="0" indent="0" algn="l" rtl="0">
              <a:lnSpc>
                <a:spcPct val="85000"/>
              </a:lnSpc>
              <a:spcBef>
                <a:spcPts val="0"/>
              </a:spcBef>
              <a:spcAft>
                <a:spcPts val="0"/>
              </a:spcAft>
              <a:buClr>
                <a:schemeClr val="dk1"/>
              </a:buClr>
              <a:buSzPts val="3200"/>
              <a:buFont typeface="Georgia"/>
              <a:buNone/>
            </a:pPr>
            <a:r>
              <a:rPr lang="en-GB" sz="3000" b="0">
                <a:latin typeface="Georgia"/>
                <a:ea typeface="Georgia"/>
                <a:cs typeface="Georgia"/>
                <a:sym typeface="Georgia"/>
              </a:rPr>
              <a:t>International best practice</a:t>
            </a:r>
            <a:endParaRPr lang="en-US" sz="3000" b="0">
              <a:latin typeface="Georgia"/>
              <a:ea typeface="Georgia"/>
              <a:cs typeface="Georgia"/>
              <a:sym typeface="Georgia"/>
            </a:endParaRPr>
          </a:p>
        </p:txBody>
      </p:sp>
      <p:sp>
        <p:nvSpPr>
          <p:cNvPr id="249" name="Google Shape;249;p9"/>
          <p:cNvSpPr txBox="1">
            <a:spLocks noGrp="1"/>
          </p:cNvSpPr>
          <p:nvPr>
            <p:ph type="sldNum" idx="4294967295"/>
          </p:nvPr>
        </p:nvSpPr>
        <p:spPr>
          <a:xfrm>
            <a:off x="9984296" y="6355080"/>
            <a:ext cx="1764792" cy="137160"/>
          </a:xfrm>
          <a:prstGeom prst="rect">
            <a:avLst/>
          </a:prstGeom>
          <a:noFill/>
          <a:ln>
            <a:noFill/>
          </a:ln>
        </p:spPr>
        <p:txBody>
          <a:bodyPr spcFirstLastPara="1" wrap="square" lIns="0" tIns="0" rIns="0" bIns="0" anchor="b" anchorCtr="0">
            <a:noAutofit/>
          </a:bodyPr>
          <a:lstStyle/>
          <a:p>
            <a:pPr marL="0" marR="0" lvl="0" indent="0" algn="r" rtl="0">
              <a:spcBef>
                <a:spcPts val="0"/>
              </a:spcBef>
              <a:spcAft>
                <a:spcPts val="0"/>
              </a:spcAft>
              <a:buClr>
                <a:srgbClr val="000000"/>
              </a:buClr>
              <a:buSzPts val="750"/>
              <a:buFont typeface="Arial"/>
              <a:buNone/>
            </a:pPr>
            <a:r>
              <a:rPr lang="en-GB" sz="750">
                <a:solidFill>
                  <a:schemeClr val="dk1"/>
                </a:solidFill>
                <a:latin typeface="Calibri"/>
                <a:ea typeface="Calibri"/>
                <a:cs typeface="Calibri"/>
                <a:sym typeface="Calibri"/>
              </a:rPr>
              <a:t>Date</a:t>
            </a:r>
            <a:endParaRPr sz="750">
              <a:solidFill>
                <a:schemeClr val="dk1"/>
              </a:solidFill>
              <a:latin typeface="Calibri"/>
              <a:ea typeface="Calibri"/>
              <a:cs typeface="Calibri"/>
              <a:sym typeface="Calibri"/>
            </a:endParaRPr>
          </a:p>
        </p:txBody>
      </p:sp>
      <p:sp>
        <p:nvSpPr>
          <p:cNvPr id="250" name="Google Shape;250;p9"/>
          <p:cNvSpPr/>
          <p:nvPr/>
        </p:nvSpPr>
        <p:spPr>
          <a:xfrm>
            <a:off x="6446967" y="1303100"/>
            <a:ext cx="4419893" cy="708795"/>
          </a:xfrm>
          <a:custGeom>
            <a:avLst/>
            <a:gdLst/>
            <a:ahLst/>
            <a:cxnLst/>
            <a:rect l="l" t="t" r="r" b="b"/>
            <a:pathLst>
              <a:path w="2703300" h="675300" extrusionOk="0">
                <a:moveTo>
                  <a:pt x="0" y="0"/>
                </a:moveTo>
                <a:lnTo>
                  <a:pt x="2561961" y="0"/>
                </a:lnTo>
                <a:lnTo>
                  <a:pt x="2703300" y="141339"/>
                </a:lnTo>
                <a:lnTo>
                  <a:pt x="2703300" y="675300"/>
                </a:lnTo>
                <a:lnTo>
                  <a:pt x="0" y="675300"/>
                </a:lnTo>
                <a:lnTo>
                  <a:pt x="0" y="0"/>
                </a:lnTo>
                <a:close/>
              </a:path>
            </a:pathLst>
          </a:custGeom>
          <a:solidFill>
            <a:schemeClr val="lt2"/>
          </a:solidFill>
          <a:ln>
            <a:noFill/>
          </a:ln>
        </p:spPr>
        <p:txBody>
          <a:bodyPr spcFirstLastPara="1" wrap="square" lIns="640075" tIns="45700" rIns="91425" bIns="45700" anchor="ctr" anchorCtr="0">
            <a:noAutofit/>
          </a:bodyPr>
          <a:lstStyle/>
          <a:p>
            <a:pPr marL="0" marR="0" lvl="0" indent="0" algn="l" rtl="0">
              <a:spcBef>
                <a:spcPts val="0"/>
              </a:spcBef>
              <a:spcAft>
                <a:spcPts val="0"/>
              </a:spcAft>
              <a:buNone/>
            </a:pPr>
            <a:r>
              <a:rPr lang="en-GB" sz="1800" b="1">
                <a:solidFill>
                  <a:srgbClr val="C00000"/>
                </a:solidFill>
                <a:latin typeface="Arial"/>
                <a:ea typeface="Arial"/>
                <a:cs typeface="Arial"/>
                <a:sym typeface="Arial"/>
              </a:rPr>
              <a:t>Other Commonwealth countries</a:t>
            </a:r>
            <a:endParaRPr sz="1800" b="0" i="0" u="none" strike="noStrike" cap="none">
              <a:solidFill>
                <a:srgbClr val="C00000"/>
              </a:solidFill>
              <a:latin typeface="Arial"/>
              <a:ea typeface="Arial"/>
              <a:cs typeface="Arial"/>
              <a:sym typeface="Arial"/>
            </a:endParaRPr>
          </a:p>
        </p:txBody>
      </p:sp>
      <p:sp>
        <p:nvSpPr>
          <p:cNvPr id="251" name="Google Shape;251;p9"/>
          <p:cNvSpPr/>
          <p:nvPr/>
        </p:nvSpPr>
        <p:spPr>
          <a:xfrm>
            <a:off x="442913" y="1210990"/>
            <a:ext cx="4503629" cy="666927"/>
          </a:xfrm>
          <a:custGeom>
            <a:avLst/>
            <a:gdLst/>
            <a:ahLst/>
            <a:cxnLst/>
            <a:rect l="l" t="t" r="r" b="b"/>
            <a:pathLst>
              <a:path w="2703300" h="675300" extrusionOk="0">
                <a:moveTo>
                  <a:pt x="0" y="0"/>
                </a:moveTo>
                <a:lnTo>
                  <a:pt x="2561961" y="0"/>
                </a:lnTo>
                <a:lnTo>
                  <a:pt x="2703300" y="141339"/>
                </a:lnTo>
                <a:lnTo>
                  <a:pt x="2703300" y="675300"/>
                </a:lnTo>
                <a:lnTo>
                  <a:pt x="0" y="675300"/>
                </a:lnTo>
                <a:lnTo>
                  <a:pt x="0" y="0"/>
                </a:lnTo>
                <a:close/>
              </a:path>
            </a:pathLst>
          </a:custGeom>
          <a:solidFill>
            <a:schemeClr val="lt2"/>
          </a:solidFill>
          <a:ln>
            <a:noFill/>
          </a:ln>
        </p:spPr>
        <p:txBody>
          <a:bodyPr spcFirstLastPara="1" wrap="square" lIns="640075" tIns="45700" rIns="91425" bIns="45700" anchor="ctr" anchorCtr="0">
            <a:noAutofit/>
          </a:bodyPr>
          <a:lstStyle/>
          <a:p>
            <a:pPr marL="0" marR="0" lvl="0" indent="0" algn="l" rtl="0">
              <a:spcBef>
                <a:spcPts val="0"/>
              </a:spcBef>
              <a:spcAft>
                <a:spcPts val="0"/>
              </a:spcAft>
              <a:buNone/>
            </a:pPr>
            <a:r>
              <a:rPr lang="en-GB" sz="1800" b="1">
                <a:solidFill>
                  <a:srgbClr val="29A149"/>
                </a:solidFill>
                <a:latin typeface="Arial"/>
                <a:ea typeface="Arial"/>
                <a:cs typeface="Arial"/>
                <a:sym typeface="Arial"/>
              </a:rPr>
              <a:t>East Africa</a:t>
            </a:r>
            <a:endParaRPr sz="1800" b="0" i="0" u="none" strike="noStrike" cap="none">
              <a:solidFill>
                <a:srgbClr val="29A149"/>
              </a:solidFill>
              <a:latin typeface="Arial"/>
              <a:ea typeface="Arial"/>
              <a:cs typeface="Arial"/>
              <a:sym typeface="Arial"/>
            </a:endParaRPr>
          </a:p>
        </p:txBody>
      </p:sp>
      <p:sp>
        <p:nvSpPr>
          <p:cNvPr id="252" name="Google Shape;252;p9"/>
          <p:cNvSpPr/>
          <p:nvPr/>
        </p:nvSpPr>
        <p:spPr>
          <a:xfrm>
            <a:off x="503834" y="1298810"/>
            <a:ext cx="489070" cy="489070"/>
          </a:xfrm>
          <a:custGeom>
            <a:avLst/>
            <a:gdLst/>
            <a:ahLst/>
            <a:cxnLst/>
            <a:rect l="l" t="t" r="r" b="b"/>
            <a:pathLst>
              <a:path w="396" h="396" extrusionOk="0">
                <a:moveTo>
                  <a:pt x="0" y="0"/>
                </a:moveTo>
                <a:lnTo>
                  <a:pt x="0" y="396"/>
                </a:lnTo>
                <a:lnTo>
                  <a:pt x="396" y="396"/>
                </a:lnTo>
                <a:lnTo>
                  <a:pt x="396" y="0"/>
                </a:lnTo>
                <a:lnTo>
                  <a:pt x="0" y="0"/>
                </a:lnTo>
                <a:close/>
                <a:moveTo>
                  <a:pt x="379" y="284"/>
                </a:moveTo>
                <a:lnTo>
                  <a:pt x="172" y="284"/>
                </a:lnTo>
                <a:lnTo>
                  <a:pt x="251" y="206"/>
                </a:lnTo>
                <a:lnTo>
                  <a:pt x="301" y="206"/>
                </a:lnTo>
                <a:lnTo>
                  <a:pt x="317" y="190"/>
                </a:lnTo>
                <a:lnTo>
                  <a:pt x="317" y="206"/>
                </a:lnTo>
                <a:lnTo>
                  <a:pt x="334" y="206"/>
                </a:lnTo>
                <a:lnTo>
                  <a:pt x="334" y="189"/>
                </a:lnTo>
                <a:lnTo>
                  <a:pt x="318" y="189"/>
                </a:lnTo>
                <a:lnTo>
                  <a:pt x="379" y="127"/>
                </a:lnTo>
                <a:lnTo>
                  <a:pt x="379" y="284"/>
                </a:lnTo>
                <a:close/>
                <a:moveTo>
                  <a:pt x="18" y="301"/>
                </a:moveTo>
                <a:lnTo>
                  <a:pt x="83" y="301"/>
                </a:lnTo>
                <a:lnTo>
                  <a:pt x="18" y="368"/>
                </a:lnTo>
                <a:lnTo>
                  <a:pt x="18" y="301"/>
                </a:lnTo>
                <a:close/>
                <a:moveTo>
                  <a:pt x="18" y="284"/>
                </a:moveTo>
                <a:lnTo>
                  <a:pt x="18" y="206"/>
                </a:lnTo>
                <a:lnTo>
                  <a:pt x="27" y="206"/>
                </a:lnTo>
                <a:lnTo>
                  <a:pt x="27" y="189"/>
                </a:lnTo>
                <a:lnTo>
                  <a:pt x="18" y="189"/>
                </a:lnTo>
                <a:lnTo>
                  <a:pt x="18" y="111"/>
                </a:lnTo>
                <a:lnTo>
                  <a:pt x="371" y="111"/>
                </a:lnTo>
                <a:lnTo>
                  <a:pt x="294" y="189"/>
                </a:lnTo>
                <a:lnTo>
                  <a:pt x="244" y="189"/>
                </a:lnTo>
                <a:lnTo>
                  <a:pt x="233" y="201"/>
                </a:lnTo>
                <a:lnTo>
                  <a:pt x="233" y="189"/>
                </a:lnTo>
                <a:lnTo>
                  <a:pt x="215" y="189"/>
                </a:lnTo>
                <a:lnTo>
                  <a:pt x="215" y="206"/>
                </a:lnTo>
                <a:lnTo>
                  <a:pt x="227" y="206"/>
                </a:lnTo>
                <a:lnTo>
                  <a:pt x="149" y="284"/>
                </a:lnTo>
                <a:lnTo>
                  <a:pt x="18" y="284"/>
                </a:lnTo>
                <a:close/>
                <a:moveTo>
                  <a:pt x="379" y="16"/>
                </a:moveTo>
                <a:lnTo>
                  <a:pt x="379" y="95"/>
                </a:lnTo>
                <a:lnTo>
                  <a:pt x="18" y="95"/>
                </a:lnTo>
                <a:lnTo>
                  <a:pt x="18" y="16"/>
                </a:lnTo>
                <a:lnTo>
                  <a:pt x="379" y="16"/>
                </a:lnTo>
                <a:close/>
                <a:moveTo>
                  <a:pt x="29" y="379"/>
                </a:moveTo>
                <a:lnTo>
                  <a:pt x="107" y="301"/>
                </a:lnTo>
                <a:lnTo>
                  <a:pt x="379" y="301"/>
                </a:lnTo>
                <a:lnTo>
                  <a:pt x="379" y="379"/>
                </a:lnTo>
                <a:lnTo>
                  <a:pt x="29" y="379"/>
                </a:lnTo>
                <a:close/>
                <a:moveTo>
                  <a:pt x="369" y="206"/>
                </a:moveTo>
                <a:lnTo>
                  <a:pt x="351" y="206"/>
                </a:lnTo>
                <a:lnTo>
                  <a:pt x="351" y="189"/>
                </a:lnTo>
                <a:lnTo>
                  <a:pt x="369" y="189"/>
                </a:lnTo>
                <a:lnTo>
                  <a:pt x="369" y="206"/>
                </a:lnTo>
                <a:close/>
                <a:moveTo>
                  <a:pt x="198" y="206"/>
                </a:moveTo>
                <a:lnTo>
                  <a:pt x="181" y="206"/>
                </a:lnTo>
                <a:lnTo>
                  <a:pt x="181" y="189"/>
                </a:lnTo>
                <a:lnTo>
                  <a:pt x="198" y="189"/>
                </a:lnTo>
                <a:lnTo>
                  <a:pt x="198" y="206"/>
                </a:lnTo>
                <a:close/>
                <a:moveTo>
                  <a:pt x="164" y="206"/>
                </a:moveTo>
                <a:lnTo>
                  <a:pt x="147" y="206"/>
                </a:lnTo>
                <a:lnTo>
                  <a:pt x="147" y="189"/>
                </a:lnTo>
                <a:lnTo>
                  <a:pt x="164" y="189"/>
                </a:lnTo>
                <a:lnTo>
                  <a:pt x="164" y="206"/>
                </a:lnTo>
                <a:close/>
                <a:moveTo>
                  <a:pt x="112" y="189"/>
                </a:moveTo>
                <a:lnTo>
                  <a:pt x="130" y="189"/>
                </a:lnTo>
                <a:lnTo>
                  <a:pt x="130" y="206"/>
                </a:lnTo>
                <a:lnTo>
                  <a:pt x="112" y="206"/>
                </a:lnTo>
                <a:lnTo>
                  <a:pt x="112" y="189"/>
                </a:lnTo>
                <a:close/>
                <a:moveTo>
                  <a:pt x="44" y="189"/>
                </a:moveTo>
                <a:lnTo>
                  <a:pt x="61" y="189"/>
                </a:lnTo>
                <a:lnTo>
                  <a:pt x="61" y="206"/>
                </a:lnTo>
                <a:lnTo>
                  <a:pt x="44" y="206"/>
                </a:lnTo>
                <a:lnTo>
                  <a:pt x="44" y="189"/>
                </a:lnTo>
                <a:close/>
                <a:moveTo>
                  <a:pt x="78" y="189"/>
                </a:moveTo>
                <a:lnTo>
                  <a:pt x="95" y="189"/>
                </a:lnTo>
                <a:lnTo>
                  <a:pt x="95" y="206"/>
                </a:lnTo>
                <a:lnTo>
                  <a:pt x="78" y="206"/>
                </a:lnTo>
                <a:lnTo>
                  <a:pt x="78" y="189"/>
                </a:lnTo>
                <a:close/>
              </a:path>
            </a:pathLst>
          </a:custGeom>
          <a:solidFill>
            <a:srgbClr val="29A14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3" name="Google Shape;253;p9"/>
          <p:cNvSpPr/>
          <p:nvPr/>
        </p:nvSpPr>
        <p:spPr>
          <a:xfrm>
            <a:off x="6532437" y="1410635"/>
            <a:ext cx="493776" cy="493776"/>
          </a:xfrm>
          <a:custGeom>
            <a:avLst/>
            <a:gdLst/>
            <a:ahLst/>
            <a:cxnLst/>
            <a:rect l="l" t="t" r="r" b="b"/>
            <a:pathLst>
              <a:path w="346" h="346" extrusionOk="0">
                <a:moveTo>
                  <a:pt x="0" y="0"/>
                </a:moveTo>
                <a:cubicBezTo>
                  <a:pt x="0" y="346"/>
                  <a:pt x="0" y="346"/>
                  <a:pt x="0" y="346"/>
                </a:cubicBezTo>
                <a:cubicBezTo>
                  <a:pt x="346" y="346"/>
                  <a:pt x="346" y="346"/>
                  <a:pt x="346" y="346"/>
                </a:cubicBezTo>
                <a:cubicBezTo>
                  <a:pt x="346" y="0"/>
                  <a:pt x="346" y="0"/>
                  <a:pt x="346" y="0"/>
                </a:cubicBezTo>
                <a:lnTo>
                  <a:pt x="0" y="0"/>
                </a:lnTo>
                <a:close/>
                <a:moveTo>
                  <a:pt x="209" y="249"/>
                </a:moveTo>
                <a:cubicBezTo>
                  <a:pt x="207" y="242"/>
                  <a:pt x="204" y="236"/>
                  <a:pt x="199" y="231"/>
                </a:cubicBezTo>
                <a:cubicBezTo>
                  <a:pt x="199" y="231"/>
                  <a:pt x="199" y="231"/>
                  <a:pt x="199" y="231"/>
                </a:cubicBezTo>
                <a:cubicBezTo>
                  <a:pt x="186" y="218"/>
                  <a:pt x="164" y="218"/>
                  <a:pt x="151" y="231"/>
                </a:cubicBezTo>
                <a:cubicBezTo>
                  <a:pt x="146" y="236"/>
                  <a:pt x="143" y="242"/>
                  <a:pt x="141" y="249"/>
                </a:cubicBezTo>
                <a:cubicBezTo>
                  <a:pt x="15" y="249"/>
                  <a:pt x="15" y="249"/>
                  <a:pt x="15" y="249"/>
                </a:cubicBezTo>
                <a:cubicBezTo>
                  <a:pt x="15" y="181"/>
                  <a:pt x="15" y="181"/>
                  <a:pt x="15" y="181"/>
                </a:cubicBezTo>
                <a:cubicBezTo>
                  <a:pt x="218" y="181"/>
                  <a:pt x="218" y="181"/>
                  <a:pt x="218" y="181"/>
                </a:cubicBezTo>
                <a:cubicBezTo>
                  <a:pt x="219" y="187"/>
                  <a:pt x="222" y="193"/>
                  <a:pt x="227" y="198"/>
                </a:cubicBezTo>
                <a:cubicBezTo>
                  <a:pt x="233" y="204"/>
                  <a:pt x="242" y="208"/>
                  <a:pt x="251" y="208"/>
                </a:cubicBezTo>
                <a:cubicBezTo>
                  <a:pt x="258" y="208"/>
                  <a:pt x="264" y="206"/>
                  <a:pt x="270" y="202"/>
                </a:cubicBezTo>
                <a:cubicBezTo>
                  <a:pt x="289" y="221"/>
                  <a:pt x="289" y="221"/>
                  <a:pt x="289" y="221"/>
                </a:cubicBezTo>
                <a:cubicBezTo>
                  <a:pt x="299" y="211"/>
                  <a:pt x="299" y="211"/>
                  <a:pt x="299" y="211"/>
                </a:cubicBezTo>
                <a:cubicBezTo>
                  <a:pt x="280" y="192"/>
                  <a:pt x="280" y="192"/>
                  <a:pt x="280" y="192"/>
                </a:cubicBezTo>
                <a:cubicBezTo>
                  <a:pt x="282" y="188"/>
                  <a:pt x="284" y="184"/>
                  <a:pt x="285" y="181"/>
                </a:cubicBezTo>
                <a:cubicBezTo>
                  <a:pt x="332" y="181"/>
                  <a:pt x="332" y="181"/>
                  <a:pt x="332" y="181"/>
                </a:cubicBezTo>
                <a:cubicBezTo>
                  <a:pt x="332" y="249"/>
                  <a:pt x="332" y="249"/>
                  <a:pt x="332" y="249"/>
                </a:cubicBezTo>
                <a:lnTo>
                  <a:pt x="209" y="249"/>
                </a:lnTo>
                <a:close/>
                <a:moveTo>
                  <a:pt x="175" y="275"/>
                </a:moveTo>
                <a:cubicBezTo>
                  <a:pt x="170" y="275"/>
                  <a:pt x="165" y="273"/>
                  <a:pt x="161" y="269"/>
                </a:cubicBezTo>
                <a:cubicBezTo>
                  <a:pt x="158" y="266"/>
                  <a:pt x="156" y="261"/>
                  <a:pt x="156" y="256"/>
                </a:cubicBezTo>
                <a:cubicBezTo>
                  <a:pt x="156" y="250"/>
                  <a:pt x="158" y="246"/>
                  <a:pt x="161" y="242"/>
                </a:cubicBezTo>
                <a:cubicBezTo>
                  <a:pt x="165" y="238"/>
                  <a:pt x="170" y="236"/>
                  <a:pt x="175" y="236"/>
                </a:cubicBezTo>
                <a:cubicBezTo>
                  <a:pt x="180" y="236"/>
                  <a:pt x="185" y="238"/>
                  <a:pt x="189" y="242"/>
                </a:cubicBezTo>
                <a:cubicBezTo>
                  <a:pt x="193" y="246"/>
                  <a:pt x="195" y="250"/>
                  <a:pt x="195" y="256"/>
                </a:cubicBezTo>
                <a:cubicBezTo>
                  <a:pt x="195" y="261"/>
                  <a:pt x="193" y="266"/>
                  <a:pt x="189" y="269"/>
                </a:cubicBezTo>
                <a:cubicBezTo>
                  <a:pt x="185" y="273"/>
                  <a:pt x="180" y="275"/>
                  <a:pt x="175" y="275"/>
                </a:cubicBezTo>
                <a:close/>
                <a:moveTo>
                  <a:pt x="265" y="187"/>
                </a:moveTo>
                <a:cubicBezTo>
                  <a:pt x="261" y="191"/>
                  <a:pt x="256" y="193"/>
                  <a:pt x="251" y="193"/>
                </a:cubicBezTo>
                <a:cubicBezTo>
                  <a:pt x="246" y="193"/>
                  <a:pt x="241" y="191"/>
                  <a:pt x="237" y="187"/>
                </a:cubicBezTo>
                <a:cubicBezTo>
                  <a:pt x="234" y="183"/>
                  <a:pt x="232" y="179"/>
                  <a:pt x="232" y="173"/>
                </a:cubicBezTo>
                <a:cubicBezTo>
                  <a:pt x="232" y="168"/>
                  <a:pt x="234" y="163"/>
                  <a:pt x="237" y="160"/>
                </a:cubicBezTo>
                <a:cubicBezTo>
                  <a:pt x="241" y="156"/>
                  <a:pt x="246" y="154"/>
                  <a:pt x="251" y="154"/>
                </a:cubicBezTo>
                <a:cubicBezTo>
                  <a:pt x="256" y="154"/>
                  <a:pt x="261" y="156"/>
                  <a:pt x="265" y="160"/>
                </a:cubicBezTo>
                <a:cubicBezTo>
                  <a:pt x="273" y="167"/>
                  <a:pt x="273" y="180"/>
                  <a:pt x="265" y="187"/>
                </a:cubicBezTo>
                <a:close/>
                <a:moveTo>
                  <a:pt x="285" y="166"/>
                </a:moveTo>
                <a:cubicBezTo>
                  <a:pt x="283" y="160"/>
                  <a:pt x="280" y="154"/>
                  <a:pt x="275" y="149"/>
                </a:cubicBezTo>
                <a:cubicBezTo>
                  <a:pt x="275" y="149"/>
                  <a:pt x="275" y="149"/>
                  <a:pt x="275" y="149"/>
                </a:cubicBezTo>
                <a:cubicBezTo>
                  <a:pt x="262" y="136"/>
                  <a:pt x="240" y="136"/>
                  <a:pt x="227" y="149"/>
                </a:cubicBezTo>
                <a:cubicBezTo>
                  <a:pt x="222" y="154"/>
                  <a:pt x="219" y="160"/>
                  <a:pt x="218" y="166"/>
                </a:cubicBezTo>
                <a:cubicBezTo>
                  <a:pt x="15" y="166"/>
                  <a:pt x="15" y="166"/>
                  <a:pt x="15" y="166"/>
                </a:cubicBezTo>
                <a:cubicBezTo>
                  <a:pt x="15" y="98"/>
                  <a:pt x="15" y="98"/>
                  <a:pt x="15" y="98"/>
                </a:cubicBezTo>
                <a:cubicBezTo>
                  <a:pt x="53" y="98"/>
                  <a:pt x="53" y="98"/>
                  <a:pt x="53" y="98"/>
                </a:cubicBezTo>
                <a:cubicBezTo>
                  <a:pt x="54" y="104"/>
                  <a:pt x="57" y="110"/>
                  <a:pt x="62" y="115"/>
                </a:cubicBezTo>
                <a:cubicBezTo>
                  <a:pt x="69" y="121"/>
                  <a:pt x="77" y="125"/>
                  <a:pt x="86" y="125"/>
                </a:cubicBezTo>
                <a:cubicBezTo>
                  <a:pt x="93" y="125"/>
                  <a:pt x="99" y="123"/>
                  <a:pt x="105" y="119"/>
                </a:cubicBezTo>
                <a:cubicBezTo>
                  <a:pt x="124" y="138"/>
                  <a:pt x="124" y="138"/>
                  <a:pt x="124" y="138"/>
                </a:cubicBezTo>
                <a:cubicBezTo>
                  <a:pt x="134" y="128"/>
                  <a:pt x="134" y="128"/>
                  <a:pt x="134" y="128"/>
                </a:cubicBezTo>
                <a:cubicBezTo>
                  <a:pt x="115" y="109"/>
                  <a:pt x="115" y="109"/>
                  <a:pt x="115" y="109"/>
                </a:cubicBezTo>
                <a:cubicBezTo>
                  <a:pt x="117" y="105"/>
                  <a:pt x="119" y="102"/>
                  <a:pt x="120" y="98"/>
                </a:cubicBezTo>
                <a:cubicBezTo>
                  <a:pt x="332" y="98"/>
                  <a:pt x="332" y="98"/>
                  <a:pt x="332" y="98"/>
                </a:cubicBezTo>
                <a:cubicBezTo>
                  <a:pt x="332" y="166"/>
                  <a:pt x="332" y="166"/>
                  <a:pt x="332" y="166"/>
                </a:cubicBezTo>
                <a:lnTo>
                  <a:pt x="285" y="166"/>
                </a:lnTo>
                <a:close/>
                <a:moveTo>
                  <a:pt x="100" y="104"/>
                </a:moveTo>
                <a:cubicBezTo>
                  <a:pt x="92" y="112"/>
                  <a:pt x="80" y="112"/>
                  <a:pt x="72" y="104"/>
                </a:cubicBezTo>
                <a:cubicBezTo>
                  <a:pt x="69" y="101"/>
                  <a:pt x="67" y="96"/>
                  <a:pt x="67" y="90"/>
                </a:cubicBezTo>
                <a:cubicBezTo>
                  <a:pt x="67" y="85"/>
                  <a:pt x="69" y="80"/>
                  <a:pt x="72" y="77"/>
                </a:cubicBezTo>
                <a:cubicBezTo>
                  <a:pt x="76" y="73"/>
                  <a:pt x="81" y="71"/>
                  <a:pt x="86" y="71"/>
                </a:cubicBezTo>
                <a:cubicBezTo>
                  <a:pt x="91" y="71"/>
                  <a:pt x="96" y="73"/>
                  <a:pt x="100" y="77"/>
                </a:cubicBezTo>
                <a:cubicBezTo>
                  <a:pt x="104" y="80"/>
                  <a:pt x="106" y="85"/>
                  <a:pt x="106" y="90"/>
                </a:cubicBezTo>
                <a:cubicBezTo>
                  <a:pt x="106" y="96"/>
                  <a:pt x="104" y="101"/>
                  <a:pt x="100" y="104"/>
                </a:cubicBezTo>
                <a:close/>
                <a:moveTo>
                  <a:pt x="332" y="15"/>
                </a:moveTo>
                <a:cubicBezTo>
                  <a:pt x="332" y="83"/>
                  <a:pt x="332" y="83"/>
                  <a:pt x="332" y="83"/>
                </a:cubicBezTo>
                <a:cubicBezTo>
                  <a:pt x="120" y="83"/>
                  <a:pt x="120" y="83"/>
                  <a:pt x="120" y="83"/>
                </a:cubicBezTo>
                <a:cubicBezTo>
                  <a:pt x="118" y="77"/>
                  <a:pt x="115" y="71"/>
                  <a:pt x="110" y="66"/>
                </a:cubicBezTo>
                <a:cubicBezTo>
                  <a:pt x="97" y="53"/>
                  <a:pt x="75" y="53"/>
                  <a:pt x="62" y="66"/>
                </a:cubicBezTo>
                <a:cubicBezTo>
                  <a:pt x="57" y="71"/>
                  <a:pt x="54" y="77"/>
                  <a:pt x="53" y="83"/>
                </a:cubicBezTo>
                <a:cubicBezTo>
                  <a:pt x="15" y="83"/>
                  <a:pt x="15" y="83"/>
                  <a:pt x="15" y="83"/>
                </a:cubicBezTo>
                <a:cubicBezTo>
                  <a:pt x="15" y="15"/>
                  <a:pt x="15" y="15"/>
                  <a:pt x="15" y="15"/>
                </a:cubicBezTo>
                <a:lnTo>
                  <a:pt x="332" y="15"/>
                </a:lnTo>
                <a:close/>
                <a:moveTo>
                  <a:pt x="15" y="332"/>
                </a:moveTo>
                <a:cubicBezTo>
                  <a:pt x="15" y="263"/>
                  <a:pt x="15" y="263"/>
                  <a:pt x="15" y="263"/>
                </a:cubicBezTo>
                <a:cubicBezTo>
                  <a:pt x="142" y="263"/>
                  <a:pt x="142" y="263"/>
                  <a:pt x="142" y="263"/>
                </a:cubicBezTo>
                <a:cubicBezTo>
                  <a:pt x="143" y="270"/>
                  <a:pt x="146" y="275"/>
                  <a:pt x="151" y="280"/>
                </a:cubicBezTo>
                <a:cubicBezTo>
                  <a:pt x="157" y="286"/>
                  <a:pt x="166" y="290"/>
                  <a:pt x="175" y="290"/>
                </a:cubicBezTo>
                <a:cubicBezTo>
                  <a:pt x="182" y="290"/>
                  <a:pt x="188" y="288"/>
                  <a:pt x="193" y="285"/>
                </a:cubicBezTo>
                <a:cubicBezTo>
                  <a:pt x="213" y="304"/>
                  <a:pt x="213" y="304"/>
                  <a:pt x="213" y="304"/>
                </a:cubicBezTo>
                <a:cubicBezTo>
                  <a:pt x="223" y="293"/>
                  <a:pt x="223" y="293"/>
                  <a:pt x="223" y="293"/>
                </a:cubicBezTo>
                <a:cubicBezTo>
                  <a:pt x="204" y="274"/>
                  <a:pt x="204" y="274"/>
                  <a:pt x="204" y="274"/>
                </a:cubicBezTo>
                <a:cubicBezTo>
                  <a:pt x="206" y="271"/>
                  <a:pt x="208" y="267"/>
                  <a:pt x="208" y="263"/>
                </a:cubicBezTo>
                <a:cubicBezTo>
                  <a:pt x="332" y="263"/>
                  <a:pt x="332" y="263"/>
                  <a:pt x="332" y="263"/>
                </a:cubicBezTo>
                <a:cubicBezTo>
                  <a:pt x="332" y="332"/>
                  <a:pt x="332" y="332"/>
                  <a:pt x="332" y="332"/>
                </a:cubicBezTo>
                <a:lnTo>
                  <a:pt x="15" y="332"/>
                </a:lnTo>
                <a:close/>
              </a:path>
            </a:pathLst>
          </a:custGeom>
          <a:solidFill>
            <a:srgbClr val="C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4" name="Google Shape;254;p9"/>
          <p:cNvSpPr/>
          <p:nvPr/>
        </p:nvSpPr>
        <p:spPr>
          <a:xfrm>
            <a:off x="442925" y="2810369"/>
            <a:ext cx="5387844" cy="2964455"/>
          </a:xfrm>
          <a:prstGeom prst="rect">
            <a:avLst/>
          </a:prstGeom>
          <a:noFill/>
          <a:ln>
            <a:noFill/>
          </a:ln>
        </p:spPr>
        <p:txBody>
          <a:bodyPr spcFirstLastPara="1" wrap="square" lIns="0" tIns="0" rIns="0" bIns="0" anchor="t" anchorCtr="0">
            <a:noAutofit/>
          </a:bodyPr>
          <a:lstStyle/>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Uganda: </a:t>
            </a:r>
            <a:r>
              <a:rPr lang="en-GB">
                <a:solidFill>
                  <a:schemeClr val="dk1"/>
                </a:solidFill>
                <a:latin typeface="Arial"/>
                <a:ea typeface="Arial"/>
                <a:cs typeface="Arial"/>
                <a:sym typeface="Arial"/>
              </a:rPr>
              <a:t>Spectrum licenses categorized as intangible assets. Investment allowances on costs incurred on acquisition of the spectrum licenses can be claimed over the useful life of the license on a straight-line basis.</a:t>
            </a:r>
            <a:endParaRPr>
              <a:solidFill>
                <a:schemeClr val="dk1"/>
              </a:solidFill>
              <a:latin typeface="Arial"/>
              <a:ea typeface="Arial"/>
              <a:cs typeface="Arial"/>
              <a:sym typeface="Arial"/>
            </a:endParaRPr>
          </a:p>
          <a:p>
            <a:pPr marL="285750" marR="0" lvl="0" indent="-209550" algn="l" rtl="0">
              <a:lnSpc>
                <a:spcPct val="100000"/>
              </a:lnSpc>
              <a:spcBef>
                <a:spcPts val="400"/>
              </a:spcBef>
              <a:spcAft>
                <a:spcPts val="0"/>
              </a:spcAft>
              <a:buClr>
                <a:srgbClr val="000000"/>
              </a:buClr>
              <a:buSzPts val="1200"/>
              <a:buFont typeface="Arial"/>
              <a:buNone/>
            </a:pPr>
            <a:endParaRPr b="0" i="0" u="none" strike="noStrike" cap="none">
              <a:solidFill>
                <a:schemeClr val="dk1"/>
              </a:solidFill>
              <a:latin typeface="Arial"/>
              <a:ea typeface="Arial"/>
              <a:cs typeface="Arial"/>
            </a:endParaRPr>
          </a:p>
          <a:p>
            <a:pPr marL="285750" marR="0" lvl="0" indent="-209550" algn="l" rtl="0">
              <a:spcBef>
                <a:spcPts val="400"/>
              </a:spcBef>
              <a:spcAft>
                <a:spcPts val="0"/>
              </a:spcAft>
              <a:buClr>
                <a:srgbClr val="000000"/>
              </a:buClr>
              <a:buSzPts val="1200"/>
              <a:buFont typeface="Arial"/>
              <a:buNone/>
            </a:pPr>
            <a:endParaRPr>
              <a:solidFill>
                <a:schemeClr val="dk1"/>
              </a:solidFill>
              <a:latin typeface="Arial"/>
              <a:ea typeface="Arial"/>
              <a:cs typeface="Arial"/>
            </a:endParaRPr>
          </a:p>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Tanzania: </a:t>
            </a:r>
            <a:r>
              <a:rPr lang="en-GB">
                <a:solidFill>
                  <a:schemeClr val="dk1"/>
                </a:solidFill>
                <a:latin typeface="Arial"/>
                <a:ea typeface="Arial"/>
                <a:cs typeface="Arial"/>
                <a:sym typeface="Arial"/>
              </a:rPr>
              <a:t> Spectrum licenses categorized as intangible assets. Capital expenditure on spectrum licences can be tax amortised  over its useful life of the license on a straight-line basis. </a:t>
            </a:r>
            <a:endParaRPr>
              <a:solidFill>
                <a:schemeClr val="dk1"/>
              </a:solidFill>
            </a:endParaRPr>
          </a:p>
          <a:p>
            <a:pPr marL="0" marR="0" lvl="0" indent="0" algn="l" rtl="0">
              <a:spcBef>
                <a:spcPts val="400"/>
              </a:spcBef>
              <a:spcAft>
                <a:spcPts val="0"/>
              </a:spcAft>
              <a:buNone/>
            </a:pPr>
            <a:endParaRPr>
              <a:solidFill>
                <a:schemeClr val="dk1"/>
              </a:solidFill>
              <a:latin typeface="Arial"/>
              <a:ea typeface="Arial"/>
              <a:cs typeface="Arial"/>
              <a:sym typeface="Arial"/>
            </a:endParaRPr>
          </a:p>
        </p:txBody>
      </p:sp>
      <p:sp>
        <p:nvSpPr>
          <p:cNvPr id="255" name="Google Shape;255;p9"/>
          <p:cNvSpPr/>
          <p:nvPr/>
        </p:nvSpPr>
        <p:spPr>
          <a:xfrm>
            <a:off x="6428388" y="2814091"/>
            <a:ext cx="5300327" cy="2404352"/>
          </a:xfrm>
          <a:prstGeom prst="rect">
            <a:avLst/>
          </a:prstGeom>
          <a:noFill/>
          <a:ln>
            <a:noFill/>
          </a:ln>
        </p:spPr>
        <p:txBody>
          <a:bodyPr spcFirstLastPara="1" wrap="square" lIns="0" tIns="0" rIns="0" bIns="0" anchor="t" anchorCtr="0">
            <a:noAutofit/>
          </a:bodyPr>
          <a:lstStyle/>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UK:  </a:t>
            </a:r>
            <a:r>
              <a:rPr lang="en-GB">
                <a:solidFill>
                  <a:schemeClr val="dk1"/>
                </a:solidFill>
                <a:latin typeface="Arial"/>
                <a:ea typeface="Arial"/>
                <a:cs typeface="Arial"/>
                <a:sym typeface="Arial"/>
              </a:rPr>
              <a:t>Costs incurred on spectrum licenses are amortisable for tax purposes.</a:t>
            </a:r>
            <a:endParaRPr lang="en-US">
              <a:solidFill>
                <a:schemeClr val="dk1"/>
              </a:solidFill>
              <a:latin typeface="Arial"/>
              <a:ea typeface="Arial"/>
              <a:cs typeface="Arial"/>
            </a:endParaRPr>
          </a:p>
          <a:p>
            <a:pPr marL="285750" marR="0" lvl="0" indent="-209550" algn="l" rtl="0">
              <a:lnSpc>
                <a:spcPct val="100000"/>
              </a:lnSpc>
              <a:spcBef>
                <a:spcPts val="400"/>
              </a:spcBef>
              <a:spcAft>
                <a:spcPts val="0"/>
              </a:spcAft>
              <a:buClr>
                <a:srgbClr val="000000"/>
              </a:buClr>
              <a:buSzPts val="1200"/>
              <a:buFont typeface="Arial"/>
              <a:buNone/>
            </a:pPr>
            <a:endParaRPr b="1" i="0" u="none" strike="noStrike" cap="none">
              <a:solidFill>
                <a:schemeClr val="dk1"/>
              </a:solidFill>
              <a:latin typeface="Arial"/>
              <a:ea typeface="Arial"/>
              <a:cs typeface="Arial"/>
            </a:endParaRPr>
          </a:p>
          <a:p>
            <a:pPr marL="285750" marR="0" lvl="0" indent="-285750" algn="l" rtl="0">
              <a:spcBef>
                <a:spcPts val="400"/>
              </a:spcBef>
              <a:spcAft>
                <a:spcPts val="0"/>
              </a:spcAft>
              <a:buClr>
                <a:srgbClr val="000000"/>
              </a:buClr>
              <a:buSzPts val="1200"/>
              <a:buFont typeface="Arial"/>
              <a:buChar char="•"/>
            </a:pPr>
            <a:r>
              <a:rPr lang="en-GB" b="1">
                <a:solidFill>
                  <a:schemeClr val="dk1"/>
                </a:solidFill>
                <a:latin typeface="Arial"/>
                <a:ea typeface="Arial"/>
                <a:cs typeface="Arial"/>
                <a:sym typeface="Arial"/>
              </a:rPr>
              <a:t>India: </a:t>
            </a:r>
            <a:r>
              <a:rPr lang="en-GB">
                <a:solidFill>
                  <a:schemeClr val="dk1"/>
                </a:solidFill>
                <a:latin typeface="Arial"/>
                <a:ea typeface="Arial"/>
                <a:cs typeface="Arial"/>
                <a:sym typeface="Arial"/>
              </a:rPr>
              <a:t>Capital expenditure incurred and paid for acquisition of ‘‘right to use spectrum’’ for telecommunication services is eligible for depreciation in equal instalments over the tenure of the right.</a:t>
            </a:r>
            <a:endParaRPr>
              <a:solidFill>
                <a:schemeClr val="dk1"/>
              </a:solidFill>
            </a:endParaRPr>
          </a:p>
          <a:p>
            <a:pPr>
              <a:spcBef>
                <a:spcPts val="400"/>
              </a:spcBef>
              <a:buSzPts val="1200"/>
            </a:pPr>
            <a:endParaRPr lang="en-GB">
              <a:solidFill>
                <a:schemeClr val="dk1"/>
              </a:solidFill>
            </a:endParaRPr>
          </a:p>
          <a:p>
            <a:pPr marL="285750" marR="0" lvl="0" indent="-285750" algn="l" rtl="0">
              <a:spcBef>
                <a:spcPts val="400"/>
              </a:spcBef>
              <a:spcAft>
                <a:spcPts val="0"/>
              </a:spcAft>
              <a:buClr>
                <a:srgbClr val="000000"/>
              </a:buClr>
              <a:buSzPts val="1200"/>
              <a:buFont typeface="Arial"/>
              <a:buChar char="•"/>
            </a:pPr>
            <a:r>
              <a:rPr lang="en-GB" sz="1400" b="1">
                <a:solidFill>
                  <a:schemeClr val="dk1"/>
                </a:solidFill>
                <a:latin typeface="Arial"/>
                <a:ea typeface="Arial"/>
                <a:cs typeface="Arial"/>
                <a:sym typeface="Arial"/>
              </a:rPr>
              <a:t>Canada: </a:t>
            </a:r>
            <a:r>
              <a:rPr lang="en-GB" sz="1400">
                <a:solidFill>
                  <a:schemeClr val="dk1"/>
                </a:solidFill>
                <a:latin typeface="Arial"/>
                <a:ea typeface="Arial"/>
                <a:cs typeface="Arial"/>
                <a:sym typeface="Arial"/>
              </a:rPr>
              <a:t>Capital cost of spectrum licences are tax depreciable over the useful life of the licence.</a:t>
            </a:r>
            <a:endParaRPr>
              <a:solidFill>
                <a:schemeClr val="dk1"/>
              </a:solidFill>
            </a:endParaRPr>
          </a:p>
          <a:p>
            <a:pPr marL="285750" marR="0" lvl="0" indent="-209550" algn="l" rtl="0">
              <a:spcBef>
                <a:spcPts val="400"/>
              </a:spcBef>
              <a:spcAft>
                <a:spcPts val="0"/>
              </a:spcAft>
              <a:buClr>
                <a:srgbClr val="000000"/>
              </a:buClr>
              <a:buSzPts val="1200"/>
              <a:buFont typeface="Arial"/>
              <a:buNone/>
            </a:pPr>
            <a:endParaRPr sz="1400" b="1">
              <a:solidFill>
                <a:schemeClr val="dk1"/>
              </a:solidFill>
              <a:latin typeface="Arial"/>
              <a:ea typeface="Arial"/>
              <a:cs typeface="Arial"/>
              <a:sym typeface="Arial"/>
            </a:endParaRPr>
          </a:p>
          <a:p>
            <a:pPr marL="0" marR="0" lvl="0" indent="0" algn="l" rtl="0">
              <a:spcBef>
                <a:spcPts val="400"/>
              </a:spcBef>
              <a:spcAft>
                <a:spcPts val="0"/>
              </a:spcAft>
              <a:buNone/>
            </a:pPr>
            <a:endParaRPr sz="1400">
              <a:solidFill>
                <a:schemeClr val="dk1"/>
              </a:solidFill>
              <a:latin typeface="Arial"/>
              <a:ea typeface="Arial"/>
              <a:cs typeface="Arial"/>
              <a:sym typeface="Arial"/>
            </a:endParaRPr>
          </a:p>
        </p:txBody>
      </p:sp>
      <p:sp>
        <p:nvSpPr>
          <p:cNvPr id="256" name="Google Shape;256;p9"/>
          <p:cNvSpPr/>
          <p:nvPr/>
        </p:nvSpPr>
        <p:spPr>
          <a:xfrm rot="-5400000" flipH="1">
            <a:off x="10490215" y="1406349"/>
            <a:ext cx="1512864" cy="1306332"/>
          </a:xfrm>
          <a:custGeom>
            <a:avLst/>
            <a:gdLst/>
            <a:ahLst/>
            <a:cxnLst/>
            <a:rect l="l" t="t" r="r" b="b"/>
            <a:pathLst>
              <a:path w="1596600" h="1348200" extrusionOk="0">
                <a:moveTo>
                  <a:pt x="0" y="337050"/>
                </a:moveTo>
                <a:lnTo>
                  <a:pt x="0" y="338722"/>
                </a:lnTo>
                <a:lnTo>
                  <a:pt x="672428" y="1011150"/>
                </a:lnTo>
                <a:lnTo>
                  <a:pt x="922500" y="1011150"/>
                </a:lnTo>
                <a:lnTo>
                  <a:pt x="922500" y="1348200"/>
                </a:lnTo>
                <a:lnTo>
                  <a:pt x="1596600" y="674100"/>
                </a:lnTo>
                <a:lnTo>
                  <a:pt x="922500" y="0"/>
                </a:lnTo>
                <a:lnTo>
                  <a:pt x="922500" y="337050"/>
                </a:lnTo>
                <a:lnTo>
                  <a:pt x="0" y="337050"/>
                </a:lnTo>
                <a:close/>
              </a:path>
            </a:pathLst>
          </a:cu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Arial"/>
              <a:ea typeface="Arial"/>
              <a:cs typeface="Arial"/>
              <a:sym typeface="Arial"/>
            </a:endParaRPr>
          </a:p>
        </p:txBody>
      </p:sp>
      <p:sp>
        <p:nvSpPr>
          <p:cNvPr id="257" name="Google Shape;257;p9"/>
          <p:cNvSpPr/>
          <p:nvPr/>
        </p:nvSpPr>
        <p:spPr>
          <a:xfrm rot="-5400000" flipH="1">
            <a:off x="4521277" y="1326800"/>
            <a:ext cx="1596600" cy="1348200"/>
          </a:xfrm>
          <a:custGeom>
            <a:avLst/>
            <a:gdLst/>
            <a:ahLst/>
            <a:cxnLst/>
            <a:rect l="l" t="t" r="r" b="b"/>
            <a:pathLst>
              <a:path w="1596600" h="1348200" extrusionOk="0">
                <a:moveTo>
                  <a:pt x="0" y="337050"/>
                </a:moveTo>
                <a:lnTo>
                  <a:pt x="0" y="338722"/>
                </a:lnTo>
                <a:lnTo>
                  <a:pt x="672428" y="1011150"/>
                </a:lnTo>
                <a:lnTo>
                  <a:pt x="922500" y="1011150"/>
                </a:lnTo>
                <a:lnTo>
                  <a:pt x="922500" y="1348200"/>
                </a:lnTo>
                <a:lnTo>
                  <a:pt x="1596600" y="674100"/>
                </a:lnTo>
                <a:lnTo>
                  <a:pt x="922500" y="0"/>
                </a:lnTo>
                <a:lnTo>
                  <a:pt x="922500" y="337050"/>
                </a:lnTo>
                <a:lnTo>
                  <a:pt x="0" y="337050"/>
                </a:lnTo>
                <a:close/>
              </a:path>
            </a:pathLst>
          </a:custGeom>
          <a:solidFill>
            <a:srgbClr val="29A14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Arial"/>
              <a:ea typeface="Arial"/>
              <a:cs typeface="Arial"/>
              <a:sym typeface="Arial"/>
            </a:endParaRPr>
          </a:p>
        </p:txBody>
      </p:sp>
      <p:sp>
        <p:nvSpPr>
          <p:cNvPr id="3" name="Google Shape;222;p7">
            <a:extLst>
              <a:ext uri="{FF2B5EF4-FFF2-40B4-BE49-F238E27FC236}">
                <a16:creationId xmlns:a16="http://schemas.microsoft.com/office/drawing/2014/main" id="{9B71FBFD-CA8E-54B1-87D8-0CBC2D65592B}"/>
              </a:ext>
            </a:extLst>
          </p:cNvPr>
          <p:cNvSpPr txBox="1"/>
          <p:nvPr/>
        </p:nvSpPr>
        <p:spPr>
          <a:xfrm>
            <a:off x="128272" y="6411984"/>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a:extLst>
            <a:ext uri="{FF2B5EF4-FFF2-40B4-BE49-F238E27FC236}">
              <a16:creationId xmlns:a16="http://schemas.microsoft.com/office/drawing/2014/main" id="{EE70B8DF-0400-88A7-C651-C3B20FB3D5C3}"/>
            </a:ext>
          </a:extLst>
        </p:cNvPr>
        <p:cNvGrpSpPr/>
        <p:nvPr/>
      </p:nvGrpSpPr>
      <p:grpSpPr>
        <a:xfrm>
          <a:off x="0" y="0"/>
          <a:ext cx="0" cy="0"/>
          <a:chOff x="0" y="0"/>
          <a:chExt cx="0" cy="0"/>
        </a:xfrm>
      </p:grpSpPr>
      <p:sp>
        <p:nvSpPr>
          <p:cNvPr id="221" name="Google Shape;221;p7">
            <a:extLst>
              <a:ext uri="{FF2B5EF4-FFF2-40B4-BE49-F238E27FC236}">
                <a16:creationId xmlns:a16="http://schemas.microsoft.com/office/drawing/2014/main" id="{BE016F24-C606-4A27-EEAF-F7287B31916D}"/>
              </a:ext>
            </a:extLst>
          </p:cNvPr>
          <p:cNvSpPr txBox="1">
            <a:spLocks noGrp="1"/>
          </p:cNvSpPr>
          <p:nvPr>
            <p:ph type="ctrTitle"/>
          </p:nvPr>
        </p:nvSpPr>
        <p:spPr>
          <a:xfrm>
            <a:off x="1524000" y="2469650"/>
            <a:ext cx="9144000" cy="165576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9A149"/>
              </a:buClr>
              <a:buSzPts val="5000"/>
              <a:buFont typeface="Twentieth Century"/>
              <a:buNone/>
            </a:pPr>
            <a:r>
              <a:rPr lang="en-GB" sz="4000">
                <a:latin typeface="Georgia"/>
                <a:ea typeface="Twentieth Century"/>
                <a:cs typeface="Twentieth Century"/>
                <a:sym typeface="Twentieth Century"/>
              </a:rPr>
              <a:t>Proposal </a:t>
            </a:r>
            <a:r>
              <a:rPr lang="en-GB" sz="4000">
                <a:latin typeface="Georgia"/>
              </a:rPr>
              <a:t>2</a:t>
            </a:r>
            <a:r>
              <a:rPr lang="en-GB" sz="4000">
                <a:latin typeface="Georgia"/>
                <a:ea typeface="Twentieth Century"/>
                <a:cs typeface="Twentieth Century"/>
                <a:sym typeface="Twentieth Century"/>
              </a:rPr>
              <a:t>: Carrying forward of losses</a:t>
            </a:r>
            <a:endParaRPr lang="en-US" sz="4000">
              <a:latin typeface="Georgia"/>
            </a:endParaRPr>
          </a:p>
        </p:txBody>
      </p:sp>
      <p:sp>
        <p:nvSpPr>
          <p:cNvPr id="222" name="Google Shape;222;p7">
            <a:extLst>
              <a:ext uri="{FF2B5EF4-FFF2-40B4-BE49-F238E27FC236}">
                <a16:creationId xmlns:a16="http://schemas.microsoft.com/office/drawing/2014/main" id="{758BA0A9-00E8-C87A-C45D-B1B424C54DB3}"/>
              </a:ext>
            </a:extLst>
          </p:cNvPr>
          <p:cNvSpPr txBox="1"/>
          <p:nvPr/>
        </p:nvSpPr>
        <p:spPr>
          <a:xfrm>
            <a:off x="128272" y="6411984"/>
            <a:ext cx="1135117" cy="369291"/>
          </a:xfrm>
          <a:prstGeom prst="rect">
            <a:avLst/>
          </a:prstGeom>
          <a:noFill/>
          <a:ln>
            <a:noFill/>
          </a:ln>
        </p:spPr>
        <p:txBody>
          <a:bodyPr spcFirstLastPara="1" wrap="square" lIns="91425" tIns="45700" rIns="91425" bIns="45700" anchor="t" anchorCtr="0">
            <a:spAutoFit/>
          </a:bodyPr>
          <a:lstStyle/>
          <a:p>
            <a:pPr marL="0" marR="0" lvl="0" indent="0" algn="l">
              <a:spcBef>
                <a:spcPts val="0"/>
              </a:spcBef>
              <a:spcAft>
                <a:spcPts val="0"/>
              </a:spcAft>
              <a:buNone/>
            </a:pPr>
            <a:r>
              <a:rPr lang="en-GB" sz="1800">
                <a:solidFill>
                  <a:schemeClr val="dk1"/>
                </a:solidFill>
                <a:latin typeface="Calibri"/>
                <a:ea typeface="Calibri"/>
                <a:cs typeface="Calibri"/>
              </a:rPr>
              <a:t>7</a:t>
            </a:r>
            <a:endParaRPr lang="en-US"/>
          </a:p>
        </p:txBody>
      </p:sp>
    </p:spTree>
    <p:extLst>
      <p:ext uri="{BB962C8B-B14F-4D97-AF65-F5344CB8AC3E}">
        <p14:creationId xmlns:p14="http://schemas.microsoft.com/office/powerpoint/2010/main" val="435852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a:extLst>
            <a:ext uri="{FF2B5EF4-FFF2-40B4-BE49-F238E27FC236}">
              <a16:creationId xmlns:a16="http://schemas.microsoft.com/office/drawing/2014/main" id="{8AA1D6A4-9C4F-6F1C-EB2D-CE0AA11B596B}"/>
            </a:ext>
          </a:extLst>
        </p:cNvPr>
        <p:cNvGrpSpPr/>
        <p:nvPr/>
      </p:nvGrpSpPr>
      <p:grpSpPr>
        <a:xfrm>
          <a:off x="0" y="0"/>
          <a:ext cx="0" cy="0"/>
          <a:chOff x="0" y="0"/>
          <a:chExt cx="0" cy="0"/>
        </a:xfrm>
      </p:grpSpPr>
      <p:sp>
        <p:nvSpPr>
          <p:cNvPr id="227" name="Google Shape;227;p8">
            <a:extLst>
              <a:ext uri="{FF2B5EF4-FFF2-40B4-BE49-F238E27FC236}">
                <a16:creationId xmlns:a16="http://schemas.microsoft.com/office/drawing/2014/main" id="{2BD8A7FF-3736-EFEB-9603-4D46C443F928}"/>
              </a:ext>
            </a:extLst>
          </p:cNvPr>
          <p:cNvSpPr txBox="1">
            <a:spLocks noGrp="1"/>
          </p:cNvSpPr>
          <p:nvPr>
            <p:ph type="title"/>
          </p:nvPr>
        </p:nvSpPr>
        <p:spPr>
          <a:xfrm>
            <a:off x="442904" y="432000"/>
            <a:ext cx="11238742" cy="1238002"/>
          </a:xfrm>
          <a:prstGeom prst="rect">
            <a:avLst/>
          </a:prstGeom>
          <a:noFill/>
          <a:ln>
            <a:noFill/>
          </a:ln>
        </p:spPr>
        <p:txBody>
          <a:bodyPr spcFirstLastPara="1" wrap="square" lIns="0" tIns="0" rIns="0" bIns="0" anchor="t" anchorCtr="0">
            <a:noAutofit/>
          </a:bodyPr>
          <a:lstStyle/>
          <a:p>
            <a:pPr>
              <a:lnSpc>
                <a:spcPct val="85000"/>
              </a:lnSpc>
              <a:buClr>
                <a:schemeClr val="dk1"/>
              </a:buClr>
              <a:buSzPts val="2400"/>
            </a:pPr>
            <a:r>
              <a:rPr lang="en-GB" sz="2400" b="0">
                <a:latin typeface="Georgia"/>
                <a:ea typeface="Georgia"/>
                <a:cs typeface="Georgia"/>
                <a:sym typeface="Georgia"/>
              </a:rPr>
              <a:t>Proposal 2: Proposal to limit the carry forward period of tax losses to five years, effective 1 July 2025- Clause 8 (c)  Finance Bill 2025</a:t>
            </a:r>
            <a:br>
              <a:rPr lang="en-GB" sz="2000" b="0">
                <a:latin typeface="Georgia"/>
                <a:ea typeface="Georgia"/>
                <a:cs typeface="Georgia"/>
              </a:rPr>
            </a:br>
            <a:endParaRPr lang="en-GB" sz="1600" b="0">
              <a:latin typeface="Georgia"/>
              <a:ea typeface="Georgia"/>
              <a:cs typeface="Georgia"/>
            </a:endParaRPr>
          </a:p>
        </p:txBody>
      </p:sp>
      <p:grpSp>
        <p:nvGrpSpPr>
          <p:cNvPr id="228" name="Google Shape;228;p8">
            <a:extLst>
              <a:ext uri="{FF2B5EF4-FFF2-40B4-BE49-F238E27FC236}">
                <a16:creationId xmlns:a16="http://schemas.microsoft.com/office/drawing/2014/main" id="{5692B30D-3837-1D4F-E212-5FDD4DBD5B56}"/>
              </a:ext>
            </a:extLst>
          </p:cNvPr>
          <p:cNvGrpSpPr/>
          <p:nvPr/>
        </p:nvGrpSpPr>
        <p:grpSpPr>
          <a:xfrm>
            <a:off x="443820" y="1568029"/>
            <a:ext cx="11621977" cy="4499151"/>
            <a:chOff x="442926" y="1333500"/>
            <a:chExt cx="11471561" cy="4933500"/>
          </a:xfrm>
        </p:grpSpPr>
        <p:sp>
          <p:nvSpPr>
            <p:cNvPr id="229" name="Google Shape;229;p8">
              <a:extLst>
                <a:ext uri="{FF2B5EF4-FFF2-40B4-BE49-F238E27FC236}">
                  <a16:creationId xmlns:a16="http://schemas.microsoft.com/office/drawing/2014/main" id="{4F447A09-78E5-42AA-EEE0-18FB4515546C}"/>
                </a:ext>
              </a:extLst>
            </p:cNvPr>
            <p:cNvSpPr/>
            <p:nvPr/>
          </p:nvSpPr>
          <p:spPr>
            <a:xfrm>
              <a:off x="4327530" y="1333500"/>
              <a:ext cx="3072300" cy="4933500"/>
            </a:xfrm>
            <a:prstGeom prst="rect">
              <a:avLst/>
            </a:prstGeom>
            <a:noFill/>
            <a:ln w="762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grpSp>
          <p:nvGrpSpPr>
            <p:cNvPr id="230" name="Google Shape;230;p8">
              <a:extLst>
                <a:ext uri="{FF2B5EF4-FFF2-40B4-BE49-F238E27FC236}">
                  <a16:creationId xmlns:a16="http://schemas.microsoft.com/office/drawing/2014/main" id="{AC6AB112-3F70-D4A6-1D39-90D466523D82}"/>
                </a:ext>
              </a:extLst>
            </p:cNvPr>
            <p:cNvGrpSpPr/>
            <p:nvPr/>
          </p:nvGrpSpPr>
          <p:grpSpPr>
            <a:xfrm>
              <a:off x="442926" y="1333500"/>
              <a:ext cx="11471561" cy="4933500"/>
              <a:chOff x="442926" y="1333500"/>
              <a:chExt cx="11471561" cy="4933500"/>
            </a:xfrm>
          </p:grpSpPr>
          <p:sp>
            <p:nvSpPr>
              <p:cNvPr id="231" name="Google Shape;231;p8">
                <a:extLst>
                  <a:ext uri="{FF2B5EF4-FFF2-40B4-BE49-F238E27FC236}">
                    <a16:creationId xmlns:a16="http://schemas.microsoft.com/office/drawing/2014/main" id="{93AB0AB3-7942-15D7-1D0E-90FAFC7E1ADB}"/>
                  </a:ext>
                </a:extLst>
              </p:cNvPr>
              <p:cNvSpPr/>
              <p:nvPr/>
            </p:nvSpPr>
            <p:spPr>
              <a:xfrm>
                <a:off x="442926" y="1333500"/>
                <a:ext cx="3072300" cy="4933500"/>
              </a:xfrm>
              <a:prstGeom prst="rect">
                <a:avLst/>
              </a:prstGeom>
              <a:noFill/>
              <a:ln w="76200" cap="flat" cmpd="sng">
                <a:solidFill>
                  <a:srgbClr val="00B050"/>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sp>
            <p:nvSpPr>
              <p:cNvPr id="232" name="Google Shape;232;p8">
                <a:extLst>
                  <a:ext uri="{FF2B5EF4-FFF2-40B4-BE49-F238E27FC236}">
                    <a16:creationId xmlns:a16="http://schemas.microsoft.com/office/drawing/2014/main" id="{0B92BCE4-C14F-B031-88D3-F9C088FBCE60}"/>
                  </a:ext>
                </a:extLst>
              </p:cNvPr>
              <p:cNvSpPr/>
              <p:nvPr/>
            </p:nvSpPr>
            <p:spPr>
              <a:xfrm>
                <a:off x="7964177" y="1333500"/>
                <a:ext cx="3634334" cy="4933500"/>
              </a:xfrm>
              <a:prstGeom prst="rect">
                <a:avLst/>
              </a:prstGeom>
              <a:noFill/>
              <a:ln w="76200" cap="flat" cmpd="sng">
                <a:solidFill>
                  <a:schemeClr val="accent6"/>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133">
                  <a:solidFill>
                    <a:schemeClr val="lt1"/>
                  </a:solidFill>
                  <a:latin typeface="Arial"/>
                  <a:ea typeface="Arial"/>
                  <a:cs typeface="Arial"/>
                  <a:sym typeface="Arial"/>
                </a:endParaRPr>
              </a:p>
            </p:txBody>
          </p:sp>
          <p:sp>
            <p:nvSpPr>
              <p:cNvPr id="233" name="Google Shape;233;p8">
                <a:extLst>
                  <a:ext uri="{FF2B5EF4-FFF2-40B4-BE49-F238E27FC236}">
                    <a16:creationId xmlns:a16="http://schemas.microsoft.com/office/drawing/2014/main" id="{09F6C86A-FD1F-2474-26B7-674594F548C9}"/>
                  </a:ext>
                </a:extLst>
              </p:cNvPr>
              <p:cNvSpPr/>
              <p:nvPr/>
            </p:nvSpPr>
            <p:spPr>
              <a:xfrm>
                <a:off x="1011469" y="1853707"/>
                <a:ext cx="2813700" cy="544973"/>
              </a:xfrm>
              <a:prstGeom prst="rect">
                <a:avLst/>
              </a:prstGeom>
              <a:solidFill>
                <a:srgbClr val="00B050"/>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600" b="1">
                    <a:solidFill>
                      <a:schemeClr val="lt1"/>
                    </a:solidFill>
                    <a:latin typeface="Arial"/>
                    <a:ea typeface="Arial"/>
                    <a:cs typeface="Arial"/>
                    <a:sym typeface="Arial"/>
                  </a:rPr>
                  <a:t>Issue</a:t>
                </a:r>
                <a:endParaRPr sz="1600">
                  <a:solidFill>
                    <a:schemeClr val="lt1"/>
                  </a:solidFill>
                  <a:latin typeface="Arial"/>
                  <a:ea typeface="Arial"/>
                  <a:cs typeface="Arial"/>
                  <a:sym typeface="Arial"/>
                </a:endParaRPr>
              </a:p>
            </p:txBody>
          </p:sp>
          <p:sp>
            <p:nvSpPr>
              <p:cNvPr id="234" name="Google Shape;234;p8">
                <a:extLst>
                  <a:ext uri="{FF2B5EF4-FFF2-40B4-BE49-F238E27FC236}">
                    <a16:creationId xmlns:a16="http://schemas.microsoft.com/office/drawing/2014/main" id="{564BD71E-A6CC-7719-AA1E-5E15DC778F95}"/>
                  </a:ext>
                </a:extLst>
              </p:cNvPr>
              <p:cNvSpPr txBox="1"/>
              <p:nvPr/>
            </p:nvSpPr>
            <p:spPr>
              <a:xfrm>
                <a:off x="509108" y="1682170"/>
                <a:ext cx="714600" cy="103192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rgbClr val="00B050"/>
                    </a:solidFill>
                    <a:latin typeface="Calibri"/>
                    <a:ea typeface="Calibri"/>
                    <a:cs typeface="Calibri"/>
                    <a:sym typeface="Calibri"/>
                  </a:rPr>
                  <a:t>1</a:t>
                </a:r>
                <a:endParaRPr sz="5333">
                  <a:solidFill>
                    <a:srgbClr val="00B050"/>
                  </a:solidFill>
                  <a:latin typeface="Calibri"/>
                  <a:ea typeface="Calibri"/>
                  <a:cs typeface="Calibri"/>
                  <a:sym typeface="Calibri"/>
                </a:endParaRPr>
              </a:p>
            </p:txBody>
          </p:sp>
          <p:sp>
            <p:nvSpPr>
              <p:cNvPr id="235" name="Google Shape;235;p8">
                <a:extLst>
                  <a:ext uri="{FF2B5EF4-FFF2-40B4-BE49-F238E27FC236}">
                    <a16:creationId xmlns:a16="http://schemas.microsoft.com/office/drawing/2014/main" id="{0E8153DC-2900-3691-6411-3C264A620EB4}"/>
                  </a:ext>
                </a:extLst>
              </p:cNvPr>
              <p:cNvSpPr/>
              <p:nvPr/>
            </p:nvSpPr>
            <p:spPr>
              <a:xfrm>
                <a:off x="4800600" y="1853707"/>
                <a:ext cx="2944284" cy="544974"/>
              </a:xfrm>
              <a:prstGeom prst="rect">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600" b="1">
                    <a:solidFill>
                      <a:schemeClr val="lt1"/>
                    </a:solidFill>
                    <a:latin typeface="Arial"/>
                    <a:ea typeface="Arial"/>
                    <a:cs typeface="Arial"/>
                    <a:sym typeface="Arial"/>
                  </a:rPr>
                  <a:t>Proposal</a:t>
                </a:r>
                <a:endParaRPr sz="1600">
                  <a:solidFill>
                    <a:schemeClr val="lt1"/>
                  </a:solidFill>
                  <a:latin typeface="Arial"/>
                  <a:ea typeface="Arial"/>
                  <a:cs typeface="Arial"/>
                  <a:sym typeface="Arial"/>
                </a:endParaRPr>
              </a:p>
            </p:txBody>
          </p:sp>
          <p:sp>
            <p:nvSpPr>
              <p:cNvPr id="236" name="Google Shape;236;p8">
                <a:extLst>
                  <a:ext uri="{FF2B5EF4-FFF2-40B4-BE49-F238E27FC236}">
                    <a16:creationId xmlns:a16="http://schemas.microsoft.com/office/drawing/2014/main" id="{03F7876A-4A3A-82AB-1E83-0B71AA45763B}"/>
                  </a:ext>
                </a:extLst>
              </p:cNvPr>
              <p:cNvSpPr txBox="1"/>
              <p:nvPr/>
            </p:nvSpPr>
            <p:spPr>
              <a:xfrm>
                <a:off x="4386905" y="1656241"/>
                <a:ext cx="714600" cy="103192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chemeClr val="dk1"/>
                    </a:solidFill>
                    <a:latin typeface="Calibri"/>
                    <a:ea typeface="Calibri"/>
                    <a:cs typeface="Calibri"/>
                    <a:sym typeface="Calibri"/>
                  </a:rPr>
                  <a:t>2</a:t>
                </a:r>
                <a:endParaRPr sz="5333">
                  <a:solidFill>
                    <a:schemeClr val="dk1"/>
                  </a:solidFill>
                  <a:latin typeface="Calibri"/>
                  <a:ea typeface="Calibri"/>
                  <a:cs typeface="Calibri"/>
                  <a:sym typeface="Calibri"/>
                </a:endParaRPr>
              </a:p>
            </p:txBody>
          </p:sp>
          <p:sp>
            <p:nvSpPr>
              <p:cNvPr id="237" name="Google Shape;237;p8">
                <a:extLst>
                  <a:ext uri="{FF2B5EF4-FFF2-40B4-BE49-F238E27FC236}">
                    <a16:creationId xmlns:a16="http://schemas.microsoft.com/office/drawing/2014/main" id="{14A4B047-6DB2-8FD8-19C7-0B8B641840D5}"/>
                  </a:ext>
                </a:extLst>
              </p:cNvPr>
              <p:cNvSpPr/>
              <p:nvPr/>
            </p:nvSpPr>
            <p:spPr>
              <a:xfrm>
                <a:off x="8732034" y="1853706"/>
                <a:ext cx="3182453" cy="544973"/>
              </a:xfrm>
              <a:prstGeom prst="rect">
                <a:avLst/>
              </a:prstGeom>
              <a:solidFill>
                <a:schemeClr val="accent6"/>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r>
                  <a:rPr lang="en-GB" sz="1600" b="1">
                    <a:solidFill>
                      <a:schemeClr val="lt1"/>
                    </a:solidFill>
                    <a:latin typeface="Arial"/>
                    <a:ea typeface="Arial"/>
                    <a:cs typeface="Arial"/>
                    <a:sym typeface="Arial"/>
                  </a:rPr>
                  <a:t>Justification</a:t>
                </a:r>
                <a:endParaRPr sz="1600">
                  <a:solidFill>
                    <a:schemeClr val="lt1"/>
                  </a:solidFill>
                  <a:latin typeface="Arial"/>
                  <a:ea typeface="Arial"/>
                  <a:cs typeface="Arial"/>
                  <a:sym typeface="Arial"/>
                </a:endParaRPr>
              </a:p>
            </p:txBody>
          </p:sp>
          <p:sp>
            <p:nvSpPr>
              <p:cNvPr id="238" name="Google Shape;238;p8">
                <a:extLst>
                  <a:ext uri="{FF2B5EF4-FFF2-40B4-BE49-F238E27FC236}">
                    <a16:creationId xmlns:a16="http://schemas.microsoft.com/office/drawing/2014/main" id="{113B4DBE-C7D5-1D3F-7ED6-CBC323597578}"/>
                  </a:ext>
                </a:extLst>
              </p:cNvPr>
              <p:cNvSpPr txBox="1"/>
              <p:nvPr/>
            </p:nvSpPr>
            <p:spPr>
              <a:xfrm>
                <a:off x="8264782" y="1634375"/>
                <a:ext cx="714600" cy="103192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5333">
                    <a:solidFill>
                      <a:schemeClr val="accent6"/>
                    </a:solidFill>
                    <a:latin typeface="Calibri"/>
                    <a:ea typeface="Calibri"/>
                    <a:cs typeface="Calibri"/>
                    <a:sym typeface="Calibri"/>
                  </a:rPr>
                  <a:t>3</a:t>
                </a:r>
                <a:endParaRPr sz="5333">
                  <a:solidFill>
                    <a:schemeClr val="accent6"/>
                  </a:solidFill>
                  <a:latin typeface="Calibri"/>
                  <a:ea typeface="Calibri"/>
                  <a:cs typeface="Calibri"/>
                  <a:sym typeface="Calibri"/>
                </a:endParaRPr>
              </a:p>
            </p:txBody>
          </p:sp>
          <p:sp>
            <p:nvSpPr>
              <p:cNvPr id="239" name="Google Shape;239;p8">
                <a:extLst>
                  <a:ext uri="{FF2B5EF4-FFF2-40B4-BE49-F238E27FC236}">
                    <a16:creationId xmlns:a16="http://schemas.microsoft.com/office/drawing/2014/main" id="{7CE5CFB4-BD51-B376-2E1E-498B1A46D37C}"/>
                  </a:ext>
                </a:extLst>
              </p:cNvPr>
              <p:cNvSpPr/>
              <p:nvPr/>
            </p:nvSpPr>
            <p:spPr>
              <a:xfrm>
                <a:off x="572224" y="2602577"/>
                <a:ext cx="2813700" cy="366442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endParaRPr lang="en-US">
                  <a:solidFill>
                    <a:schemeClr val="dk1"/>
                  </a:solidFill>
                  <a:latin typeface="Arial"/>
                  <a:ea typeface="Arial"/>
                  <a:cs typeface="Arial"/>
                </a:endParaRPr>
              </a:p>
              <a:p>
                <a:pPr marL="380365" marR="0" lvl="0" indent="-380365" algn="l" rtl="0">
                  <a:spcBef>
                    <a:spcPts val="0"/>
                  </a:spcBef>
                  <a:spcAft>
                    <a:spcPts val="0"/>
                  </a:spcAft>
                  <a:buClr>
                    <a:schemeClr val="dk1"/>
                  </a:buClr>
                  <a:buSzPts val="1200"/>
                  <a:buFont typeface="Arial"/>
                  <a:buChar char="•"/>
                </a:pPr>
                <a:r>
                  <a:rPr lang="en-GB">
                    <a:solidFill>
                      <a:schemeClr val="dk1"/>
                    </a:solidFill>
                    <a:latin typeface="Arial"/>
                    <a:ea typeface="Arial"/>
                    <a:cs typeface="Arial"/>
                    <a:sym typeface="Arial"/>
                  </a:rPr>
                  <a:t>The Bill proposes to amend Section </a:t>
                </a:r>
                <a:r>
                  <a:rPr lang="en-US">
                    <a:solidFill>
                      <a:schemeClr val="dk1"/>
                    </a:solidFill>
                    <a:latin typeface="Arial"/>
                    <a:ea typeface="Arial"/>
                    <a:cs typeface="Arial"/>
                    <a:sym typeface="Arial"/>
                  </a:rPr>
                  <a:t>15(4) of the Income Tax Act, CAP 470 (ITA) to limit carrying forward of losses to succeeding five years</a:t>
                </a:r>
                <a:endParaRPr>
                  <a:solidFill>
                    <a:schemeClr val="dk1"/>
                  </a:solidFill>
                  <a:latin typeface="Arial"/>
                  <a:ea typeface="Arial"/>
                  <a:cs typeface="Arial"/>
                  <a:sym typeface="Arial"/>
                </a:endParaRPr>
              </a:p>
              <a:p>
                <a:pPr marL="197485" marR="0" lvl="0" indent="0" algn="l" rtl="0">
                  <a:lnSpc>
                    <a:spcPct val="66666"/>
                  </a:lnSpc>
                  <a:spcBef>
                    <a:spcPts val="0"/>
                  </a:spcBef>
                  <a:spcAft>
                    <a:spcPts val="0"/>
                  </a:spcAft>
                  <a:buNone/>
                </a:pPr>
                <a:endParaRPr sz="1200">
                  <a:solidFill>
                    <a:schemeClr val="dk1"/>
                  </a:solidFill>
                  <a:latin typeface="Arial"/>
                  <a:ea typeface="Arial"/>
                  <a:cs typeface="Arial"/>
                  <a:sym typeface="Arial"/>
                </a:endParaRPr>
              </a:p>
            </p:txBody>
          </p:sp>
          <p:sp>
            <p:nvSpPr>
              <p:cNvPr id="240" name="Google Shape;240;p8">
                <a:extLst>
                  <a:ext uri="{FF2B5EF4-FFF2-40B4-BE49-F238E27FC236}">
                    <a16:creationId xmlns:a16="http://schemas.microsoft.com/office/drawing/2014/main" id="{5DC5D776-35AA-4310-9031-E3FED6B24F3F}"/>
                  </a:ext>
                </a:extLst>
              </p:cNvPr>
              <p:cNvSpPr/>
              <p:nvPr/>
            </p:nvSpPr>
            <p:spPr>
              <a:xfrm>
                <a:off x="4452179" y="2446985"/>
                <a:ext cx="2823000" cy="350787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endParaRPr lang="en-US" dirty="0">
                  <a:solidFill>
                    <a:schemeClr val="dk1"/>
                  </a:solidFill>
                  <a:latin typeface="Arial"/>
                  <a:ea typeface="Arial"/>
                  <a:cs typeface="Arial"/>
                </a:endParaRPr>
              </a:p>
              <a:p>
                <a:pPr marL="285750" marR="0" lvl="0" indent="-285750" algn="l" rtl="0">
                  <a:spcBef>
                    <a:spcPts val="0"/>
                  </a:spcBef>
                  <a:spcAft>
                    <a:spcPts val="0"/>
                  </a:spcAft>
                  <a:buClr>
                    <a:schemeClr val="dk1"/>
                  </a:buClr>
                  <a:buSzPts val="1200"/>
                  <a:buFont typeface="Arial"/>
                  <a:buChar char="•"/>
                </a:pPr>
                <a:r>
                  <a:rPr lang="en-US" dirty="0">
                    <a:solidFill>
                      <a:schemeClr val="dk1"/>
                    </a:solidFill>
                    <a:latin typeface="Arial"/>
                    <a:ea typeface="Arial"/>
                    <a:cs typeface="Arial"/>
                    <a:sym typeface="Arial"/>
                  </a:rPr>
                  <a:t>In line with international best practices, we propose that this proposal be amended to limit the carrying- forward period of tax losses to </a:t>
                </a:r>
                <a:r>
                  <a:rPr lang="en-US" b="1" dirty="0">
                    <a:solidFill>
                      <a:schemeClr val="dk1"/>
                    </a:solidFill>
                    <a:latin typeface="Arial"/>
                    <a:ea typeface="Arial"/>
                    <a:cs typeface="Arial"/>
                    <a:sym typeface="Arial"/>
                  </a:rPr>
                  <a:t>10 years.</a:t>
                </a:r>
              </a:p>
              <a:p>
                <a:pPr marL="285750" marR="0" lvl="0" indent="-285750" algn="l" rtl="0">
                  <a:spcBef>
                    <a:spcPts val="0"/>
                  </a:spcBef>
                  <a:spcAft>
                    <a:spcPts val="0"/>
                  </a:spcAft>
                  <a:buClr>
                    <a:schemeClr val="dk1"/>
                  </a:buClr>
                  <a:buSzPts val="1200"/>
                  <a:buFont typeface="Arial"/>
                  <a:buChar char="•"/>
                </a:pPr>
                <a:endParaRPr lang="en-US" dirty="0">
                  <a:solidFill>
                    <a:schemeClr val="dk1"/>
                  </a:solidFill>
                </a:endParaRPr>
              </a:p>
              <a:p>
                <a:pPr marL="285750" marR="0" lvl="0" indent="-285750" algn="l" rtl="0">
                  <a:spcBef>
                    <a:spcPts val="0"/>
                  </a:spcBef>
                  <a:spcAft>
                    <a:spcPts val="0"/>
                  </a:spcAft>
                  <a:buClr>
                    <a:schemeClr val="dk1"/>
                  </a:buClr>
                  <a:buSzPts val="1200"/>
                  <a:buFont typeface="Arial"/>
                  <a:buChar char="•"/>
                </a:pPr>
                <a:endParaRPr lang="en-US" dirty="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200"/>
                  <a:buFont typeface="Arial"/>
                  <a:buChar char="•"/>
                </a:pPr>
                <a:endParaRPr lang="en-US" dirty="0">
                  <a:solidFill>
                    <a:schemeClr val="dk1"/>
                  </a:solidFill>
                </a:endParaRPr>
              </a:p>
              <a:p>
                <a:pPr marL="227965" marR="0" lvl="0" indent="-151765" algn="l" rtl="0">
                  <a:spcBef>
                    <a:spcPts val="0"/>
                  </a:spcBef>
                  <a:spcAft>
                    <a:spcPts val="0"/>
                  </a:spcAft>
                  <a:buClr>
                    <a:schemeClr val="dk1"/>
                  </a:buClr>
                  <a:buSzPts val="1200"/>
                  <a:buFont typeface="Arial"/>
                  <a:buNone/>
                </a:pPr>
                <a:endParaRPr dirty="0">
                  <a:solidFill>
                    <a:schemeClr val="dk1"/>
                  </a:solidFill>
                  <a:latin typeface="Arial"/>
                  <a:ea typeface="Arial"/>
                  <a:cs typeface="Arial"/>
                  <a:sym typeface="Arial"/>
                </a:endParaRPr>
              </a:p>
            </p:txBody>
          </p:sp>
          <p:sp>
            <p:nvSpPr>
              <p:cNvPr id="241" name="Google Shape;241;p8">
                <a:extLst>
                  <a:ext uri="{FF2B5EF4-FFF2-40B4-BE49-F238E27FC236}">
                    <a16:creationId xmlns:a16="http://schemas.microsoft.com/office/drawing/2014/main" id="{8850B0C6-1B4F-10C6-65F0-1A4701C8A721}"/>
                  </a:ext>
                </a:extLst>
              </p:cNvPr>
              <p:cNvSpPr/>
              <p:nvPr/>
            </p:nvSpPr>
            <p:spPr>
              <a:xfrm>
                <a:off x="8220920" y="2446985"/>
                <a:ext cx="3310185" cy="3226230"/>
              </a:xfrm>
              <a:prstGeom prst="rect">
                <a:avLst/>
              </a:prstGeom>
              <a:noFill/>
              <a:ln>
                <a:noFill/>
              </a:ln>
            </p:spPr>
            <p:txBody>
              <a:bodyPr spcFirstLastPara="1" wrap="square" lIns="0" tIns="0" rIns="0" bIns="0" anchor="t" anchorCtr="0">
                <a:noAutofit/>
              </a:bodyPr>
              <a:lstStyle/>
              <a:p>
                <a:pPr marL="171450" marR="0" lvl="0" indent="-171450" algn="l" rtl="0">
                  <a:spcBef>
                    <a:spcPts val="0"/>
                  </a:spcBef>
                  <a:spcAft>
                    <a:spcPts val="0"/>
                  </a:spcAft>
                  <a:buClr>
                    <a:schemeClr val="dk1"/>
                  </a:buClr>
                  <a:buSzPts val="1200"/>
                  <a:buFont typeface="Arial"/>
                  <a:buChar char="•"/>
                </a:pPr>
                <a:r>
                  <a:rPr lang="en-US">
                    <a:solidFill>
                      <a:schemeClr val="dk1"/>
                    </a:solidFill>
                  </a:rPr>
                  <a:t>C</a:t>
                </a:r>
                <a:r>
                  <a:rPr lang="en-US">
                    <a:solidFill>
                      <a:schemeClr val="dk1"/>
                    </a:solidFill>
                    <a:latin typeface="Arial"/>
                    <a:ea typeface="Arial"/>
                    <a:cs typeface="Arial"/>
                    <a:sym typeface="Arial"/>
                  </a:rPr>
                  <a:t>apital-intensive infrastructure projects rely heavily on the indefinite carry-forward of tax losses to remain financially viable over long investment horizons</a:t>
                </a:r>
              </a:p>
              <a:p>
                <a:pPr marL="171450" marR="0" lvl="0" indent="-171450" algn="l" rtl="0">
                  <a:spcBef>
                    <a:spcPts val="0"/>
                  </a:spcBef>
                  <a:spcAft>
                    <a:spcPts val="0"/>
                  </a:spcAft>
                  <a:buClr>
                    <a:schemeClr val="dk1"/>
                  </a:buClr>
                  <a:buSzPts val="1200"/>
                  <a:buFont typeface="Arial"/>
                  <a:buChar char="•"/>
                </a:pPr>
                <a:r>
                  <a:rPr lang="en-US">
                    <a:solidFill>
                      <a:schemeClr val="dk1"/>
                    </a:solidFill>
                    <a:latin typeface="Arial"/>
                    <a:ea typeface="Arial"/>
                    <a:cs typeface="Arial"/>
                    <a:sym typeface="Arial"/>
                  </a:rPr>
                  <a:t>Predictable tax policy is essential for long-term investment planning, and abrupt changes—like capping tax loss carry-forwards—undermine investor confidence.</a:t>
                </a:r>
              </a:p>
              <a:p>
                <a:pPr marL="171450" marR="0" lvl="0" indent="-171450" algn="l" rtl="0">
                  <a:spcBef>
                    <a:spcPts val="0"/>
                  </a:spcBef>
                  <a:spcAft>
                    <a:spcPts val="0"/>
                  </a:spcAft>
                  <a:buClr>
                    <a:schemeClr val="dk1"/>
                  </a:buClr>
                  <a:buSzPts val="1200"/>
                  <a:buFont typeface="Arial"/>
                  <a:buChar char="•"/>
                </a:pPr>
                <a:r>
                  <a:rPr lang="en-US">
                    <a:solidFill>
                      <a:schemeClr val="dk1"/>
                    </a:solidFill>
                    <a:latin typeface="Arial"/>
                    <a:ea typeface="Arial"/>
                    <a:cs typeface="Arial"/>
                    <a:sym typeface="Arial"/>
                  </a:rPr>
                  <a:t>Misalignment Between Tax Reform and Kenya’s Digital and Industrial Ambitions</a:t>
                </a:r>
                <a:endParaRPr>
                  <a:solidFill>
                    <a:schemeClr val="dk1"/>
                  </a:solidFill>
                  <a:latin typeface="Arial"/>
                  <a:ea typeface="Arial"/>
                  <a:cs typeface="Arial"/>
                  <a:sym typeface="Arial"/>
                </a:endParaRPr>
              </a:p>
              <a:p>
                <a:pPr marL="380365" marR="0" lvl="0" indent="-304165" algn="l" rtl="0">
                  <a:spcBef>
                    <a:spcPts val="0"/>
                  </a:spcBef>
                  <a:spcAft>
                    <a:spcPts val="0"/>
                  </a:spcAft>
                  <a:buClr>
                    <a:schemeClr val="dk1"/>
                  </a:buClr>
                  <a:buSzPts val="1200"/>
                  <a:buFont typeface="Arial"/>
                  <a:buNone/>
                </a:pPr>
                <a:endParaRPr>
                  <a:solidFill>
                    <a:schemeClr val="dk1"/>
                  </a:solidFill>
                  <a:latin typeface="Arial"/>
                  <a:ea typeface="Arial"/>
                  <a:cs typeface="Arial"/>
                  <a:sym typeface="Arial"/>
                </a:endParaRPr>
              </a:p>
              <a:p>
                <a:pPr marL="0" marR="0" lvl="0" indent="0" algn="l" rtl="0">
                  <a:spcBef>
                    <a:spcPts val="0"/>
                  </a:spcBef>
                  <a:spcAft>
                    <a:spcPts val="0"/>
                  </a:spcAft>
                  <a:buNone/>
                </a:pPr>
                <a:endParaRPr>
                  <a:solidFill>
                    <a:schemeClr val="dk1"/>
                  </a:solidFill>
                  <a:latin typeface="Arial"/>
                  <a:ea typeface="Arial"/>
                  <a:cs typeface="Arial"/>
                  <a:sym typeface="Arial"/>
                </a:endParaRPr>
              </a:p>
            </p:txBody>
          </p:sp>
        </p:grpSp>
      </p:grpSp>
      <p:sp>
        <p:nvSpPr>
          <p:cNvPr id="242" name="Google Shape;242;p8">
            <a:extLst>
              <a:ext uri="{FF2B5EF4-FFF2-40B4-BE49-F238E27FC236}">
                <a16:creationId xmlns:a16="http://schemas.microsoft.com/office/drawing/2014/main" id="{69EF0002-AD56-4CDA-52D1-B131A1F22790}"/>
              </a:ext>
            </a:extLst>
          </p:cNvPr>
          <p:cNvSpPr txBox="1"/>
          <p:nvPr/>
        </p:nvSpPr>
        <p:spPr>
          <a:xfrm>
            <a:off x="442904" y="6274846"/>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8</a:t>
            </a:r>
          </a:p>
        </p:txBody>
      </p:sp>
    </p:spTree>
    <p:extLst>
      <p:ext uri="{BB962C8B-B14F-4D97-AF65-F5344CB8AC3E}">
        <p14:creationId xmlns:p14="http://schemas.microsoft.com/office/powerpoint/2010/main" val="3420964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3BA0E-8E3F-068B-1605-AA428B40202E}"/>
              </a:ext>
            </a:extLst>
          </p:cNvPr>
          <p:cNvSpPr>
            <a:spLocks noGrp="1"/>
          </p:cNvSpPr>
          <p:nvPr>
            <p:ph type="title"/>
          </p:nvPr>
        </p:nvSpPr>
        <p:spPr/>
        <p:txBody>
          <a:bodyPr/>
          <a:lstStyle/>
          <a:p>
            <a:r>
              <a:rPr lang="en-US" sz="2400" b="0">
                <a:latin typeface="Georgia" panose="02040502050405020303" pitchFamily="18" charset="0"/>
              </a:rPr>
              <a:t>Proposed Amendment to clause 8 (c) of the Income Tax Act</a:t>
            </a:r>
            <a:endParaRPr lang="en-GB" sz="2400" b="0">
              <a:latin typeface="Georgia" panose="02040502050405020303" pitchFamily="18" charset="0"/>
            </a:endParaRPr>
          </a:p>
        </p:txBody>
      </p:sp>
      <p:sp>
        <p:nvSpPr>
          <p:cNvPr id="3" name="Text Placeholder 2">
            <a:extLst>
              <a:ext uri="{FF2B5EF4-FFF2-40B4-BE49-F238E27FC236}">
                <a16:creationId xmlns:a16="http://schemas.microsoft.com/office/drawing/2014/main" id="{EE554924-75F7-10F3-5043-666B974C6D33}"/>
              </a:ext>
            </a:extLst>
          </p:cNvPr>
          <p:cNvSpPr>
            <a:spLocks noGrp="1"/>
          </p:cNvSpPr>
          <p:nvPr>
            <p:ph type="body" idx="1"/>
          </p:nvPr>
        </p:nvSpPr>
        <p:spPr/>
        <p:txBody>
          <a:bodyPr>
            <a:normAutofit/>
          </a:bodyPr>
          <a:lstStyle/>
          <a:p>
            <a:pPr>
              <a:buFont typeface="+mj-lt"/>
              <a:buAutoNum type="alphaLcParenR"/>
            </a:pPr>
            <a:endParaRPr lang="en-US" sz="1800">
              <a:latin typeface="+mj-lt"/>
            </a:endParaRPr>
          </a:p>
          <a:p>
            <a:pPr>
              <a:buFont typeface="+mj-lt"/>
              <a:buAutoNum type="alphaLcParenR"/>
            </a:pPr>
            <a:r>
              <a:rPr lang="en-US" sz="2000">
                <a:latin typeface="+mn-lt"/>
              </a:rPr>
              <a:t>Delete clause 8(d) of the Bill to retain section 15(5) of the Income Tax Act. </a:t>
            </a:r>
          </a:p>
          <a:p>
            <a:pPr marL="114300" indent="0">
              <a:buNone/>
            </a:pPr>
            <a:endParaRPr lang="en-US" sz="2000">
              <a:latin typeface="+mn-lt"/>
            </a:endParaRPr>
          </a:p>
          <a:p>
            <a:pPr>
              <a:buFont typeface="+mj-lt"/>
              <a:buAutoNum type="alphaLcParenR"/>
            </a:pPr>
            <a:r>
              <a:rPr lang="en-US" sz="2000">
                <a:latin typeface="+mn-lt"/>
              </a:rPr>
              <a:t>Amending clause 8 (c) of the Bill by inserting the word </a:t>
            </a:r>
            <a:r>
              <a:rPr lang="en-US" sz="2000" b="1">
                <a:latin typeface="+mn-lt"/>
              </a:rPr>
              <a:t>“nine” </a:t>
            </a:r>
            <a:r>
              <a:rPr lang="en-US" sz="2000">
                <a:latin typeface="+mn-lt"/>
              </a:rPr>
              <a:t>immediately after the word “succeeding” to read as follows;</a:t>
            </a:r>
          </a:p>
          <a:p>
            <a:pPr marL="114300" indent="0">
              <a:buNone/>
            </a:pPr>
            <a:endParaRPr lang="en-US" sz="2000">
              <a:latin typeface="+mn-lt"/>
            </a:endParaRPr>
          </a:p>
          <a:p>
            <a:pPr marL="1028700" lvl="2" indent="0">
              <a:buNone/>
            </a:pPr>
            <a:r>
              <a:rPr lang="en-US">
                <a:latin typeface="+mn-lt"/>
              </a:rPr>
              <a:t>“(4) Where the ascertainment of the total income of a person results in a deficit for a year of income, the amount of that deficit shall be an allowable deduction in ascertaining the total income of such person for that year and the succeeding nine years of income”</a:t>
            </a:r>
          </a:p>
          <a:p>
            <a:pPr marL="1028700" lvl="2" indent="0">
              <a:buNone/>
            </a:pPr>
            <a:endParaRPr lang="en-US" sz="1800">
              <a:latin typeface="+mn-lt"/>
            </a:endParaRPr>
          </a:p>
          <a:p>
            <a:pPr marL="114300" indent="0">
              <a:buNone/>
            </a:pPr>
            <a:endParaRPr lang="en-GB" sz="1800">
              <a:latin typeface="+mj-lt"/>
            </a:endParaRPr>
          </a:p>
        </p:txBody>
      </p:sp>
      <p:sp>
        <p:nvSpPr>
          <p:cNvPr id="4" name="Google Shape;242;p8">
            <a:extLst>
              <a:ext uri="{FF2B5EF4-FFF2-40B4-BE49-F238E27FC236}">
                <a16:creationId xmlns:a16="http://schemas.microsoft.com/office/drawing/2014/main" id="{F551D4D7-94DD-B6D7-9495-E14630BE9448}"/>
              </a:ext>
            </a:extLst>
          </p:cNvPr>
          <p:cNvSpPr txBox="1"/>
          <p:nvPr/>
        </p:nvSpPr>
        <p:spPr>
          <a:xfrm>
            <a:off x="442904" y="6274846"/>
            <a:ext cx="113511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rPr>
              <a:t>9</a:t>
            </a:r>
          </a:p>
        </p:txBody>
      </p:sp>
    </p:spTree>
    <p:extLst>
      <p:ext uri="{BB962C8B-B14F-4D97-AF65-F5344CB8AC3E}">
        <p14:creationId xmlns:p14="http://schemas.microsoft.com/office/powerpoint/2010/main" val="34512532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256,1,Slide1"/>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1663</Words>
  <Application>Microsoft Office PowerPoint</Application>
  <PresentationFormat>Widescreen</PresentationFormat>
  <Paragraphs>141</Paragraphs>
  <Slides>15</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Twentieth Century</vt:lpstr>
      <vt:lpstr>Montserrat</vt:lpstr>
      <vt:lpstr>Arial</vt:lpstr>
      <vt:lpstr>Times New Roman</vt:lpstr>
      <vt:lpstr>Georgia</vt:lpstr>
      <vt:lpstr>Calibri</vt:lpstr>
      <vt:lpstr>Office Theme</vt:lpstr>
      <vt:lpstr>The Fiscal Budget for the Financial Bill 2025                  Submission of Safaricom PLC’s Tax Proposals </vt:lpstr>
      <vt:lpstr>PowerPoint Presentation</vt:lpstr>
      <vt:lpstr>Proposal 1:Spectrum Licenses</vt:lpstr>
      <vt:lpstr>Proposal 1: Introduction of a provision in the ITA to allow telecommunication companies to claim investment allowances on the cost incurred in acquiring spectrum licenses N/A Finance Bill 2025  </vt:lpstr>
      <vt:lpstr>Proposed amendment to paragraph 1 of the Second Schedule to the Income Tax Act Income Tax Act </vt:lpstr>
      <vt:lpstr>International best practice</vt:lpstr>
      <vt:lpstr>Proposal 2: Carrying forward of losses</vt:lpstr>
      <vt:lpstr>Proposal 2: Proposal to limit the carry forward period of tax losses to five years, effective 1 July 2025- Clause 8 (c)  Finance Bill 2025 </vt:lpstr>
      <vt:lpstr>Proposed Amendment to clause 8 (c) of the Income Tax Act</vt:lpstr>
      <vt:lpstr>International best practice</vt:lpstr>
      <vt:lpstr>Proposal 3: VAT refund on bad debts </vt:lpstr>
      <vt:lpstr>Proposal 3: Amendment of the VAT Act to reduce the period for applying for a VAT refund on bad debts from two years to twelve months- Clause 33(a) Finance Bill 2025</vt:lpstr>
      <vt:lpstr>Proposed amendment to clause 33 (a) of the Finance Bill, 2025</vt:lpstr>
      <vt:lpstr>International best practice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Tessera Ltd</dc:creator>
  <cp:lastModifiedBy>Merah Janai (KE)</cp:lastModifiedBy>
  <cp:revision>1</cp:revision>
  <cp:lastPrinted>2025-03-27T14:53:13Z</cp:lastPrinted>
  <dcterms:created xsi:type="dcterms:W3CDTF">2022-02-21T07:50:47Z</dcterms:created>
  <dcterms:modified xsi:type="dcterms:W3CDTF">2025-05-28T14:07:43Z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926a360-01f4-41de-a997-796697102599_Enabled">
    <vt:lpwstr>true</vt:lpwstr>
  </property>
  <property fmtid="{D5CDD505-2E9C-101B-9397-08002B2CF9AE}" pid="3" name="MSIP_Label_6926a360-01f4-41de-a997-796697102599_SetDate">
    <vt:lpwstr>2024-01-22T07:22:50Z</vt:lpwstr>
  </property>
  <property fmtid="{D5CDD505-2E9C-101B-9397-08002B2CF9AE}" pid="4" name="MSIP_Label_6926a360-01f4-41de-a997-796697102599_Method">
    <vt:lpwstr>Standard</vt:lpwstr>
  </property>
  <property fmtid="{D5CDD505-2E9C-101B-9397-08002B2CF9AE}" pid="5" name="MSIP_Label_6926a360-01f4-41de-a997-796697102599_Name">
    <vt:lpwstr>6926a360-01f4-41de-a997-796697102599</vt:lpwstr>
  </property>
  <property fmtid="{D5CDD505-2E9C-101B-9397-08002B2CF9AE}" pid="6" name="MSIP_Label_6926a360-01f4-41de-a997-796697102599_SiteId">
    <vt:lpwstr>19a4db07-607d-475f-a518-0e3b699ac7d0</vt:lpwstr>
  </property>
  <property fmtid="{D5CDD505-2E9C-101B-9397-08002B2CF9AE}" pid="7" name="MSIP_Label_6926a360-01f4-41de-a997-796697102599_ActionId">
    <vt:lpwstr>492e98e7-1504-4457-bdc1-2c348c2547e9</vt:lpwstr>
  </property>
  <property fmtid="{D5CDD505-2E9C-101B-9397-08002B2CF9AE}" pid="8" name="MSIP_Label_6926a360-01f4-41de-a997-796697102599_ContentBits">
    <vt:lpwstr>2</vt:lpwstr>
  </property>
  <property fmtid="{D5CDD505-2E9C-101B-9397-08002B2CF9AE}" pid="9" name="ClassificationContentMarkingFooterLocations">
    <vt:lpwstr>Office Theme:8</vt:lpwstr>
  </property>
  <property fmtid="{D5CDD505-2E9C-101B-9397-08002B2CF9AE}" pid="10" name="ClassificationContentMarkingFooterText">
    <vt:lpwstr>C2 - Safaricom Internal</vt:lpwstr>
  </property>
</Properties>
</file>