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0"/>
  </p:notesMasterIdLst>
  <p:sldIdLst>
    <p:sldId id="256" r:id="rId2"/>
    <p:sldId id="257" r:id="rId3"/>
    <p:sldId id="260" r:id="rId4"/>
    <p:sldId id="261" r:id="rId5"/>
    <p:sldId id="262" r:id="rId6"/>
    <p:sldId id="263" r:id="rId7"/>
    <p:sldId id="264" r:id="rId8"/>
    <p:sldId id="265" r:id="rId9"/>
    <p:sldId id="267" r:id="rId10"/>
    <p:sldId id="268" r:id="rId11"/>
    <p:sldId id="271" r:id="rId12"/>
    <p:sldId id="270" r:id="rId13"/>
    <p:sldId id="258" r:id="rId14"/>
    <p:sldId id="273" r:id="rId15"/>
    <p:sldId id="274" r:id="rId16"/>
    <p:sldId id="276" r:id="rId17"/>
    <p:sldId id="277" r:id="rId18"/>
    <p:sldId id="278" r:id="rId19"/>
    <p:sldId id="259" r:id="rId20"/>
    <p:sldId id="280" r:id="rId21"/>
    <p:sldId id="281" r:id="rId22"/>
    <p:sldId id="282" r:id="rId23"/>
    <p:sldId id="284" r:id="rId24"/>
    <p:sldId id="301"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9" r:id="rId38"/>
    <p:sldId id="300" r:id="rId39"/>
  </p:sldIdLst>
  <p:sldSz cx="14630400" cy="8229600"/>
  <p:notesSz cx="9296400" cy="7010400"/>
  <p:embeddedFontLst>
    <p:embeddedFont>
      <p:font typeface="Gelasio" panose="020B0604020202020204" charset="0"/>
      <p:regular r:id="rId41"/>
    </p:embeddedFont>
    <p:embeddedFont>
      <p:font typeface="Gelasio Semi Bold" panose="020B0604020202020204" charset="0"/>
      <p:regular r:id="rId42"/>
    </p:embeddedFont>
    <p:embeddedFont>
      <p:font typeface="Perpetua" panose="02020502060401020303" pitchFamily="18" charset="0"/>
      <p:regular r:id="rId43"/>
      <p:bold r:id="rId44"/>
      <p:italic r:id="rId45"/>
      <p:boldItalic r:id="rId46"/>
    </p:embeddedFont>
    <p:embeddedFont>
      <p:font typeface="Platypi Medium" panose="020B0604020202020204" charset="0"/>
      <p:regular r:id="rId47"/>
    </p:embeddedFont>
    <p:embeddedFont>
      <p:font typeface="Source Serif Pro" panose="02040603050405020204" pitchFamily="18" charset="0"/>
      <p:regular r:id="rId48"/>
      <p:bold r:id="rId49"/>
      <p:bold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18" autoAdjust="0"/>
    <p:restoredTop sz="94610"/>
  </p:normalViewPr>
  <p:slideViewPr>
    <p:cSldViewPr snapToGrid="0" snapToObjects="1">
      <p:cViewPr varScale="1">
        <p:scale>
          <a:sx n="54" d="100"/>
          <a:sy n="54" d="100"/>
        </p:scale>
        <p:origin x="102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5-29T09:18:53.925"/>
    </inkml:context>
    <inkml:brush xml:id="br0">
      <inkml:brushProperty name="width" value="0.05" units="cm"/>
      <inkml:brushProperty name="height" value="0.3" units="cm"/>
      <inkml:brushProperty name="color" value="#849398"/>
      <inkml:brushProperty name="ignorePressure" value="1"/>
      <inkml:brushProperty name="inkEffects" value="pencil"/>
    </inkml:brush>
  </inkml:definitions>
  <inkml:trace contextRef="#ctx0" brushRef="#br0">0 1,'0'0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449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65224" tIns="32612" rIns="65224" bIns="32612"/>
          <a:lstStyle/>
          <a:p>
            <a:endParaRPr lang="en-US" dirty="0"/>
          </a:p>
        </p:txBody>
      </p:sp>
      <p:sp>
        <p:nvSpPr>
          <p:cNvPr id="4" name="Slide Number Placeholder 3"/>
          <p:cNvSpPr>
            <a:spLocks noGrp="1"/>
          </p:cNvSpPr>
          <p:nvPr>
            <p:ph type="sldNum" sz="quarter" idx="10"/>
          </p:nvPr>
        </p:nvSpPr>
        <p:spPr/>
        <p:txBody>
          <a:bodyPr lIns="65224" tIns="32612" rIns="65224" bIns="32612"/>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5/30/2025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747658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jpe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7.pn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13" Type="http://schemas.microsoft.com/office/2007/relationships/hdphoto" Target="../media/hdphoto1.wdp"/><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42.png"/><Relationship Id="rId11" Type="http://schemas.openxmlformats.org/officeDocument/2006/relationships/image" Target="../media/image3.jpe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png"/><Relationship Id="rId7"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3.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4.png"/><Relationship Id="rId7" Type="http://schemas.openxmlformats.org/officeDocument/2006/relationships/image" Target="../media/image67.gi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29.xml"/><Relationship Id="rId1" Type="http://schemas.openxmlformats.org/officeDocument/2006/relationships/slideLayout" Target="../slideLayouts/slideLayout9.xml"/><Relationship Id="rId6" Type="http://schemas.openxmlformats.org/officeDocument/2006/relationships/image" Target="../media/image86.png"/><Relationship Id="rId11" Type="http://schemas.openxmlformats.org/officeDocument/2006/relationships/image" Target="../media/image3.jpeg"/><Relationship Id="rId5" Type="http://schemas.openxmlformats.org/officeDocument/2006/relationships/image" Target="../media/image85.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s>
</file>

<file path=ppt/slides/_rels/slide3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 Id="rId9"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customXml" Target="../ink/ink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2700099"/>
            <a:ext cx="7556421" cy="3751501"/>
          </a:xfrm>
          <a:prstGeom prst="rect">
            <a:avLst/>
          </a:prstGeom>
          <a:noFill/>
          <a:ln/>
        </p:spPr>
        <p:txBody>
          <a:bodyPr wrap="square" lIns="0" tIns="0" rIns="0" bIns="0" rtlCol="0" anchor="t"/>
          <a:lstStyle/>
          <a:p>
            <a:pPr marL="0" indent="0" algn="ctr">
              <a:lnSpc>
                <a:spcPts val="5550"/>
              </a:lnSpc>
              <a:buNone/>
            </a:pPr>
            <a:r>
              <a:rPr lang="en-US" sz="4450" dirty="0">
                <a:solidFill>
                  <a:srgbClr val="484237"/>
                </a:solidFill>
                <a:latin typeface="Gelasio Semi Bold" pitchFamily="34" charset="0"/>
                <a:ea typeface="Gelasio Semi Bold" pitchFamily="34" charset="-122"/>
                <a:cs typeface="Gelasio Semi Bold" pitchFamily="34" charset="-120"/>
              </a:rPr>
              <a:t>FINANCE BILL 2025</a:t>
            </a:r>
          </a:p>
          <a:p>
            <a:pPr marL="0" indent="0" algn="l">
              <a:lnSpc>
                <a:spcPts val="5550"/>
              </a:lnSpc>
              <a:buNone/>
            </a:pPr>
            <a:endParaRPr lang="en-US" sz="4450" dirty="0">
              <a:solidFill>
                <a:srgbClr val="484237"/>
              </a:solidFill>
              <a:latin typeface="Gelasio Semi Bold" pitchFamily="34" charset="0"/>
              <a:ea typeface="Gelasio Semi Bold" pitchFamily="34" charset="-122"/>
              <a:cs typeface="Gelasio Semi Bold" pitchFamily="34" charset="-120"/>
            </a:endParaRPr>
          </a:p>
          <a:p>
            <a:pPr marL="0" indent="0" algn="l">
              <a:lnSpc>
                <a:spcPts val="5550"/>
              </a:lnSpc>
              <a:buNone/>
            </a:pPr>
            <a:endParaRPr lang="en-US" sz="4450" dirty="0">
              <a:solidFill>
                <a:srgbClr val="484237"/>
              </a:solidFill>
              <a:latin typeface="Gelasio Semi Bold" pitchFamily="34" charset="0"/>
              <a:ea typeface="Gelasio Semi Bold" pitchFamily="34" charset="-122"/>
              <a:cs typeface="Gelasio Semi Bold" pitchFamily="34" charset="-120"/>
            </a:endParaRPr>
          </a:p>
          <a:p>
            <a:pPr marL="0" indent="0" algn="ctr">
              <a:lnSpc>
                <a:spcPts val="5550"/>
              </a:lnSpc>
              <a:buNone/>
            </a:pPr>
            <a:r>
              <a:rPr lang="en-US" sz="4450" dirty="0">
                <a:solidFill>
                  <a:srgbClr val="484237"/>
                </a:solidFill>
                <a:latin typeface="Gelasio Semi Bold" pitchFamily="34" charset="0"/>
                <a:ea typeface="Gelasio Semi Bold" pitchFamily="34" charset="-122"/>
                <a:cs typeface="Gelasio Semi Bold" pitchFamily="34" charset="-120"/>
              </a:rPr>
              <a:t>INCOME TAX ACT PROPOSALS</a:t>
            </a:r>
            <a:endParaRPr lang="en-US" sz="4450" dirty="0"/>
          </a:p>
        </p:txBody>
      </p:sp>
      <p:sp>
        <p:nvSpPr>
          <p:cNvPr id="4" name="Text 1"/>
          <p:cNvSpPr/>
          <p:nvPr/>
        </p:nvSpPr>
        <p:spPr>
          <a:xfrm>
            <a:off x="793790" y="5166598"/>
            <a:ext cx="7556421" cy="362903"/>
          </a:xfrm>
          <a:prstGeom prst="rect">
            <a:avLst/>
          </a:prstGeom>
          <a:noFill/>
          <a:ln/>
        </p:spPr>
        <p:txBody>
          <a:bodyPr wrap="none" lIns="0" tIns="0" rIns="0" bIns="0" rtlCol="0" anchor="t"/>
          <a:lstStyle/>
          <a:p>
            <a:pPr marL="0" indent="0" algn="l">
              <a:lnSpc>
                <a:spcPts val="2850"/>
              </a:lnSpc>
              <a:buNone/>
            </a:pPr>
            <a:endParaRPr lang="en-US" sz="1750" dirty="0"/>
          </a:p>
        </p:txBody>
      </p:sp>
      <p:pic>
        <p:nvPicPr>
          <p:cNvPr id="5" name="Picture 4">
            <a:extLst>
              <a:ext uri="{FF2B5EF4-FFF2-40B4-BE49-F238E27FC236}">
                <a16:creationId xmlns:a16="http://schemas.microsoft.com/office/drawing/2014/main" id="{90C89F81-2E63-1F40-C3BB-52446A6A043D}"/>
              </a:ext>
            </a:extLst>
          </p:cNvPr>
          <p:cNvPicPr>
            <a:picLocks noChangeAspect="1"/>
          </p:cNvPicPr>
          <p:nvPr/>
        </p:nvPicPr>
        <p:blipFill>
          <a:blip r:embed="rId4"/>
          <a:stretch>
            <a:fillRect/>
          </a:stretch>
        </p:blipFill>
        <p:spPr>
          <a:xfrm>
            <a:off x="0" y="0"/>
            <a:ext cx="1657350" cy="16573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D292748B-E614-0E99-4C9C-2AB3A95B6DD7}"/>
              </a:ext>
            </a:extLst>
          </p:cNvPr>
          <p:cNvPicPr>
            <a:picLocks noChangeAspect="1"/>
          </p:cNvPicPr>
          <p:nvPr/>
        </p:nvPicPr>
        <p:blipFill>
          <a:blip r:embed="rId3"/>
          <a:stretch>
            <a:fillRect/>
          </a:stretch>
        </p:blipFill>
        <p:spPr>
          <a:xfrm>
            <a:off x="12784667" y="7519827"/>
            <a:ext cx="1845732" cy="709771"/>
          </a:xfrm>
          <a:prstGeom prst="rect">
            <a:avLst/>
          </a:prstGeom>
        </p:spPr>
      </p:pic>
      <p:sp>
        <p:nvSpPr>
          <p:cNvPr id="4" name="Shape 1"/>
          <p:cNvSpPr/>
          <p:nvPr/>
        </p:nvSpPr>
        <p:spPr>
          <a:xfrm>
            <a:off x="0" y="1343976"/>
            <a:ext cx="3775948" cy="2420779"/>
          </a:xfrm>
          <a:prstGeom prst="roundRect">
            <a:avLst>
              <a:gd name="adj" fmla="val 1233"/>
            </a:avLst>
          </a:prstGeom>
          <a:solidFill>
            <a:srgbClr val="F9F7F7"/>
          </a:solidFill>
          <a:ln/>
        </p:spPr>
        <p:txBody>
          <a:bodyPr/>
          <a:lstStyle/>
          <a:p>
            <a:endParaRPr lang="en-US"/>
          </a:p>
        </p:txBody>
      </p:sp>
      <p:sp>
        <p:nvSpPr>
          <p:cNvPr id="5" name="Text 2"/>
          <p:cNvSpPr/>
          <p:nvPr/>
        </p:nvSpPr>
        <p:spPr>
          <a:xfrm>
            <a:off x="882901" y="674793"/>
            <a:ext cx="3974901" cy="548377"/>
          </a:xfrm>
          <a:prstGeom prst="rect">
            <a:avLst/>
          </a:prstGeom>
          <a:noFill/>
          <a:ln/>
        </p:spPr>
        <p:txBody>
          <a:bodyPr wrap="none" lIns="0" tIns="0" rIns="0" bIns="0" rtlCol="0" anchor="t"/>
          <a:lstStyle/>
          <a:p>
            <a:pPr marL="0" indent="0" algn="l">
              <a:lnSpc>
                <a:spcPts val="2400"/>
              </a:lnSpc>
              <a:buNone/>
            </a:pPr>
            <a:r>
              <a:rPr lang="en-US" sz="2800" b="1" dirty="0">
                <a:solidFill>
                  <a:srgbClr val="504C49"/>
                </a:solidFill>
                <a:latin typeface="Platypi Medium" pitchFamily="34" charset="0"/>
                <a:ea typeface="Platypi Medium" pitchFamily="34" charset="-122"/>
                <a:cs typeface="Platypi Medium" pitchFamily="34" charset="-120"/>
              </a:rPr>
              <a:t>Bill Proposal</a:t>
            </a:r>
            <a:endParaRPr lang="en-US" sz="2800" b="1" dirty="0"/>
          </a:p>
        </p:txBody>
      </p:sp>
      <p:sp>
        <p:nvSpPr>
          <p:cNvPr id="6" name="Text 3"/>
          <p:cNvSpPr/>
          <p:nvPr/>
        </p:nvSpPr>
        <p:spPr>
          <a:xfrm>
            <a:off x="478990" y="1532393"/>
            <a:ext cx="3618877" cy="1592461"/>
          </a:xfrm>
          <a:prstGeom prst="rect">
            <a:avLst/>
          </a:prstGeom>
          <a:noFill/>
          <a:ln/>
        </p:spPr>
        <p:txBody>
          <a:bodyPr wrap="square" lIns="0" tIns="0" rIns="0" bIns="0" rtlCol="0" anchor="t"/>
          <a:lstStyle/>
          <a:p>
            <a:pPr marL="0" indent="0" algn="just">
              <a:lnSpc>
                <a:spcPts val="2500"/>
              </a:lnSpc>
              <a:buNone/>
            </a:pPr>
            <a:r>
              <a:rPr lang="en-US" dirty="0">
                <a:solidFill>
                  <a:srgbClr val="504C49"/>
                </a:solidFill>
                <a:latin typeface="Source Serif Pro" pitchFamily="34" charset="0"/>
                <a:ea typeface="Source Serif Pro" pitchFamily="34" charset="-122"/>
              </a:rPr>
              <a:t>Delete the VAT exemption for taxable goods used directly and exclusively in the construction and equipping of specialized hospitals </a:t>
            </a:r>
          </a:p>
        </p:txBody>
      </p:sp>
      <p:sp>
        <p:nvSpPr>
          <p:cNvPr id="8" name="Text 5"/>
          <p:cNvSpPr/>
          <p:nvPr/>
        </p:nvSpPr>
        <p:spPr>
          <a:xfrm>
            <a:off x="8677304" y="721993"/>
            <a:ext cx="3378041" cy="621983"/>
          </a:xfrm>
          <a:prstGeom prst="rect">
            <a:avLst/>
          </a:prstGeom>
          <a:noFill/>
          <a:ln/>
        </p:spPr>
        <p:txBody>
          <a:bodyPr wrap="square" lIns="0" tIns="0" rIns="0" bIns="0" rtlCol="0" anchor="t"/>
          <a:lstStyle/>
          <a:p>
            <a:pPr marL="0" indent="0" algn="l">
              <a:lnSpc>
                <a:spcPts val="2400"/>
              </a:lnSpc>
              <a:buNone/>
            </a:pPr>
            <a:r>
              <a:rPr lang="en-US" sz="2800" b="1" dirty="0">
                <a:solidFill>
                  <a:srgbClr val="504C49"/>
                </a:solidFill>
                <a:latin typeface="Platypi Medium" pitchFamily="34" charset="0"/>
                <a:cs typeface="Platypi Medium" pitchFamily="34" charset="-120"/>
              </a:rPr>
              <a:t>Recommendation</a:t>
            </a:r>
            <a:r>
              <a:rPr lang="en-US" sz="1950" dirty="0">
                <a:solidFill>
                  <a:srgbClr val="504C49"/>
                </a:solidFill>
                <a:latin typeface="Platypi Medium" pitchFamily="34" charset="0"/>
                <a:ea typeface="Platypi Medium" pitchFamily="34" charset="-122"/>
                <a:cs typeface="Platypi Medium" pitchFamily="34" charset="-120"/>
              </a:rPr>
              <a:t> </a:t>
            </a:r>
            <a:endParaRPr lang="en-US" sz="1950" dirty="0"/>
          </a:p>
        </p:txBody>
      </p:sp>
      <p:sp>
        <p:nvSpPr>
          <p:cNvPr id="9" name="Text 6"/>
          <p:cNvSpPr/>
          <p:nvPr/>
        </p:nvSpPr>
        <p:spPr>
          <a:xfrm>
            <a:off x="8677304" y="1546793"/>
            <a:ext cx="3378041" cy="1273969"/>
          </a:xfrm>
          <a:prstGeom prst="rect">
            <a:avLst/>
          </a:prstGeom>
          <a:noFill/>
          <a:ln/>
        </p:spPr>
        <p:txBody>
          <a:bodyPr wrap="square" lIns="0" tIns="0" rIns="0" bIns="0" rtlCol="0" anchor="t"/>
          <a:lstStyle/>
          <a:p>
            <a:pPr marL="0" indent="0" algn="just">
              <a:lnSpc>
                <a:spcPts val="2500"/>
              </a:lnSpc>
              <a:buNone/>
            </a:pPr>
            <a:r>
              <a:rPr lang="en-US" dirty="0">
                <a:solidFill>
                  <a:srgbClr val="504C49"/>
                </a:solidFill>
                <a:latin typeface="Source Serif Pro" pitchFamily="34" charset="0"/>
                <a:ea typeface="Source Serif Pro" pitchFamily="34" charset="-122"/>
              </a:rPr>
              <a:t>We propose retaining the current VAT exemption for goods used in constructing and equipping specialized hospitals </a:t>
            </a:r>
          </a:p>
        </p:txBody>
      </p:sp>
      <p:sp>
        <p:nvSpPr>
          <p:cNvPr id="12" name="Text 9"/>
          <p:cNvSpPr/>
          <p:nvPr/>
        </p:nvSpPr>
        <p:spPr>
          <a:xfrm>
            <a:off x="5116328" y="3557605"/>
            <a:ext cx="2687292" cy="677127"/>
          </a:xfrm>
          <a:prstGeom prst="rect">
            <a:avLst/>
          </a:prstGeom>
          <a:noFill/>
          <a:ln/>
        </p:spPr>
        <p:txBody>
          <a:bodyPr wrap="square" lIns="0" tIns="0" rIns="0" bIns="0" rtlCol="0" anchor="t"/>
          <a:lstStyle/>
          <a:p>
            <a:pPr marL="0" indent="0" algn="l">
              <a:lnSpc>
                <a:spcPts val="2500"/>
              </a:lnSpc>
              <a:buNone/>
            </a:pPr>
            <a:r>
              <a:rPr lang="en-US" sz="2800" b="1" dirty="0">
                <a:solidFill>
                  <a:srgbClr val="504C49"/>
                </a:solidFill>
                <a:latin typeface="Platypi Medium" pitchFamily="34" charset="0"/>
                <a:cs typeface="Platypi Medium" pitchFamily="34" charset="-120"/>
              </a:rPr>
              <a:t>Justification</a:t>
            </a:r>
            <a:r>
              <a:rPr lang="en-US" sz="2800" dirty="0">
                <a:solidFill>
                  <a:srgbClr val="504C49"/>
                </a:solidFill>
                <a:latin typeface="Source Serif Pro" pitchFamily="34" charset="0"/>
                <a:ea typeface="Source Serif Pro" pitchFamily="34" charset="-122"/>
                <a:cs typeface="Source Serif Pro" pitchFamily="34" charset="-120"/>
              </a:rPr>
              <a:t> </a:t>
            </a:r>
          </a:p>
        </p:txBody>
      </p:sp>
      <p:pic>
        <p:nvPicPr>
          <p:cNvPr id="37" name="Image 0" descr="preencoded.png">
            <a:extLst>
              <a:ext uri="{FF2B5EF4-FFF2-40B4-BE49-F238E27FC236}">
                <a16:creationId xmlns:a16="http://schemas.microsoft.com/office/drawing/2014/main" id="{679910BC-D835-6DC0-53B7-21681BC0F58B}"/>
              </a:ext>
            </a:extLst>
          </p:cNvPr>
          <p:cNvPicPr>
            <a:picLocks noChangeAspect="1"/>
          </p:cNvPicPr>
          <p:nvPr/>
        </p:nvPicPr>
        <p:blipFill>
          <a:blip r:embed="rId4"/>
          <a:stretch>
            <a:fillRect/>
          </a:stretch>
        </p:blipFill>
        <p:spPr>
          <a:xfrm>
            <a:off x="1043463" y="4269063"/>
            <a:ext cx="2168128" cy="1226106"/>
          </a:xfrm>
          <a:prstGeom prst="rect">
            <a:avLst/>
          </a:prstGeom>
        </p:spPr>
      </p:pic>
      <p:pic>
        <p:nvPicPr>
          <p:cNvPr id="38" name="Image 1" descr="preencoded.png">
            <a:extLst>
              <a:ext uri="{FF2B5EF4-FFF2-40B4-BE49-F238E27FC236}">
                <a16:creationId xmlns:a16="http://schemas.microsoft.com/office/drawing/2014/main" id="{9DDFC354-DD71-6471-EED2-F5F5E2A8A384}"/>
              </a:ext>
            </a:extLst>
          </p:cNvPr>
          <p:cNvPicPr>
            <a:picLocks noChangeAspect="1"/>
          </p:cNvPicPr>
          <p:nvPr/>
        </p:nvPicPr>
        <p:blipFill>
          <a:blip r:embed="rId5"/>
          <a:stretch>
            <a:fillRect/>
          </a:stretch>
        </p:blipFill>
        <p:spPr>
          <a:xfrm>
            <a:off x="1977866" y="4846993"/>
            <a:ext cx="299204" cy="374094"/>
          </a:xfrm>
          <a:prstGeom prst="rect">
            <a:avLst/>
          </a:prstGeom>
        </p:spPr>
      </p:pic>
      <p:sp>
        <p:nvSpPr>
          <p:cNvPr id="39" name="Text 1">
            <a:extLst>
              <a:ext uri="{FF2B5EF4-FFF2-40B4-BE49-F238E27FC236}">
                <a16:creationId xmlns:a16="http://schemas.microsoft.com/office/drawing/2014/main" id="{45D05E9D-81E1-6A7B-32ED-CD5E67E5D2F0}"/>
              </a:ext>
            </a:extLst>
          </p:cNvPr>
          <p:cNvSpPr/>
          <p:nvPr/>
        </p:nvSpPr>
        <p:spPr>
          <a:xfrm>
            <a:off x="3424355" y="4473732"/>
            <a:ext cx="4493657" cy="340519"/>
          </a:xfrm>
          <a:prstGeom prst="rect">
            <a:avLst/>
          </a:prstGeom>
          <a:noFill/>
          <a:ln/>
        </p:spPr>
        <p:txBody>
          <a:bodyPr wrap="none" lIns="0" tIns="0" rIns="0" bIns="0" rtlCol="0" anchor="t"/>
          <a:lstStyle/>
          <a:p>
            <a:pPr marL="0" indent="0" algn="l">
              <a:lnSpc>
                <a:spcPts val="2600"/>
              </a:lnSpc>
              <a:buNone/>
            </a:pPr>
            <a:r>
              <a:rPr lang="en-US" b="1" dirty="0">
                <a:solidFill>
                  <a:srgbClr val="504C49"/>
                </a:solidFill>
                <a:latin typeface="Platypi Medium" pitchFamily="34" charset="0"/>
                <a:ea typeface="Platypi Medium" pitchFamily="34" charset="-122"/>
                <a:cs typeface="Platypi Medium" pitchFamily="34" charset="-120"/>
              </a:rPr>
              <a:t> </a:t>
            </a:r>
            <a:r>
              <a:rPr lang="en-US" b="1" dirty="0">
                <a:solidFill>
                  <a:srgbClr val="504C49"/>
                </a:solidFill>
                <a:latin typeface="Platypi Medium" pitchFamily="34" charset="0"/>
                <a:cs typeface="Platypi Medium" pitchFamily="34" charset="-120"/>
              </a:rPr>
              <a:t>Lowers hospital development costs</a:t>
            </a:r>
          </a:p>
        </p:txBody>
      </p:sp>
      <p:sp>
        <p:nvSpPr>
          <p:cNvPr id="40" name="Text 2">
            <a:extLst>
              <a:ext uri="{FF2B5EF4-FFF2-40B4-BE49-F238E27FC236}">
                <a16:creationId xmlns:a16="http://schemas.microsoft.com/office/drawing/2014/main" id="{38FE9C16-4D13-BB2D-BCF1-643ED86BCBB4}"/>
              </a:ext>
            </a:extLst>
          </p:cNvPr>
          <p:cNvSpPr/>
          <p:nvPr/>
        </p:nvSpPr>
        <p:spPr>
          <a:xfrm>
            <a:off x="3424356" y="4814252"/>
            <a:ext cx="7605492" cy="468154"/>
          </a:xfrm>
          <a:prstGeom prst="rect">
            <a:avLst/>
          </a:prstGeom>
          <a:noFill/>
          <a:ln/>
        </p:spPr>
        <p:txBody>
          <a:bodyPr wrap="none" lIns="0" tIns="0" rIns="0" bIns="0" rtlCol="0" anchor="t"/>
          <a:lstStyle/>
          <a:p>
            <a:pPr marL="0" indent="0" algn="l">
              <a:lnSpc>
                <a:spcPts val="2650"/>
              </a:lnSpc>
              <a:buNone/>
            </a:pPr>
            <a:r>
              <a:rPr lang="en-US" dirty="0">
                <a:solidFill>
                  <a:srgbClr val="504C49"/>
                </a:solidFill>
                <a:latin typeface="Source Serif Pro" pitchFamily="34" charset="0"/>
                <a:ea typeface="Source Serif Pro" pitchFamily="34" charset="-122"/>
                <a:cs typeface="Source Serif Pro" pitchFamily="34" charset="-120"/>
              </a:rPr>
              <a:t>Makes specialized care (such as cancer and heart treatment) more affordable</a:t>
            </a:r>
            <a:endParaRPr lang="en-US" dirty="0"/>
          </a:p>
        </p:txBody>
      </p:sp>
      <p:sp>
        <p:nvSpPr>
          <p:cNvPr id="41" name="Shape 3">
            <a:extLst>
              <a:ext uri="{FF2B5EF4-FFF2-40B4-BE49-F238E27FC236}">
                <a16:creationId xmlns:a16="http://schemas.microsoft.com/office/drawing/2014/main" id="{F5124898-F3A1-0E7B-6A34-917F300CDF5A}"/>
              </a:ext>
            </a:extLst>
          </p:cNvPr>
          <p:cNvSpPr/>
          <p:nvPr/>
        </p:nvSpPr>
        <p:spPr>
          <a:xfrm>
            <a:off x="3264693" y="5512195"/>
            <a:ext cx="8665369" cy="11430"/>
          </a:xfrm>
          <a:prstGeom prst="roundRect">
            <a:avLst>
              <a:gd name="adj" fmla="val 279312"/>
            </a:avLst>
          </a:prstGeom>
          <a:solidFill>
            <a:srgbClr val="D8D4D4"/>
          </a:solidFill>
          <a:ln/>
        </p:spPr>
        <p:txBody>
          <a:bodyPr/>
          <a:lstStyle/>
          <a:p>
            <a:endParaRPr lang="en-US"/>
          </a:p>
        </p:txBody>
      </p:sp>
      <p:pic>
        <p:nvPicPr>
          <p:cNvPr id="42" name="Image 2" descr="preencoded.png">
            <a:extLst>
              <a:ext uri="{FF2B5EF4-FFF2-40B4-BE49-F238E27FC236}">
                <a16:creationId xmlns:a16="http://schemas.microsoft.com/office/drawing/2014/main" id="{D9A5CE51-CDC3-E4A7-A213-1ABBA856E417}"/>
              </a:ext>
            </a:extLst>
          </p:cNvPr>
          <p:cNvPicPr>
            <a:picLocks noChangeAspect="1"/>
          </p:cNvPicPr>
          <p:nvPr/>
        </p:nvPicPr>
        <p:blipFill>
          <a:blip r:embed="rId6"/>
          <a:stretch>
            <a:fillRect/>
          </a:stretch>
        </p:blipFill>
        <p:spPr>
          <a:xfrm>
            <a:off x="40248" y="5548271"/>
            <a:ext cx="4255526" cy="1203246"/>
          </a:xfrm>
          <a:prstGeom prst="rect">
            <a:avLst/>
          </a:prstGeom>
        </p:spPr>
      </p:pic>
      <p:sp>
        <p:nvSpPr>
          <p:cNvPr id="43" name="Text 4">
            <a:extLst>
              <a:ext uri="{FF2B5EF4-FFF2-40B4-BE49-F238E27FC236}">
                <a16:creationId xmlns:a16="http://schemas.microsoft.com/office/drawing/2014/main" id="{95336D82-D723-2D07-CB7D-B9DA04E08DB8}"/>
              </a:ext>
            </a:extLst>
          </p:cNvPr>
          <p:cNvSpPr/>
          <p:nvPr/>
        </p:nvSpPr>
        <p:spPr>
          <a:xfrm>
            <a:off x="4508539" y="5761036"/>
            <a:ext cx="3409474" cy="332423"/>
          </a:xfrm>
          <a:prstGeom prst="rect">
            <a:avLst/>
          </a:prstGeom>
          <a:noFill/>
          <a:ln/>
        </p:spPr>
        <p:txBody>
          <a:bodyPr wrap="none" lIns="0" tIns="0" rIns="0" bIns="0" rtlCol="0" anchor="t"/>
          <a:lstStyle/>
          <a:p>
            <a:pPr marL="0" indent="0" algn="l">
              <a:lnSpc>
                <a:spcPts val="2600"/>
              </a:lnSpc>
              <a:buNone/>
            </a:pPr>
            <a:r>
              <a:rPr lang="en-US" b="1" dirty="0">
                <a:solidFill>
                  <a:srgbClr val="504C49"/>
                </a:solidFill>
                <a:latin typeface="Platypi Medium" pitchFamily="34" charset="0"/>
                <a:ea typeface="Platypi Medium" pitchFamily="34" charset="-122"/>
                <a:cs typeface="Platypi Medium" pitchFamily="34" charset="-120"/>
              </a:rPr>
              <a:t>Universal Health Coverage</a:t>
            </a:r>
            <a:endParaRPr lang="en-US" b="1" dirty="0"/>
          </a:p>
        </p:txBody>
      </p:sp>
      <p:sp>
        <p:nvSpPr>
          <p:cNvPr id="44" name="Text 5">
            <a:extLst>
              <a:ext uri="{FF2B5EF4-FFF2-40B4-BE49-F238E27FC236}">
                <a16:creationId xmlns:a16="http://schemas.microsoft.com/office/drawing/2014/main" id="{F363F033-23C1-CDB5-BA66-FB3A45B7E6F2}"/>
              </a:ext>
            </a:extLst>
          </p:cNvPr>
          <p:cNvSpPr/>
          <p:nvPr/>
        </p:nvSpPr>
        <p:spPr>
          <a:xfrm>
            <a:off x="4508539" y="6221093"/>
            <a:ext cx="4381976" cy="340519"/>
          </a:xfrm>
          <a:prstGeom prst="rect">
            <a:avLst/>
          </a:prstGeom>
          <a:noFill/>
          <a:ln/>
        </p:spPr>
        <p:txBody>
          <a:bodyPr wrap="none" lIns="0" tIns="0" rIns="0" bIns="0" rtlCol="0" anchor="t"/>
          <a:lstStyle/>
          <a:p>
            <a:pPr marL="0" indent="0" algn="l">
              <a:lnSpc>
                <a:spcPts val="2650"/>
              </a:lnSpc>
              <a:buNone/>
            </a:pPr>
            <a:r>
              <a:rPr lang="en-US" dirty="0">
                <a:solidFill>
                  <a:srgbClr val="504C49"/>
                </a:solidFill>
                <a:latin typeface="Source Serif Pro" pitchFamily="34" charset="0"/>
                <a:ea typeface="Source Serif Pro" pitchFamily="34" charset="-122"/>
                <a:cs typeface="Source Serif Pro" pitchFamily="34" charset="-120"/>
              </a:rPr>
              <a:t>Government commitment to healthcare for all</a:t>
            </a:r>
            <a:endParaRPr lang="en-US" dirty="0"/>
          </a:p>
        </p:txBody>
      </p:sp>
      <p:sp>
        <p:nvSpPr>
          <p:cNvPr id="45" name="Shape 6">
            <a:extLst>
              <a:ext uri="{FF2B5EF4-FFF2-40B4-BE49-F238E27FC236}">
                <a16:creationId xmlns:a16="http://schemas.microsoft.com/office/drawing/2014/main" id="{56A3CF57-8A5B-F328-B32D-3976242C97A1}"/>
              </a:ext>
            </a:extLst>
          </p:cNvPr>
          <p:cNvSpPr/>
          <p:nvPr/>
        </p:nvSpPr>
        <p:spPr>
          <a:xfrm>
            <a:off x="4348877" y="6791402"/>
            <a:ext cx="7581186" cy="11430"/>
          </a:xfrm>
          <a:prstGeom prst="roundRect">
            <a:avLst>
              <a:gd name="adj" fmla="val 279312"/>
            </a:avLst>
          </a:prstGeom>
          <a:solidFill>
            <a:srgbClr val="D8D4D4"/>
          </a:solidFill>
          <a:ln/>
        </p:spPr>
        <p:txBody>
          <a:bodyPr/>
          <a:lstStyle/>
          <a:p>
            <a:endParaRPr lang="en-US"/>
          </a:p>
        </p:txBody>
      </p:sp>
      <p:pic>
        <p:nvPicPr>
          <p:cNvPr id="46" name="Image 4" descr="preencoded.png">
            <a:extLst>
              <a:ext uri="{FF2B5EF4-FFF2-40B4-BE49-F238E27FC236}">
                <a16:creationId xmlns:a16="http://schemas.microsoft.com/office/drawing/2014/main" id="{8DF78330-6CEF-B451-CA5C-B6859FBF487C}"/>
              </a:ext>
            </a:extLst>
          </p:cNvPr>
          <p:cNvPicPr>
            <a:picLocks noChangeAspect="1"/>
          </p:cNvPicPr>
          <p:nvPr/>
        </p:nvPicPr>
        <p:blipFill>
          <a:blip r:embed="rId7"/>
          <a:stretch>
            <a:fillRect/>
          </a:stretch>
        </p:blipFill>
        <p:spPr>
          <a:xfrm>
            <a:off x="-48060" y="6827478"/>
            <a:ext cx="5427899" cy="1023146"/>
          </a:xfrm>
          <a:prstGeom prst="rect">
            <a:avLst/>
          </a:prstGeom>
        </p:spPr>
      </p:pic>
      <p:pic>
        <p:nvPicPr>
          <p:cNvPr id="47" name="Image 5" descr="preencoded.png">
            <a:extLst>
              <a:ext uri="{FF2B5EF4-FFF2-40B4-BE49-F238E27FC236}">
                <a16:creationId xmlns:a16="http://schemas.microsoft.com/office/drawing/2014/main" id="{7E05C944-68A5-7103-594C-AE80B6444D81}"/>
              </a:ext>
            </a:extLst>
          </p:cNvPr>
          <p:cNvPicPr>
            <a:picLocks noChangeAspect="1"/>
          </p:cNvPicPr>
          <p:nvPr/>
        </p:nvPicPr>
        <p:blipFill>
          <a:blip r:embed="rId8"/>
          <a:stretch>
            <a:fillRect/>
          </a:stretch>
        </p:blipFill>
        <p:spPr>
          <a:xfrm>
            <a:off x="1977866" y="7253484"/>
            <a:ext cx="299204" cy="374094"/>
          </a:xfrm>
          <a:prstGeom prst="rect">
            <a:avLst/>
          </a:prstGeom>
        </p:spPr>
      </p:pic>
      <p:sp>
        <p:nvSpPr>
          <p:cNvPr id="48" name="Text 7">
            <a:extLst>
              <a:ext uri="{FF2B5EF4-FFF2-40B4-BE49-F238E27FC236}">
                <a16:creationId xmlns:a16="http://schemas.microsoft.com/office/drawing/2014/main" id="{7C257422-E81E-FE26-2F6C-2AD5F599E3FD}"/>
              </a:ext>
            </a:extLst>
          </p:cNvPr>
          <p:cNvSpPr/>
          <p:nvPr/>
        </p:nvSpPr>
        <p:spPr>
          <a:xfrm>
            <a:off x="5109596" y="7087272"/>
            <a:ext cx="3403044" cy="332423"/>
          </a:xfrm>
          <a:prstGeom prst="rect">
            <a:avLst/>
          </a:prstGeom>
          <a:noFill/>
          <a:ln/>
        </p:spPr>
        <p:txBody>
          <a:bodyPr wrap="none" lIns="0" tIns="0" rIns="0" bIns="0" rtlCol="0" anchor="t"/>
          <a:lstStyle/>
          <a:p>
            <a:pPr marL="0" indent="0" algn="l">
              <a:lnSpc>
                <a:spcPts val="2600"/>
              </a:lnSpc>
              <a:buNone/>
            </a:pPr>
            <a:r>
              <a:rPr lang="en-US" b="1" dirty="0">
                <a:solidFill>
                  <a:srgbClr val="504C49"/>
                </a:solidFill>
                <a:latin typeface="Platypi Medium" pitchFamily="34" charset="0"/>
                <a:ea typeface="Platypi Medium" pitchFamily="34" charset="-122"/>
                <a:cs typeface="Platypi Medium" pitchFamily="34" charset="-120"/>
              </a:rPr>
              <a:t>Private Sector Investment</a:t>
            </a:r>
            <a:endParaRPr lang="en-US" b="1" dirty="0"/>
          </a:p>
        </p:txBody>
      </p:sp>
      <p:sp>
        <p:nvSpPr>
          <p:cNvPr id="49" name="Text 8">
            <a:extLst>
              <a:ext uri="{FF2B5EF4-FFF2-40B4-BE49-F238E27FC236}">
                <a16:creationId xmlns:a16="http://schemas.microsoft.com/office/drawing/2014/main" id="{32B87CF5-20B0-4BAF-3CAB-34A8B698C80A}"/>
              </a:ext>
            </a:extLst>
          </p:cNvPr>
          <p:cNvSpPr/>
          <p:nvPr/>
        </p:nvSpPr>
        <p:spPr>
          <a:xfrm>
            <a:off x="5109596" y="7519827"/>
            <a:ext cx="7135416" cy="320993"/>
          </a:xfrm>
          <a:prstGeom prst="rect">
            <a:avLst/>
          </a:prstGeom>
          <a:noFill/>
          <a:ln/>
        </p:spPr>
        <p:txBody>
          <a:bodyPr wrap="none" lIns="0" tIns="0" rIns="0" bIns="0" rtlCol="0" anchor="t"/>
          <a:lstStyle/>
          <a:p>
            <a:pPr marL="0" indent="0" algn="l">
              <a:lnSpc>
                <a:spcPts val="2650"/>
              </a:lnSpc>
              <a:buNone/>
            </a:pPr>
            <a:r>
              <a:rPr lang="en-US" dirty="0">
                <a:solidFill>
                  <a:srgbClr val="504C49"/>
                </a:solidFill>
                <a:latin typeface="Source Serif Pro" pitchFamily="34" charset="0"/>
                <a:ea typeface="Source Serif Pro" pitchFamily="34" charset="-122"/>
                <a:cs typeface="Source Serif Pro" pitchFamily="34" charset="-120"/>
              </a:rPr>
              <a:t>Modern, well-equipped medical facilities create jobs for skilled professionals</a:t>
            </a:r>
            <a:endParaRPr lang="en-US" dirty="0"/>
          </a:p>
        </p:txBody>
      </p:sp>
      <p:pic>
        <p:nvPicPr>
          <p:cNvPr id="50" name="Image 3" descr="preencoded.png">
            <a:extLst>
              <a:ext uri="{FF2B5EF4-FFF2-40B4-BE49-F238E27FC236}">
                <a16:creationId xmlns:a16="http://schemas.microsoft.com/office/drawing/2014/main" id="{563DBD28-E4B3-5CC9-B9B4-0D7F2F6B6D0A}"/>
              </a:ext>
            </a:extLst>
          </p:cNvPr>
          <p:cNvPicPr>
            <a:picLocks noChangeAspect="1"/>
          </p:cNvPicPr>
          <p:nvPr/>
        </p:nvPicPr>
        <p:blipFill>
          <a:blip r:embed="rId9"/>
          <a:stretch>
            <a:fillRect/>
          </a:stretch>
        </p:blipFill>
        <p:spPr>
          <a:xfrm>
            <a:off x="1977866" y="6093459"/>
            <a:ext cx="299204" cy="37409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F3C80-5A7F-D61F-70A3-09B7256D73A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16CE54F-9FAE-8AFB-CCF5-5BBAE7301355}"/>
              </a:ext>
            </a:extLst>
          </p:cNvPr>
          <p:cNvSpPr txBox="1"/>
          <p:nvPr/>
        </p:nvSpPr>
        <p:spPr>
          <a:xfrm>
            <a:off x="3657600" y="2611824"/>
            <a:ext cx="7315200" cy="1502976"/>
          </a:xfrm>
          <a:prstGeom prst="rect">
            <a:avLst/>
          </a:prstGeom>
          <a:noFill/>
        </p:spPr>
        <p:txBody>
          <a:bodyPr wrap="square">
            <a:spAutoFit/>
          </a:bodyPr>
          <a:lstStyle/>
          <a:p>
            <a:pPr marL="0" indent="0" algn="ctr">
              <a:lnSpc>
                <a:spcPts val="5550"/>
              </a:lnSpc>
              <a:buNone/>
            </a:pPr>
            <a:r>
              <a:rPr lang="en-US" sz="4000" dirty="0">
                <a:solidFill>
                  <a:srgbClr val="484237"/>
                </a:solidFill>
                <a:latin typeface="Gelasio Semi Bold" pitchFamily="34" charset="0"/>
                <a:ea typeface="Gelasio Semi Bold" pitchFamily="34" charset="-122"/>
                <a:cs typeface="Gelasio Semi Bold" pitchFamily="34" charset="-120"/>
              </a:rPr>
              <a:t>EXCISE DUTY ACT PROPOSALS</a:t>
            </a:r>
            <a:endParaRPr lang="en-US" sz="4000" dirty="0"/>
          </a:p>
        </p:txBody>
      </p:sp>
      <p:pic>
        <p:nvPicPr>
          <p:cNvPr id="4" name="Picture 3">
            <a:extLst>
              <a:ext uri="{FF2B5EF4-FFF2-40B4-BE49-F238E27FC236}">
                <a16:creationId xmlns:a16="http://schemas.microsoft.com/office/drawing/2014/main" id="{03F6EBAB-3A1C-DFB6-FA83-2953B5FA34A6}"/>
              </a:ext>
            </a:extLst>
          </p:cNvPr>
          <p:cNvPicPr>
            <a:picLocks noChangeAspect="1"/>
          </p:cNvPicPr>
          <p:nvPr/>
        </p:nvPicPr>
        <p:blipFill>
          <a:blip r:embed="rId2"/>
          <a:stretch>
            <a:fillRect/>
          </a:stretch>
        </p:blipFill>
        <p:spPr>
          <a:xfrm>
            <a:off x="12818534" y="6852404"/>
            <a:ext cx="1811866" cy="1377196"/>
          </a:xfrm>
          <a:prstGeom prst="rect">
            <a:avLst/>
          </a:prstGeom>
        </p:spPr>
      </p:pic>
    </p:spTree>
    <p:extLst>
      <p:ext uri="{BB962C8B-B14F-4D97-AF65-F5344CB8AC3E}">
        <p14:creationId xmlns:p14="http://schemas.microsoft.com/office/powerpoint/2010/main" val="3956440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41999" y="152401"/>
            <a:ext cx="9105974" cy="1005598"/>
          </a:xfrm>
          <a:prstGeom prst="rect">
            <a:avLst/>
          </a:prstGeom>
          <a:noFill/>
          <a:ln/>
        </p:spPr>
        <p:txBody>
          <a:bodyPr wrap="none" lIns="0" tIns="0" rIns="0" bIns="0" rtlCol="0" anchor="t"/>
          <a:lstStyle/>
          <a:p>
            <a:pPr>
              <a:lnSpc>
                <a:spcPts val="2400"/>
              </a:lnSpc>
            </a:pPr>
            <a:r>
              <a:rPr lang="en-US" sz="3600" b="1" dirty="0">
                <a:solidFill>
                  <a:srgbClr val="504C49"/>
                </a:solidFill>
                <a:latin typeface="Platypi Medium" pitchFamily="34" charset="0"/>
                <a:cs typeface="Platypi Medium" pitchFamily="34" charset="-120"/>
              </a:rPr>
              <a:t>Addition:</a:t>
            </a:r>
          </a:p>
          <a:p>
            <a:pPr>
              <a:lnSpc>
                <a:spcPts val="2400"/>
              </a:lnSpc>
            </a:pPr>
            <a:endParaRPr lang="en-US" sz="3600" b="1" dirty="0">
              <a:solidFill>
                <a:srgbClr val="504C49"/>
              </a:solidFill>
              <a:latin typeface="Platypi Medium" pitchFamily="34" charset="0"/>
              <a:cs typeface="Platypi Medium" pitchFamily="34" charset="-120"/>
            </a:endParaRPr>
          </a:p>
          <a:p>
            <a:pPr>
              <a:lnSpc>
                <a:spcPts val="2400"/>
              </a:lnSpc>
            </a:pPr>
            <a:r>
              <a:rPr lang="en-US" sz="3600" b="1" dirty="0">
                <a:solidFill>
                  <a:srgbClr val="504C49"/>
                </a:solidFill>
                <a:latin typeface="Platypi Medium" pitchFamily="34" charset="0"/>
                <a:cs typeface="Platypi Medium" pitchFamily="34" charset="-120"/>
              </a:rPr>
              <a:t>Direct Air Capture (DAC) Technology</a:t>
            </a:r>
          </a:p>
          <a:p>
            <a:pPr marL="0" indent="0" algn="l">
              <a:lnSpc>
                <a:spcPts val="5550"/>
              </a:lnSpc>
              <a:buNone/>
            </a:pPr>
            <a:endParaRPr lang="en-US" sz="4450" dirty="0"/>
          </a:p>
        </p:txBody>
      </p:sp>
      <p:sp>
        <p:nvSpPr>
          <p:cNvPr id="13" name="Shape 9"/>
          <p:cNvSpPr/>
          <p:nvPr/>
        </p:nvSpPr>
        <p:spPr>
          <a:xfrm>
            <a:off x="9677995" y="5211366"/>
            <a:ext cx="510302" cy="510302"/>
          </a:xfrm>
          <a:prstGeom prst="roundRect">
            <a:avLst>
              <a:gd name="adj" fmla="val 6667"/>
            </a:avLst>
          </a:prstGeom>
          <a:solidFill>
            <a:srgbClr val="F9F7F7"/>
          </a:solidFill>
          <a:ln/>
        </p:spPr>
        <p:txBody>
          <a:bodyPr/>
          <a:lstStyle/>
          <a:p>
            <a:endParaRPr lang="en-US"/>
          </a:p>
        </p:txBody>
      </p:sp>
      <p:pic>
        <p:nvPicPr>
          <p:cNvPr id="18" name="Picture 17">
            <a:extLst>
              <a:ext uri="{FF2B5EF4-FFF2-40B4-BE49-F238E27FC236}">
                <a16:creationId xmlns:a16="http://schemas.microsoft.com/office/drawing/2014/main" id="{E6601250-51C0-6E59-3812-D2323D3193E2}"/>
              </a:ext>
            </a:extLst>
          </p:cNvPr>
          <p:cNvPicPr>
            <a:picLocks noChangeAspect="1"/>
          </p:cNvPicPr>
          <p:nvPr/>
        </p:nvPicPr>
        <p:blipFill>
          <a:blip r:embed="rId3"/>
          <a:stretch>
            <a:fillRect/>
          </a:stretch>
        </p:blipFill>
        <p:spPr>
          <a:xfrm>
            <a:off x="9484368" y="0"/>
            <a:ext cx="5146032" cy="8229600"/>
          </a:xfrm>
          <a:prstGeom prst="rect">
            <a:avLst/>
          </a:prstGeom>
        </p:spPr>
      </p:pic>
      <p:sp>
        <p:nvSpPr>
          <p:cNvPr id="19" name="Rectangle 1">
            <a:extLst>
              <a:ext uri="{FF2B5EF4-FFF2-40B4-BE49-F238E27FC236}">
                <a16:creationId xmlns:a16="http://schemas.microsoft.com/office/drawing/2014/main" id="{448DE0AE-6BC8-2589-FE77-F3B08E779C37}"/>
              </a:ext>
            </a:extLst>
          </p:cNvPr>
          <p:cNvSpPr>
            <a:spLocks noChangeArrowheads="1"/>
          </p:cNvSpPr>
          <p:nvPr/>
        </p:nvSpPr>
        <p:spPr bwMode="auto">
          <a:xfrm>
            <a:off x="0" y="1348124"/>
            <a:ext cx="4461025"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tabLst/>
            </a:pPr>
            <a:r>
              <a:rPr lang="en-US" altLang="en-US" sz="2000" b="1" dirty="0">
                <a:solidFill>
                  <a:srgbClr val="504C49"/>
                </a:solidFill>
                <a:latin typeface="Source Serif Pro" pitchFamily="34" charset="0"/>
                <a:ea typeface="Source Serif Pro" pitchFamily="34" charset="-122"/>
              </a:rPr>
              <a:t>What are DAC machines?</a:t>
            </a:r>
          </a:p>
          <a:p>
            <a:pPr marL="0" marR="0" lvl="0" indent="0" algn="just" defTabSz="914400" rtl="0" eaLnBrk="0" fontAlgn="base" latinLnBrk="0" hangingPunct="0">
              <a:lnSpc>
                <a:spcPct val="100000"/>
              </a:lnSpc>
              <a:spcBef>
                <a:spcPct val="0"/>
              </a:spcBef>
              <a:spcAft>
                <a:spcPct val="0"/>
              </a:spcAft>
              <a:buClrTx/>
              <a:buSzTx/>
              <a:buFontTx/>
              <a:buChar char="•"/>
              <a:tabLst/>
            </a:pPr>
            <a:r>
              <a:rPr lang="en-US" altLang="en-US" sz="2000" dirty="0">
                <a:solidFill>
                  <a:srgbClr val="504C49"/>
                </a:solidFill>
                <a:latin typeface="Source Serif Pro" pitchFamily="34" charset="0"/>
                <a:ea typeface="Source Serif Pro" pitchFamily="34" charset="-122"/>
              </a:rPr>
              <a:t>DAC machines are advanced technologies that remove carbon dioxide (CO₂) directly from the atmosphere.</a:t>
            </a:r>
          </a:p>
          <a:p>
            <a:pPr marL="0" marR="0" lvl="0" indent="0" algn="just" defTabSz="914400" rtl="0" eaLnBrk="0" fontAlgn="base" latinLnBrk="0" hangingPunct="0">
              <a:lnSpc>
                <a:spcPct val="100000"/>
              </a:lnSpc>
              <a:spcBef>
                <a:spcPct val="0"/>
              </a:spcBef>
              <a:spcAft>
                <a:spcPct val="0"/>
              </a:spcAft>
              <a:buClrTx/>
              <a:buSzTx/>
              <a:buFontTx/>
              <a:buChar char="•"/>
              <a:tabLst/>
            </a:pPr>
            <a:endParaRPr lang="en-US" altLang="en-US" sz="2000" dirty="0">
              <a:solidFill>
                <a:srgbClr val="504C49"/>
              </a:solidFill>
              <a:latin typeface="Source Serif Pro" pitchFamily="34" charset="0"/>
              <a:ea typeface="Source Serif Pro" pitchFamily="34" charset="-122"/>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en-US" altLang="en-US" sz="2000" dirty="0">
                <a:solidFill>
                  <a:srgbClr val="504C49"/>
                </a:solidFill>
                <a:latin typeface="Source Serif Pro" pitchFamily="34" charset="0"/>
                <a:ea typeface="Source Serif Pro" pitchFamily="34" charset="-122"/>
              </a:rPr>
              <a:t>They help fight climate change by reducing greenhouse gases.</a:t>
            </a:r>
          </a:p>
          <a:p>
            <a:pPr marL="0" marR="0" lvl="0" indent="0" algn="just" defTabSz="914400" rtl="0" eaLnBrk="0" fontAlgn="base" latinLnBrk="0" hangingPunct="0">
              <a:lnSpc>
                <a:spcPct val="100000"/>
              </a:lnSpc>
              <a:spcBef>
                <a:spcPct val="0"/>
              </a:spcBef>
              <a:spcAft>
                <a:spcPct val="0"/>
              </a:spcAft>
              <a:buClrTx/>
              <a:buSzTx/>
              <a:buFontTx/>
              <a:buChar char="•"/>
              <a:tabLst/>
            </a:pPr>
            <a:endParaRPr lang="en-US" altLang="en-US" sz="2000" dirty="0">
              <a:solidFill>
                <a:srgbClr val="504C49"/>
              </a:solidFill>
              <a:latin typeface="Source Serif Pro" pitchFamily="34" charset="0"/>
              <a:ea typeface="Source Serif Pro" pitchFamily="34" charset="-122"/>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en-US" altLang="en-US" sz="2000" dirty="0">
                <a:solidFill>
                  <a:srgbClr val="504C49"/>
                </a:solidFill>
                <a:latin typeface="Source Serif Pro" pitchFamily="34" charset="0"/>
                <a:ea typeface="Source Serif Pro" pitchFamily="34" charset="-122"/>
              </a:rPr>
              <a:t>They are classified under HS Code 8421.39.10, which covers machinery for filtering or purifying gases.</a:t>
            </a:r>
          </a:p>
        </p:txBody>
      </p:sp>
      <p:pic>
        <p:nvPicPr>
          <p:cNvPr id="21" name="Picture 20">
            <a:extLst>
              <a:ext uri="{FF2B5EF4-FFF2-40B4-BE49-F238E27FC236}">
                <a16:creationId xmlns:a16="http://schemas.microsoft.com/office/drawing/2014/main" id="{DD9AF615-5DA1-BA6D-F82A-21006C7EF09C}"/>
              </a:ext>
            </a:extLst>
          </p:cNvPr>
          <p:cNvPicPr>
            <a:picLocks noChangeAspect="1"/>
          </p:cNvPicPr>
          <p:nvPr/>
        </p:nvPicPr>
        <p:blipFill>
          <a:blip r:embed="rId4"/>
          <a:stretch>
            <a:fillRect/>
          </a:stretch>
        </p:blipFill>
        <p:spPr>
          <a:xfrm>
            <a:off x="4461025" y="1473370"/>
            <a:ext cx="5023343" cy="3555999"/>
          </a:xfrm>
          <a:prstGeom prst="rect">
            <a:avLst/>
          </a:prstGeom>
        </p:spPr>
      </p:pic>
      <p:sp>
        <p:nvSpPr>
          <p:cNvPr id="23" name="TextBox 22">
            <a:extLst>
              <a:ext uri="{FF2B5EF4-FFF2-40B4-BE49-F238E27FC236}">
                <a16:creationId xmlns:a16="http://schemas.microsoft.com/office/drawing/2014/main" id="{BD1EBE2F-EE9D-C677-6C57-DB83C50ABEE9}"/>
              </a:ext>
            </a:extLst>
          </p:cNvPr>
          <p:cNvSpPr txBox="1"/>
          <p:nvPr/>
        </p:nvSpPr>
        <p:spPr>
          <a:xfrm>
            <a:off x="141999" y="5644277"/>
            <a:ext cx="9086667" cy="2596352"/>
          </a:xfrm>
          <a:prstGeom prst="rect">
            <a:avLst/>
          </a:prstGeom>
          <a:no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tabLst/>
            </a:pPr>
            <a:r>
              <a:rPr lang="en-US" altLang="en-US" sz="2000" b="1" dirty="0">
                <a:solidFill>
                  <a:srgbClr val="504C49"/>
                </a:solidFill>
                <a:latin typeface="Source Serif Pro" pitchFamily="34" charset="0"/>
                <a:ea typeface="Source Serif Pro" pitchFamily="34" charset="-122"/>
              </a:rPr>
              <a:t>Kenya's Achievement</a:t>
            </a:r>
          </a:p>
          <a:p>
            <a:pPr marL="0" marR="0" lvl="0" indent="0" algn="just" defTabSz="914400" rtl="0" eaLnBrk="0" fontAlgn="base" latinLnBrk="0" hangingPunct="0">
              <a:lnSpc>
                <a:spcPct val="150000"/>
              </a:lnSpc>
              <a:spcBef>
                <a:spcPct val="0"/>
              </a:spcBef>
              <a:spcAft>
                <a:spcPct val="0"/>
              </a:spcAft>
              <a:buClrTx/>
              <a:buSzTx/>
              <a:buFontTx/>
              <a:buChar char="•"/>
              <a:tabLst/>
            </a:pPr>
            <a:r>
              <a:rPr lang="en-US" altLang="en-US" sz="1800" dirty="0">
                <a:solidFill>
                  <a:srgbClr val="504C49"/>
                </a:solidFill>
                <a:latin typeface="Source Serif Pro" pitchFamily="34" charset="0"/>
                <a:ea typeface="Source Serif Pro" pitchFamily="34" charset="-122"/>
              </a:rPr>
              <a:t>Kenya is currently the only country in Africa manufacturing DAC machines.</a:t>
            </a:r>
          </a:p>
          <a:p>
            <a:pPr marL="0" marR="0" lvl="0" indent="0" algn="just" defTabSz="914400" rtl="0" eaLnBrk="0" fontAlgn="base" latinLnBrk="0" hangingPunct="0">
              <a:lnSpc>
                <a:spcPct val="150000"/>
              </a:lnSpc>
              <a:spcBef>
                <a:spcPct val="0"/>
              </a:spcBef>
              <a:spcAft>
                <a:spcPct val="0"/>
              </a:spcAft>
              <a:buClrTx/>
              <a:buSzTx/>
              <a:buFontTx/>
              <a:buChar char="•"/>
              <a:tabLst/>
            </a:pPr>
            <a:r>
              <a:rPr lang="en-US" altLang="en-US" dirty="0">
                <a:solidFill>
                  <a:srgbClr val="504C49"/>
                </a:solidFill>
                <a:latin typeface="Source Serif Pro" pitchFamily="34" charset="0"/>
                <a:ea typeface="Source Serif Pro" pitchFamily="34" charset="-122"/>
              </a:rPr>
              <a:t>The company has employed about 60 skilled Kenyan engineers who carry out research and development for the DAC machine</a:t>
            </a:r>
            <a:endParaRPr lang="en-US" altLang="en-US" sz="1800" dirty="0">
              <a:solidFill>
                <a:srgbClr val="504C49"/>
              </a:solidFill>
              <a:latin typeface="Source Serif Pro" pitchFamily="34" charset="0"/>
              <a:ea typeface="Source Serif Pro" pitchFamily="34" charset="-122"/>
            </a:endParaRPr>
          </a:p>
          <a:p>
            <a:pPr marL="0" marR="0" lvl="0" indent="0" algn="just" defTabSz="914400" rtl="0" eaLnBrk="0" fontAlgn="base" latinLnBrk="0" hangingPunct="0">
              <a:lnSpc>
                <a:spcPct val="150000"/>
              </a:lnSpc>
              <a:spcBef>
                <a:spcPct val="0"/>
              </a:spcBef>
              <a:spcAft>
                <a:spcPct val="0"/>
              </a:spcAft>
              <a:buClrTx/>
              <a:buSzTx/>
              <a:buFontTx/>
              <a:buChar char="•"/>
              <a:tabLst/>
            </a:pPr>
            <a:r>
              <a:rPr lang="en-US" altLang="en-US" sz="1800" dirty="0">
                <a:solidFill>
                  <a:srgbClr val="504C49"/>
                </a:solidFill>
                <a:latin typeface="Source Serif Pro" pitchFamily="34" charset="0"/>
                <a:ea typeface="Source Serif Pro" pitchFamily="34" charset="-122"/>
              </a:rPr>
              <a:t>This marks a major step in environmental sustainability and technological innovation in the region.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63654" y="345168"/>
            <a:ext cx="12683966" cy="592574"/>
          </a:xfrm>
          <a:prstGeom prst="rect">
            <a:avLst/>
          </a:prstGeom>
          <a:noFill/>
          <a:ln/>
        </p:spPr>
        <p:txBody>
          <a:bodyPr wrap="none" lIns="0" tIns="0" rIns="0" bIns="0" rtlCol="0" anchor="t"/>
          <a:lstStyle/>
          <a:p>
            <a:pPr marL="0" indent="0" algn="l">
              <a:lnSpc>
                <a:spcPts val="4650"/>
              </a:lnSpc>
              <a:buNone/>
            </a:pPr>
            <a:r>
              <a:rPr lang="en-US" sz="3600" b="1" dirty="0">
                <a:solidFill>
                  <a:srgbClr val="504C49"/>
                </a:solidFill>
                <a:latin typeface="Platypi Medium" pitchFamily="34" charset="0"/>
                <a:cs typeface="Platypi Medium" pitchFamily="34" charset="-120"/>
              </a:rPr>
              <a:t>Proposed</a:t>
            </a:r>
            <a:r>
              <a:rPr lang="en-US" sz="3700" dirty="0">
                <a:solidFill>
                  <a:srgbClr val="201B18"/>
                </a:solidFill>
                <a:latin typeface="Platypi Medium" pitchFamily="34" charset="0"/>
                <a:ea typeface="Platypi Medium" pitchFamily="34" charset="-122"/>
                <a:cs typeface="Platypi Medium" pitchFamily="34" charset="-120"/>
              </a:rPr>
              <a:t> </a:t>
            </a:r>
            <a:r>
              <a:rPr lang="en-US" sz="3600" b="1" dirty="0">
                <a:solidFill>
                  <a:srgbClr val="504C49"/>
                </a:solidFill>
                <a:latin typeface="Platypi Medium" pitchFamily="34" charset="0"/>
                <a:cs typeface="Platypi Medium" pitchFamily="34" charset="-120"/>
              </a:rPr>
              <a:t>25% Excise Duty on Imported DAC Machines</a:t>
            </a:r>
          </a:p>
        </p:txBody>
      </p:sp>
      <p:sp>
        <p:nvSpPr>
          <p:cNvPr id="3" name="Text 1"/>
          <p:cNvSpPr/>
          <p:nvPr/>
        </p:nvSpPr>
        <p:spPr>
          <a:xfrm>
            <a:off x="663654" y="1366017"/>
            <a:ext cx="5212213" cy="2137661"/>
          </a:xfrm>
          <a:prstGeom prst="rect">
            <a:avLst/>
          </a:prstGeom>
          <a:noFill/>
          <a:ln/>
        </p:spPr>
        <p:txBody>
          <a:bodyPr wrap="square" lIns="0" tIns="0" rIns="0" bIns="0" rtlCol="0" anchor="t"/>
          <a:lstStyle/>
          <a:p>
            <a:pPr marL="0" indent="0" algn="just">
              <a:lnSpc>
                <a:spcPct val="150000"/>
              </a:lnSpc>
              <a:buNone/>
            </a:pPr>
            <a:r>
              <a:rPr lang="en-US" sz="2000" b="1" dirty="0">
                <a:solidFill>
                  <a:srgbClr val="504C49"/>
                </a:solidFill>
                <a:latin typeface="Source Serif Pro" pitchFamily="34" charset="0"/>
                <a:ea typeface="Source Serif Pro" pitchFamily="34" charset="-122"/>
              </a:rPr>
              <a:t>Proposal </a:t>
            </a:r>
          </a:p>
          <a:p>
            <a:pPr marL="0" indent="0" algn="just">
              <a:lnSpc>
                <a:spcPct val="150000"/>
              </a:lnSpc>
              <a:buNone/>
            </a:pPr>
            <a:r>
              <a:rPr lang="en-US" dirty="0">
                <a:solidFill>
                  <a:srgbClr val="504C49"/>
                </a:solidFill>
                <a:latin typeface="Source Serif Pro" pitchFamily="34" charset="0"/>
                <a:ea typeface="Source Serif Pro" pitchFamily="34" charset="-122"/>
              </a:rPr>
              <a:t>Introduce a 25% excise duty on the importation of fully built and semi-built DAC machines, with exemptions for locally assembled or manufactured units</a:t>
            </a:r>
            <a:r>
              <a:rPr lang="en-US" kern="0" dirty="0">
                <a:effectLst/>
                <a:latin typeface="Perpetua" panose="02020502060401020303" pitchFamily="18" charset="0"/>
                <a:ea typeface="Aptos" panose="020B0004020202020204" pitchFamily="34" charset="0"/>
                <a:cs typeface="Times New Roman" panose="02020603050405020304" pitchFamily="18" charset="0"/>
              </a:rPr>
              <a:t>.</a:t>
            </a:r>
            <a:endParaRPr lang="en-US" dirty="0"/>
          </a:p>
        </p:txBody>
      </p:sp>
      <p:sp>
        <p:nvSpPr>
          <p:cNvPr id="4" name="Text 2"/>
          <p:cNvSpPr/>
          <p:nvPr/>
        </p:nvSpPr>
        <p:spPr>
          <a:xfrm>
            <a:off x="5385872" y="4188606"/>
            <a:ext cx="2162692" cy="510063"/>
          </a:xfrm>
          <a:prstGeom prst="rect">
            <a:avLst/>
          </a:prstGeom>
          <a:noFill/>
          <a:ln/>
        </p:spPr>
        <p:txBody>
          <a:bodyPr wrap="square" lIns="0" tIns="0" rIns="0" bIns="0" rtlCol="0" anchor="t"/>
          <a:lstStyle/>
          <a:p>
            <a:pPr marL="0" indent="0" algn="l">
              <a:lnSpc>
                <a:spcPts val="2350"/>
              </a:lnSpc>
              <a:buNone/>
            </a:pPr>
            <a:r>
              <a:rPr lang="en-US" sz="2000" b="1" dirty="0">
                <a:solidFill>
                  <a:srgbClr val="504C49"/>
                </a:solidFill>
                <a:latin typeface="Source Serif Pro" pitchFamily="34" charset="0"/>
                <a:ea typeface="Source Serif Pro" pitchFamily="34" charset="-122"/>
              </a:rPr>
              <a:t>Justification</a:t>
            </a:r>
            <a:r>
              <a:rPr lang="en-US" sz="1450" dirty="0">
                <a:solidFill>
                  <a:srgbClr val="504C49"/>
                </a:solidFill>
                <a:latin typeface="Source Serif Pro" pitchFamily="34" charset="0"/>
                <a:ea typeface="Source Serif Pro" pitchFamily="34" charset="-122"/>
                <a:cs typeface="Source Serif Pro" pitchFamily="34" charset="-120"/>
              </a:rPr>
              <a:t> </a:t>
            </a:r>
            <a:endParaRPr lang="en-US" sz="1450" dirty="0"/>
          </a:p>
        </p:txBody>
      </p:sp>
      <p:pic>
        <p:nvPicPr>
          <p:cNvPr id="5" name="Image 0" descr="preencoded.png"/>
          <p:cNvPicPr>
            <a:picLocks noChangeAspect="1"/>
          </p:cNvPicPr>
          <p:nvPr/>
        </p:nvPicPr>
        <p:blipFill>
          <a:blip r:embed="rId3"/>
          <a:stretch>
            <a:fillRect/>
          </a:stretch>
        </p:blipFill>
        <p:spPr>
          <a:xfrm>
            <a:off x="2195036" y="4784117"/>
            <a:ext cx="2194917" cy="1092398"/>
          </a:xfrm>
          <a:prstGeom prst="rect">
            <a:avLst/>
          </a:prstGeom>
        </p:spPr>
      </p:pic>
      <p:pic>
        <p:nvPicPr>
          <p:cNvPr id="6" name="Image 1" descr="preencoded.png"/>
          <p:cNvPicPr>
            <a:picLocks noChangeAspect="1"/>
          </p:cNvPicPr>
          <p:nvPr/>
        </p:nvPicPr>
        <p:blipFill>
          <a:blip r:embed="rId4"/>
          <a:stretch>
            <a:fillRect/>
          </a:stretch>
        </p:blipFill>
        <p:spPr>
          <a:xfrm>
            <a:off x="3159204" y="5163688"/>
            <a:ext cx="266581" cy="333256"/>
          </a:xfrm>
          <a:prstGeom prst="rect">
            <a:avLst/>
          </a:prstGeom>
        </p:spPr>
      </p:pic>
      <p:sp>
        <p:nvSpPr>
          <p:cNvPr id="7" name="Text 3"/>
          <p:cNvSpPr/>
          <p:nvPr/>
        </p:nvSpPr>
        <p:spPr>
          <a:xfrm>
            <a:off x="4579501" y="4973664"/>
            <a:ext cx="2969062" cy="296228"/>
          </a:xfrm>
          <a:prstGeom prst="rect">
            <a:avLst/>
          </a:prstGeom>
          <a:noFill/>
          <a:ln/>
        </p:spPr>
        <p:txBody>
          <a:bodyPr wrap="none" lIns="0" tIns="0" rIns="0" bIns="0" rtlCol="0" anchor="t"/>
          <a:lstStyle/>
          <a:p>
            <a:pPr marL="0" indent="0" algn="l">
              <a:lnSpc>
                <a:spcPts val="2300"/>
              </a:lnSpc>
              <a:buNone/>
            </a:pPr>
            <a:r>
              <a:rPr lang="en-US" sz="1850" dirty="0">
                <a:solidFill>
                  <a:srgbClr val="504C49"/>
                </a:solidFill>
                <a:latin typeface="Platypi Medium" pitchFamily="34" charset="0"/>
                <a:ea typeface="Platypi Medium" pitchFamily="34" charset="-122"/>
                <a:cs typeface="Platypi Medium" pitchFamily="34" charset="-120"/>
              </a:rPr>
              <a:t>Support Local Innovation</a:t>
            </a:r>
            <a:endParaRPr lang="en-US" sz="1850" dirty="0"/>
          </a:p>
        </p:txBody>
      </p:sp>
      <p:sp>
        <p:nvSpPr>
          <p:cNvPr id="8" name="Text 4"/>
          <p:cNvSpPr/>
          <p:nvPr/>
        </p:nvSpPr>
        <p:spPr>
          <a:xfrm>
            <a:off x="4579501" y="5383596"/>
            <a:ext cx="3919299" cy="303371"/>
          </a:xfrm>
          <a:prstGeom prst="rect">
            <a:avLst/>
          </a:prstGeom>
          <a:noFill/>
          <a:ln/>
        </p:spPr>
        <p:txBody>
          <a:bodyPr wrap="none" lIns="0" tIns="0" rIns="0" bIns="0" rtlCol="0" anchor="t"/>
          <a:lstStyle/>
          <a:p>
            <a:pPr marL="0" indent="0" algn="l">
              <a:lnSpc>
                <a:spcPts val="2350"/>
              </a:lnSpc>
              <a:buNone/>
            </a:pPr>
            <a:r>
              <a:rPr lang="en-US" sz="1600" dirty="0">
                <a:solidFill>
                  <a:srgbClr val="504C49"/>
                </a:solidFill>
                <a:latin typeface="Source Serif Pro" pitchFamily="34" charset="0"/>
                <a:ea typeface="Source Serif Pro" pitchFamily="34" charset="-122"/>
                <a:cs typeface="Source Serif Pro" pitchFamily="34" charset="-120"/>
              </a:rPr>
              <a:t>Incentivize domestic R&amp;D in green technology</a:t>
            </a:r>
            <a:endParaRPr lang="en-US" sz="1600" dirty="0"/>
          </a:p>
        </p:txBody>
      </p:sp>
      <p:sp>
        <p:nvSpPr>
          <p:cNvPr id="9" name="Shape 5"/>
          <p:cNvSpPr/>
          <p:nvPr/>
        </p:nvSpPr>
        <p:spPr>
          <a:xfrm>
            <a:off x="4437340" y="5890684"/>
            <a:ext cx="8785146" cy="11430"/>
          </a:xfrm>
          <a:prstGeom prst="roundRect">
            <a:avLst>
              <a:gd name="adj" fmla="val 248878"/>
            </a:avLst>
          </a:prstGeom>
          <a:solidFill>
            <a:srgbClr val="D8D4D4"/>
          </a:solidFill>
          <a:ln/>
        </p:spPr>
        <p:txBody>
          <a:bodyPr/>
          <a:lstStyle/>
          <a:p>
            <a:endParaRPr lang="en-US"/>
          </a:p>
        </p:txBody>
      </p:sp>
      <p:pic>
        <p:nvPicPr>
          <p:cNvPr id="10" name="Image 2" descr="preencoded.png"/>
          <p:cNvPicPr>
            <a:picLocks noChangeAspect="1"/>
          </p:cNvPicPr>
          <p:nvPr/>
        </p:nvPicPr>
        <p:blipFill>
          <a:blip r:embed="rId5"/>
          <a:stretch>
            <a:fillRect/>
          </a:stretch>
        </p:blipFill>
        <p:spPr>
          <a:xfrm>
            <a:off x="1097518" y="5923902"/>
            <a:ext cx="4389953" cy="1092398"/>
          </a:xfrm>
          <a:prstGeom prst="rect">
            <a:avLst/>
          </a:prstGeom>
        </p:spPr>
      </p:pic>
      <p:pic>
        <p:nvPicPr>
          <p:cNvPr id="11" name="Image 3" descr="preencoded.png"/>
          <p:cNvPicPr>
            <a:picLocks noChangeAspect="1"/>
          </p:cNvPicPr>
          <p:nvPr/>
        </p:nvPicPr>
        <p:blipFill>
          <a:blip r:embed="rId6"/>
          <a:stretch>
            <a:fillRect/>
          </a:stretch>
        </p:blipFill>
        <p:spPr>
          <a:xfrm>
            <a:off x="3159085" y="6303473"/>
            <a:ext cx="266581" cy="333256"/>
          </a:xfrm>
          <a:prstGeom prst="rect">
            <a:avLst/>
          </a:prstGeom>
        </p:spPr>
      </p:pic>
      <p:sp>
        <p:nvSpPr>
          <p:cNvPr id="12" name="Text 6"/>
          <p:cNvSpPr/>
          <p:nvPr/>
        </p:nvSpPr>
        <p:spPr>
          <a:xfrm>
            <a:off x="5677019" y="6113450"/>
            <a:ext cx="2489954" cy="296228"/>
          </a:xfrm>
          <a:prstGeom prst="rect">
            <a:avLst/>
          </a:prstGeom>
          <a:noFill/>
          <a:ln/>
        </p:spPr>
        <p:txBody>
          <a:bodyPr wrap="none" lIns="0" tIns="0" rIns="0" bIns="0" rtlCol="0" anchor="t"/>
          <a:lstStyle/>
          <a:p>
            <a:pPr marL="0" indent="0" algn="l">
              <a:lnSpc>
                <a:spcPts val="2300"/>
              </a:lnSpc>
              <a:buNone/>
            </a:pPr>
            <a:r>
              <a:rPr lang="en-US" sz="1850" dirty="0">
                <a:solidFill>
                  <a:srgbClr val="504C49"/>
                </a:solidFill>
                <a:latin typeface="Platypi Medium" pitchFamily="34" charset="0"/>
                <a:ea typeface="Platypi Medium" pitchFamily="34" charset="-122"/>
                <a:cs typeface="Platypi Medium" pitchFamily="34" charset="-120"/>
              </a:rPr>
              <a:t>Boost Manufacturing</a:t>
            </a:r>
            <a:endParaRPr lang="en-US" sz="1850" dirty="0"/>
          </a:p>
        </p:txBody>
      </p:sp>
      <p:sp>
        <p:nvSpPr>
          <p:cNvPr id="13" name="Text 7"/>
          <p:cNvSpPr/>
          <p:nvPr/>
        </p:nvSpPr>
        <p:spPr>
          <a:xfrm>
            <a:off x="5677019" y="6523382"/>
            <a:ext cx="4229933" cy="303371"/>
          </a:xfrm>
          <a:prstGeom prst="rect">
            <a:avLst/>
          </a:prstGeom>
          <a:noFill/>
          <a:ln/>
        </p:spPr>
        <p:txBody>
          <a:bodyPr wrap="none" lIns="0" tIns="0" rIns="0" bIns="0" rtlCol="0" anchor="t"/>
          <a:lstStyle/>
          <a:p>
            <a:pPr marL="0" indent="0" algn="l">
              <a:lnSpc>
                <a:spcPts val="2350"/>
              </a:lnSpc>
              <a:buNone/>
            </a:pPr>
            <a:r>
              <a:rPr lang="en-US" sz="1600" dirty="0">
                <a:solidFill>
                  <a:srgbClr val="504C49"/>
                </a:solidFill>
                <a:latin typeface="Source Serif Pro" pitchFamily="34" charset="0"/>
                <a:ea typeface="Source Serif Pro" pitchFamily="34" charset="-122"/>
                <a:cs typeface="Source Serif Pro" pitchFamily="34" charset="-120"/>
              </a:rPr>
              <a:t>Encourage assembly and production within Kenya</a:t>
            </a:r>
            <a:endParaRPr lang="en-US" sz="1600" dirty="0"/>
          </a:p>
        </p:txBody>
      </p:sp>
      <p:sp>
        <p:nvSpPr>
          <p:cNvPr id="14" name="Shape 8"/>
          <p:cNvSpPr/>
          <p:nvPr/>
        </p:nvSpPr>
        <p:spPr>
          <a:xfrm>
            <a:off x="5534858" y="7030469"/>
            <a:ext cx="7687627" cy="11430"/>
          </a:xfrm>
          <a:prstGeom prst="roundRect">
            <a:avLst>
              <a:gd name="adj" fmla="val 248878"/>
            </a:avLst>
          </a:prstGeom>
          <a:solidFill>
            <a:srgbClr val="D8D4D4"/>
          </a:solidFill>
          <a:ln/>
        </p:spPr>
        <p:txBody>
          <a:bodyPr/>
          <a:lstStyle/>
          <a:p>
            <a:endParaRPr lang="en-US"/>
          </a:p>
        </p:txBody>
      </p:sp>
      <p:pic>
        <p:nvPicPr>
          <p:cNvPr id="15" name="Image 4" descr="preencoded.png"/>
          <p:cNvPicPr>
            <a:picLocks noChangeAspect="1"/>
          </p:cNvPicPr>
          <p:nvPr/>
        </p:nvPicPr>
        <p:blipFill>
          <a:blip r:embed="rId7"/>
          <a:stretch>
            <a:fillRect/>
          </a:stretch>
        </p:blipFill>
        <p:spPr>
          <a:xfrm>
            <a:off x="0" y="7063687"/>
            <a:ext cx="6584990" cy="1092398"/>
          </a:xfrm>
          <a:prstGeom prst="rect">
            <a:avLst/>
          </a:prstGeom>
        </p:spPr>
      </p:pic>
      <p:pic>
        <p:nvPicPr>
          <p:cNvPr id="16" name="Image 5" descr="preencoded.png"/>
          <p:cNvPicPr>
            <a:picLocks noChangeAspect="1"/>
          </p:cNvPicPr>
          <p:nvPr/>
        </p:nvPicPr>
        <p:blipFill>
          <a:blip r:embed="rId8"/>
          <a:stretch>
            <a:fillRect/>
          </a:stretch>
        </p:blipFill>
        <p:spPr>
          <a:xfrm>
            <a:off x="3159204" y="7443259"/>
            <a:ext cx="266581" cy="333256"/>
          </a:xfrm>
          <a:prstGeom prst="rect">
            <a:avLst/>
          </a:prstGeom>
        </p:spPr>
      </p:pic>
      <p:sp>
        <p:nvSpPr>
          <p:cNvPr id="17" name="Text 9"/>
          <p:cNvSpPr/>
          <p:nvPr/>
        </p:nvSpPr>
        <p:spPr>
          <a:xfrm>
            <a:off x="6774537" y="7253235"/>
            <a:ext cx="2370534" cy="296228"/>
          </a:xfrm>
          <a:prstGeom prst="rect">
            <a:avLst/>
          </a:prstGeom>
          <a:noFill/>
          <a:ln/>
        </p:spPr>
        <p:txBody>
          <a:bodyPr wrap="none" lIns="0" tIns="0" rIns="0" bIns="0" rtlCol="0" anchor="t"/>
          <a:lstStyle/>
          <a:p>
            <a:pPr marL="0" indent="0" algn="l">
              <a:lnSpc>
                <a:spcPts val="2300"/>
              </a:lnSpc>
              <a:buNone/>
            </a:pPr>
            <a:r>
              <a:rPr lang="en-US" sz="1850" dirty="0">
                <a:solidFill>
                  <a:srgbClr val="504C49"/>
                </a:solidFill>
                <a:latin typeface="Platypi Medium" pitchFamily="34" charset="0"/>
                <a:ea typeface="Platypi Medium" pitchFamily="34" charset="-122"/>
                <a:cs typeface="Platypi Medium" pitchFamily="34" charset="-120"/>
              </a:rPr>
              <a:t>Climate Leadership</a:t>
            </a:r>
            <a:endParaRPr lang="en-US" sz="1850" dirty="0"/>
          </a:p>
        </p:txBody>
      </p:sp>
      <p:sp>
        <p:nvSpPr>
          <p:cNvPr id="18" name="Text 10"/>
          <p:cNvSpPr/>
          <p:nvPr/>
        </p:nvSpPr>
        <p:spPr>
          <a:xfrm>
            <a:off x="6774537" y="7663167"/>
            <a:ext cx="4849773" cy="303371"/>
          </a:xfrm>
          <a:prstGeom prst="rect">
            <a:avLst/>
          </a:prstGeom>
          <a:noFill/>
          <a:ln/>
        </p:spPr>
        <p:txBody>
          <a:bodyPr wrap="none" lIns="0" tIns="0" rIns="0" bIns="0" rtlCol="0" anchor="t"/>
          <a:lstStyle/>
          <a:p>
            <a:pPr marL="0" indent="0" algn="l">
              <a:lnSpc>
                <a:spcPts val="2350"/>
              </a:lnSpc>
              <a:buNone/>
            </a:pPr>
            <a:r>
              <a:rPr lang="en-US" sz="1600" dirty="0">
                <a:solidFill>
                  <a:srgbClr val="504C49"/>
                </a:solidFill>
                <a:latin typeface="Source Serif Pro" pitchFamily="34" charset="0"/>
                <a:ea typeface="Source Serif Pro" pitchFamily="34" charset="-122"/>
                <a:cs typeface="Source Serif Pro" pitchFamily="34" charset="-120"/>
              </a:rPr>
              <a:t>Strengthen Kenya's position in carbon capture technology</a:t>
            </a:r>
            <a:endParaRPr lang="en-US" sz="1600" dirty="0"/>
          </a:p>
        </p:txBody>
      </p:sp>
      <p:pic>
        <p:nvPicPr>
          <p:cNvPr id="19" name="Picture 18">
            <a:extLst>
              <a:ext uri="{FF2B5EF4-FFF2-40B4-BE49-F238E27FC236}">
                <a16:creationId xmlns:a16="http://schemas.microsoft.com/office/drawing/2014/main" id="{21FE2881-EEED-D28B-103A-5605CAD31528}"/>
              </a:ext>
            </a:extLst>
          </p:cNvPr>
          <p:cNvPicPr>
            <a:picLocks noChangeAspect="1"/>
          </p:cNvPicPr>
          <p:nvPr/>
        </p:nvPicPr>
        <p:blipFill>
          <a:blip r:embed="rId9"/>
          <a:stretch>
            <a:fillRect/>
          </a:stretch>
        </p:blipFill>
        <p:spPr>
          <a:xfrm>
            <a:off x="12818534" y="6852404"/>
            <a:ext cx="1811866" cy="1377196"/>
          </a:xfrm>
          <a:prstGeom prst="rect">
            <a:avLst/>
          </a:prstGeom>
        </p:spPr>
      </p:pic>
      <p:sp>
        <p:nvSpPr>
          <p:cNvPr id="21" name="Rectangle 1">
            <a:extLst>
              <a:ext uri="{FF2B5EF4-FFF2-40B4-BE49-F238E27FC236}">
                <a16:creationId xmlns:a16="http://schemas.microsoft.com/office/drawing/2014/main" id="{229CC27F-723A-5239-FABE-2E146E68D35B}"/>
              </a:ext>
            </a:extLst>
          </p:cNvPr>
          <p:cNvSpPr>
            <a:spLocks noChangeArrowheads="1"/>
          </p:cNvSpPr>
          <p:nvPr/>
        </p:nvSpPr>
        <p:spPr bwMode="auto">
          <a:xfrm>
            <a:off x="6584990" y="1189098"/>
            <a:ext cx="7305146" cy="2596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eaLnBrk="0" fontAlgn="base" hangingPunct="0">
              <a:lnSpc>
                <a:spcPct val="150000"/>
              </a:lnSpc>
              <a:spcBef>
                <a:spcPct val="0"/>
              </a:spcBef>
              <a:spcAft>
                <a:spcPct val="0"/>
              </a:spcAft>
            </a:pPr>
            <a:r>
              <a:rPr lang="en-US" altLang="en-US" sz="2000" b="1" dirty="0">
                <a:solidFill>
                  <a:srgbClr val="504C49"/>
                </a:solidFill>
                <a:latin typeface="Source Serif Pro" pitchFamily="34" charset="0"/>
                <a:ea typeface="Source Serif Pro" pitchFamily="34" charset="-122"/>
              </a:rPr>
              <a:t>Implementation</a:t>
            </a:r>
            <a:r>
              <a:rPr lang="en-US" altLang="en-US" dirty="0">
                <a:solidFill>
                  <a:srgbClr val="504C49"/>
                </a:solidFill>
                <a:latin typeface="Source Serif Pro" pitchFamily="34" charset="0"/>
                <a:ea typeface="Source Serif Pro" pitchFamily="34" charset="-122"/>
              </a:rPr>
              <a:t> </a:t>
            </a:r>
          </a:p>
          <a:p>
            <a:pPr algn="just" eaLnBrk="0" fontAlgn="base" hangingPunct="0">
              <a:lnSpc>
                <a:spcPct val="150000"/>
              </a:lnSpc>
              <a:spcBef>
                <a:spcPct val="0"/>
              </a:spcBef>
              <a:spcAft>
                <a:spcPct val="0"/>
              </a:spcAft>
              <a:buFontTx/>
              <a:buChar char="•"/>
            </a:pPr>
            <a:r>
              <a:rPr lang="en-US" altLang="en-US" dirty="0">
                <a:solidFill>
                  <a:srgbClr val="504C49"/>
                </a:solidFill>
                <a:latin typeface="Source Serif Pro" pitchFamily="34" charset="0"/>
                <a:ea typeface="Source Serif Pro" pitchFamily="34" charset="-122"/>
              </a:rPr>
              <a:t>Ensure the Excise Duty regulations clearly define what qualifies as a DAC machine under HS Code 8421.39.10 to target only DAC machines, not other machinery in the same code.</a:t>
            </a:r>
          </a:p>
          <a:p>
            <a:pPr marL="0" marR="0" lvl="0" indent="0" algn="just" defTabSz="914400" rtl="0" eaLnBrk="0" fontAlgn="base" latinLnBrk="0" hangingPunct="0">
              <a:lnSpc>
                <a:spcPct val="150000"/>
              </a:lnSpc>
              <a:spcBef>
                <a:spcPct val="0"/>
              </a:spcBef>
              <a:spcAft>
                <a:spcPct val="0"/>
              </a:spcAft>
              <a:buClrTx/>
              <a:buSzTx/>
              <a:buFontTx/>
              <a:buChar char="•"/>
              <a:tabLst/>
            </a:pPr>
            <a:r>
              <a:rPr lang="en-US" altLang="en-US" dirty="0">
                <a:solidFill>
                  <a:srgbClr val="504C49"/>
                </a:solidFill>
                <a:latin typeface="Source Serif Pro" pitchFamily="34" charset="0"/>
                <a:ea typeface="Source Serif Pro" pitchFamily="34" charset="-122"/>
              </a:rPr>
              <a:t>Create clear classification and enforcement guidelines to avoid misapplication of the duty on unrelated imports.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22857" y="301585"/>
            <a:ext cx="8756610" cy="708779"/>
          </a:xfrm>
          <a:prstGeom prst="rect">
            <a:avLst/>
          </a:prstGeom>
          <a:noFill/>
          <a:ln/>
        </p:spPr>
        <p:txBody>
          <a:bodyPr wrap="none" lIns="0" tIns="0" rIns="0" bIns="0" rtlCol="0" anchor="t"/>
          <a:lstStyle/>
          <a:p>
            <a:pPr marL="0" indent="0" algn="l">
              <a:lnSpc>
                <a:spcPts val="5550"/>
              </a:lnSpc>
              <a:buNone/>
            </a:pPr>
            <a:r>
              <a:rPr lang="en-US" sz="3600" b="1" dirty="0">
                <a:solidFill>
                  <a:srgbClr val="504C49"/>
                </a:solidFill>
                <a:latin typeface="Platypi Medium" pitchFamily="34" charset="0"/>
                <a:cs typeface="Platypi Medium" pitchFamily="34" charset="-120"/>
              </a:rPr>
              <a:t>Protecting Kenya's Aluminium Industry</a:t>
            </a:r>
          </a:p>
        </p:txBody>
      </p:sp>
      <p:sp>
        <p:nvSpPr>
          <p:cNvPr id="3" name="Text 1"/>
          <p:cNvSpPr/>
          <p:nvPr/>
        </p:nvSpPr>
        <p:spPr>
          <a:xfrm>
            <a:off x="522857" y="1246992"/>
            <a:ext cx="8147010" cy="5966607"/>
          </a:xfrm>
          <a:prstGeom prst="rect">
            <a:avLst/>
          </a:prstGeom>
          <a:noFill/>
          <a:ln/>
        </p:spPr>
        <p:txBody>
          <a:bodyPr wrap="square" lIns="0" tIns="0" rIns="0" bIns="0" rtlCol="0" anchor="t"/>
          <a:lstStyle/>
          <a:p>
            <a:pPr algn="just">
              <a:lnSpc>
                <a:spcPct val="200000"/>
              </a:lnSpc>
            </a:pPr>
            <a:r>
              <a:rPr lang="en-US" sz="2400" b="1" dirty="0">
                <a:solidFill>
                  <a:srgbClr val="504C49"/>
                </a:solidFill>
                <a:latin typeface="Source Serif Pro" pitchFamily="34" charset="0"/>
                <a:ea typeface="Source Serif Pro" pitchFamily="34" charset="-122"/>
                <a:cs typeface="Source Serif Pro" pitchFamily="34" charset="-120"/>
              </a:rPr>
              <a:t>Aluminum in Kenya </a:t>
            </a:r>
          </a:p>
          <a:p>
            <a:pPr marL="285750" indent="-285750" algn="just">
              <a:lnSpc>
                <a:spcPct val="20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cs typeface="Source Serif Pro" pitchFamily="34" charset="-120"/>
              </a:rPr>
              <a:t>Kenya was once a leading supplier in the Aluminum Extrusion Industry in East Africa.</a:t>
            </a:r>
          </a:p>
          <a:p>
            <a:pPr marL="285750" indent="-285750" algn="just">
              <a:lnSpc>
                <a:spcPct val="20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cs typeface="Source Serif Pro" pitchFamily="34" charset="-120"/>
              </a:rPr>
              <a:t>Some of the products include aluminum alloys used in window and door frames.</a:t>
            </a:r>
          </a:p>
          <a:p>
            <a:pPr marL="285750" indent="-285750" algn="just">
              <a:lnSpc>
                <a:spcPct val="20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cs typeface="Source Serif Pro" pitchFamily="34" charset="-120"/>
              </a:rPr>
              <a:t>Currently operating below 50% of its capacity of 1,000 T/month.</a:t>
            </a:r>
          </a:p>
          <a:p>
            <a:pPr marL="285750" indent="-285750" algn="just">
              <a:lnSpc>
                <a:spcPct val="20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cs typeface="Source Serif Pro" pitchFamily="34" charset="-120"/>
              </a:rPr>
              <a:t>The importation of this aluminum has led to unfair competition for local manufacturers. </a:t>
            </a:r>
          </a:p>
          <a:p>
            <a:pPr marL="0" indent="0" algn="l">
              <a:lnSpc>
                <a:spcPct val="200000"/>
              </a:lnSpc>
              <a:buNone/>
            </a:pPr>
            <a:endParaRPr lang="en-US" dirty="0">
              <a:solidFill>
                <a:srgbClr val="504C49"/>
              </a:solidFill>
              <a:latin typeface="Source Serif Pro" pitchFamily="34" charset="0"/>
              <a:ea typeface="Source Serif Pro" pitchFamily="34" charset="-122"/>
              <a:cs typeface="Source Serif Pro" pitchFamily="34" charset="-120"/>
            </a:endParaRPr>
          </a:p>
          <a:p>
            <a:pPr marL="0" indent="0" algn="l">
              <a:lnSpc>
                <a:spcPct val="200000"/>
              </a:lnSpc>
              <a:buNone/>
            </a:pPr>
            <a:endParaRPr lang="en-US" dirty="0">
              <a:solidFill>
                <a:srgbClr val="504C49"/>
              </a:solidFill>
              <a:latin typeface="Source Serif Pro" pitchFamily="34" charset="0"/>
              <a:ea typeface="Source Serif Pro" pitchFamily="34" charset="-122"/>
              <a:cs typeface="Source Serif Pro" pitchFamily="34" charset="-120"/>
            </a:endParaRPr>
          </a:p>
          <a:p>
            <a:pPr marL="0" indent="0" algn="l">
              <a:lnSpc>
                <a:spcPct val="200000"/>
              </a:lnSpc>
              <a:buNone/>
            </a:pPr>
            <a:r>
              <a:rPr lang="en-US" dirty="0">
                <a:solidFill>
                  <a:srgbClr val="504C49"/>
                </a:solidFill>
                <a:latin typeface="Source Serif Pro" pitchFamily="34" charset="0"/>
                <a:ea typeface="Source Serif Pro" pitchFamily="34" charset="-122"/>
                <a:cs typeface="Source Serif Pro" pitchFamily="34" charset="-120"/>
              </a:rPr>
              <a:t> </a:t>
            </a:r>
          </a:p>
          <a:p>
            <a:pPr marL="0" indent="0" algn="l">
              <a:lnSpc>
                <a:spcPct val="200000"/>
              </a:lnSpc>
              <a:buNone/>
            </a:pPr>
            <a:endParaRPr lang="en-US" dirty="0">
              <a:solidFill>
                <a:srgbClr val="504C49"/>
              </a:solidFill>
              <a:latin typeface="Source Serif Pro" pitchFamily="34" charset="0"/>
              <a:ea typeface="Source Serif Pro" pitchFamily="34" charset="-122"/>
              <a:cs typeface="Source Serif Pro" pitchFamily="34" charset="-120"/>
            </a:endParaRPr>
          </a:p>
          <a:p>
            <a:pPr marL="0" indent="0" algn="l">
              <a:lnSpc>
                <a:spcPct val="200000"/>
              </a:lnSpc>
              <a:buNone/>
            </a:pPr>
            <a:endParaRPr lang="en-US" dirty="0">
              <a:solidFill>
                <a:srgbClr val="504C49"/>
              </a:solidFill>
              <a:latin typeface="Source Serif Pro" pitchFamily="34" charset="0"/>
              <a:ea typeface="Source Serif Pro" pitchFamily="34" charset="-122"/>
            </a:endParaRPr>
          </a:p>
          <a:p>
            <a:pPr marL="0" indent="0" algn="l">
              <a:lnSpc>
                <a:spcPct val="200000"/>
              </a:lnSpc>
              <a:buNone/>
            </a:pPr>
            <a:endParaRPr lang="en-US" dirty="0">
              <a:solidFill>
                <a:srgbClr val="504C49"/>
              </a:solidFill>
              <a:latin typeface="Source Serif Pro" pitchFamily="34" charset="0"/>
              <a:ea typeface="Source Serif Pro" pitchFamily="34" charset="-122"/>
            </a:endParaRPr>
          </a:p>
          <a:p>
            <a:pPr marL="0" indent="0" algn="l">
              <a:lnSpc>
                <a:spcPct val="200000"/>
              </a:lnSpc>
              <a:buNone/>
            </a:pPr>
            <a:endParaRPr lang="en-US" dirty="0"/>
          </a:p>
        </p:txBody>
      </p:sp>
      <p:sp>
        <p:nvSpPr>
          <p:cNvPr id="6" name="Shape 4"/>
          <p:cNvSpPr/>
          <p:nvPr/>
        </p:nvSpPr>
        <p:spPr>
          <a:xfrm>
            <a:off x="793790" y="6348770"/>
            <a:ext cx="362903" cy="362903"/>
          </a:xfrm>
          <a:prstGeom prst="roundRect">
            <a:avLst>
              <a:gd name="adj" fmla="val 25194296"/>
            </a:avLst>
          </a:prstGeom>
          <a:noFill/>
          <a:ln w="7620">
            <a:solidFill>
              <a:srgbClr val="FFFFFF"/>
            </a:solidFill>
            <a:prstDash val="solid"/>
          </a:ln>
        </p:spPr>
        <p:txBody>
          <a:bodyPr/>
          <a:lstStyle/>
          <a:p>
            <a:endParaRPr lang="en-US"/>
          </a:p>
        </p:txBody>
      </p:sp>
      <p:pic>
        <p:nvPicPr>
          <p:cNvPr id="9" name="Picture 8">
            <a:extLst>
              <a:ext uri="{FF2B5EF4-FFF2-40B4-BE49-F238E27FC236}">
                <a16:creationId xmlns:a16="http://schemas.microsoft.com/office/drawing/2014/main" id="{2E6D26AF-BDCD-D1EA-D086-C257EC442DE3}"/>
              </a:ext>
            </a:extLst>
          </p:cNvPr>
          <p:cNvPicPr>
            <a:picLocks noChangeAspect="1"/>
          </p:cNvPicPr>
          <p:nvPr/>
        </p:nvPicPr>
        <p:blipFill>
          <a:blip r:embed="rId3"/>
          <a:stretch>
            <a:fillRect/>
          </a:stretch>
        </p:blipFill>
        <p:spPr>
          <a:xfrm>
            <a:off x="12818534" y="6852404"/>
            <a:ext cx="1811866" cy="1377196"/>
          </a:xfrm>
          <a:prstGeom prst="rect">
            <a:avLst/>
          </a:prstGeom>
        </p:spPr>
      </p:pic>
      <p:pic>
        <p:nvPicPr>
          <p:cNvPr id="14" name="Picture 13">
            <a:extLst>
              <a:ext uri="{FF2B5EF4-FFF2-40B4-BE49-F238E27FC236}">
                <a16:creationId xmlns:a16="http://schemas.microsoft.com/office/drawing/2014/main" id="{0707588E-2643-9F66-5033-4D101B4B653C}"/>
              </a:ext>
            </a:extLst>
          </p:cNvPr>
          <p:cNvPicPr>
            <a:picLocks noChangeAspect="1"/>
          </p:cNvPicPr>
          <p:nvPr/>
        </p:nvPicPr>
        <p:blipFill>
          <a:blip r:embed="rId4"/>
          <a:stretch>
            <a:fillRect/>
          </a:stretch>
        </p:blipFill>
        <p:spPr>
          <a:xfrm>
            <a:off x="9028385" y="0"/>
            <a:ext cx="5602015" cy="8229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68536" y="526971"/>
            <a:ext cx="9641443" cy="596860"/>
          </a:xfrm>
          <a:prstGeom prst="rect">
            <a:avLst/>
          </a:prstGeom>
          <a:noFill/>
          <a:ln/>
        </p:spPr>
        <p:txBody>
          <a:bodyPr wrap="none" lIns="0" tIns="0" rIns="0" bIns="0" rtlCol="0" anchor="t"/>
          <a:lstStyle/>
          <a:p>
            <a:pPr marL="0" indent="0" algn="l">
              <a:lnSpc>
                <a:spcPts val="4700"/>
              </a:lnSpc>
              <a:buNone/>
            </a:pPr>
            <a:r>
              <a:rPr lang="en-US" sz="3750" dirty="0">
                <a:solidFill>
                  <a:srgbClr val="201B18"/>
                </a:solidFill>
                <a:latin typeface="Platypi Medium" pitchFamily="34" charset="0"/>
                <a:ea typeface="Platypi Medium" pitchFamily="34" charset="-122"/>
                <a:cs typeface="Platypi Medium" pitchFamily="34" charset="-120"/>
              </a:rPr>
              <a:t>Current Challenges &amp; Market Distortions</a:t>
            </a:r>
            <a:endParaRPr lang="en-US" sz="3750" dirty="0"/>
          </a:p>
        </p:txBody>
      </p:sp>
      <p:pic>
        <p:nvPicPr>
          <p:cNvPr id="3" name="Image 0" descr="preencoded.png"/>
          <p:cNvPicPr>
            <a:picLocks noChangeAspect="1"/>
          </p:cNvPicPr>
          <p:nvPr/>
        </p:nvPicPr>
        <p:blipFill>
          <a:blip r:embed="rId3"/>
          <a:stretch>
            <a:fillRect/>
          </a:stretch>
        </p:blipFill>
        <p:spPr>
          <a:xfrm>
            <a:off x="3169325" y="1505783"/>
            <a:ext cx="1644968" cy="1100495"/>
          </a:xfrm>
          <a:prstGeom prst="rect">
            <a:avLst/>
          </a:prstGeom>
        </p:spPr>
      </p:pic>
      <p:pic>
        <p:nvPicPr>
          <p:cNvPr id="4" name="Image 1" descr="preencoded.png"/>
          <p:cNvPicPr>
            <a:picLocks noChangeAspect="1"/>
          </p:cNvPicPr>
          <p:nvPr/>
        </p:nvPicPr>
        <p:blipFill>
          <a:blip r:embed="rId4"/>
          <a:stretch>
            <a:fillRect/>
          </a:stretch>
        </p:blipFill>
        <p:spPr>
          <a:xfrm>
            <a:off x="3857506" y="2024420"/>
            <a:ext cx="268605" cy="335756"/>
          </a:xfrm>
          <a:prstGeom prst="rect">
            <a:avLst/>
          </a:prstGeom>
        </p:spPr>
      </p:pic>
      <p:sp>
        <p:nvSpPr>
          <p:cNvPr id="5" name="Text 1"/>
          <p:cNvSpPr/>
          <p:nvPr/>
        </p:nvSpPr>
        <p:spPr>
          <a:xfrm>
            <a:off x="5005268" y="1696760"/>
            <a:ext cx="2387798" cy="298490"/>
          </a:xfrm>
          <a:prstGeom prst="rect">
            <a:avLst/>
          </a:prstGeom>
          <a:noFill/>
          <a:ln/>
        </p:spPr>
        <p:txBody>
          <a:bodyPr wrap="none" lIns="0" tIns="0" rIns="0" bIns="0" rtlCol="0" anchor="t"/>
          <a:lstStyle/>
          <a:p>
            <a:pPr marL="0" indent="0" algn="l">
              <a:lnSpc>
                <a:spcPts val="2350"/>
              </a:lnSpc>
              <a:buNone/>
            </a:pPr>
            <a:r>
              <a:rPr lang="en-US" sz="1850" b="1" dirty="0">
                <a:solidFill>
                  <a:srgbClr val="504C49"/>
                </a:solidFill>
                <a:latin typeface="Platypi Medium" pitchFamily="34" charset="0"/>
                <a:ea typeface="Platypi Medium" pitchFamily="34" charset="-122"/>
                <a:cs typeface="Platypi Medium" pitchFamily="34" charset="-120"/>
              </a:rPr>
              <a:t>Industry Collapse</a:t>
            </a:r>
            <a:endParaRPr lang="en-US" sz="1850" b="1" dirty="0"/>
          </a:p>
        </p:txBody>
      </p:sp>
      <p:sp>
        <p:nvSpPr>
          <p:cNvPr id="6" name="Text 2"/>
          <p:cNvSpPr/>
          <p:nvPr/>
        </p:nvSpPr>
        <p:spPr>
          <a:xfrm>
            <a:off x="5005268" y="2109787"/>
            <a:ext cx="2559010" cy="305514"/>
          </a:xfrm>
          <a:prstGeom prst="rect">
            <a:avLst/>
          </a:prstGeom>
          <a:noFill/>
          <a:ln/>
        </p:spPr>
        <p:txBody>
          <a:bodyPr wrap="non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Operating below 50% capacity</a:t>
            </a:r>
            <a:endParaRPr lang="en-US" sz="1500" dirty="0"/>
          </a:p>
        </p:txBody>
      </p:sp>
      <p:sp>
        <p:nvSpPr>
          <p:cNvPr id="7" name="Shape 3"/>
          <p:cNvSpPr/>
          <p:nvPr/>
        </p:nvSpPr>
        <p:spPr>
          <a:xfrm>
            <a:off x="4862036" y="2620566"/>
            <a:ext cx="9052084" cy="11430"/>
          </a:xfrm>
          <a:prstGeom prst="roundRect">
            <a:avLst>
              <a:gd name="adj" fmla="val 250694"/>
            </a:avLst>
          </a:prstGeom>
          <a:solidFill>
            <a:srgbClr val="D8D4D4"/>
          </a:solidFill>
          <a:ln/>
        </p:spPr>
        <p:txBody>
          <a:bodyPr/>
          <a:lstStyle/>
          <a:p>
            <a:endParaRPr lang="en-US"/>
          </a:p>
        </p:txBody>
      </p:sp>
      <p:pic>
        <p:nvPicPr>
          <p:cNvPr id="8" name="Image 2" descr="preencoded.png"/>
          <p:cNvPicPr>
            <a:picLocks noChangeAspect="1"/>
          </p:cNvPicPr>
          <p:nvPr/>
        </p:nvPicPr>
        <p:blipFill>
          <a:blip r:embed="rId5"/>
          <a:stretch>
            <a:fillRect/>
          </a:stretch>
        </p:blipFill>
        <p:spPr>
          <a:xfrm>
            <a:off x="2346722" y="2654022"/>
            <a:ext cx="3290054" cy="1100495"/>
          </a:xfrm>
          <a:prstGeom prst="rect">
            <a:avLst/>
          </a:prstGeom>
        </p:spPr>
      </p:pic>
      <p:pic>
        <p:nvPicPr>
          <p:cNvPr id="9" name="Image 3" descr="preencoded.png"/>
          <p:cNvPicPr>
            <a:picLocks noChangeAspect="1"/>
          </p:cNvPicPr>
          <p:nvPr/>
        </p:nvPicPr>
        <p:blipFill>
          <a:blip r:embed="rId6"/>
          <a:stretch>
            <a:fillRect/>
          </a:stretch>
        </p:blipFill>
        <p:spPr>
          <a:xfrm>
            <a:off x="3857387" y="3036332"/>
            <a:ext cx="268605" cy="335756"/>
          </a:xfrm>
          <a:prstGeom prst="rect">
            <a:avLst/>
          </a:prstGeom>
        </p:spPr>
      </p:pic>
      <p:sp>
        <p:nvSpPr>
          <p:cNvPr id="10" name="Text 4"/>
          <p:cNvSpPr/>
          <p:nvPr/>
        </p:nvSpPr>
        <p:spPr>
          <a:xfrm>
            <a:off x="5827752" y="2844998"/>
            <a:ext cx="2387798" cy="298490"/>
          </a:xfrm>
          <a:prstGeom prst="rect">
            <a:avLst/>
          </a:prstGeom>
          <a:noFill/>
          <a:ln/>
        </p:spPr>
        <p:txBody>
          <a:bodyPr wrap="none" lIns="0" tIns="0" rIns="0" bIns="0" rtlCol="0" anchor="t"/>
          <a:lstStyle/>
          <a:p>
            <a:pPr marL="0" indent="0" algn="l">
              <a:lnSpc>
                <a:spcPts val="2350"/>
              </a:lnSpc>
              <a:buNone/>
            </a:pPr>
            <a:r>
              <a:rPr lang="en-US" sz="1850" b="1" dirty="0">
                <a:solidFill>
                  <a:srgbClr val="504C49"/>
                </a:solidFill>
                <a:latin typeface="Platypi Medium" pitchFamily="34" charset="0"/>
                <a:ea typeface="Platypi Medium" pitchFamily="34" charset="-122"/>
                <a:cs typeface="Platypi Medium" pitchFamily="34" charset="-120"/>
              </a:rPr>
              <a:t>Unfair Competition</a:t>
            </a:r>
            <a:endParaRPr lang="en-US" sz="1850" b="1" dirty="0"/>
          </a:p>
        </p:txBody>
      </p:sp>
      <p:sp>
        <p:nvSpPr>
          <p:cNvPr id="11" name="Text 5"/>
          <p:cNvSpPr/>
          <p:nvPr/>
        </p:nvSpPr>
        <p:spPr>
          <a:xfrm>
            <a:off x="5827752" y="3258026"/>
            <a:ext cx="3908822" cy="305514"/>
          </a:xfrm>
          <a:prstGeom prst="rect">
            <a:avLst/>
          </a:prstGeom>
          <a:noFill/>
          <a:ln/>
        </p:spPr>
        <p:txBody>
          <a:bodyPr wrap="non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Imports from China </a:t>
            </a:r>
            <a:endParaRPr lang="en-US" sz="1500" dirty="0"/>
          </a:p>
        </p:txBody>
      </p:sp>
      <p:pic>
        <p:nvPicPr>
          <p:cNvPr id="18" name="Image 6" descr="preencoded.png"/>
          <p:cNvPicPr>
            <a:picLocks noChangeAspect="1"/>
          </p:cNvPicPr>
          <p:nvPr/>
        </p:nvPicPr>
        <p:blipFill>
          <a:blip r:embed="rId7"/>
          <a:stretch>
            <a:fillRect/>
          </a:stretch>
        </p:blipFill>
        <p:spPr>
          <a:xfrm>
            <a:off x="701754" y="4950500"/>
            <a:ext cx="6580108" cy="1100495"/>
          </a:xfrm>
          <a:prstGeom prst="rect">
            <a:avLst/>
          </a:prstGeom>
        </p:spPr>
      </p:pic>
      <p:graphicFrame>
        <p:nvGraphicFramePr>
          <p:cNvPr id="24" name="Table 23">
            <a:extLst>
              <a:ext uri="{FF2B5EF4-FFF2-40B4-BE49-F238E27FC236}">
                <a16:creationId xmlns:a16="http://schemas.microsoft.com/office/drawing/2014/main" id="{874586A8-EF21-4A66-ACF2-0377CD3396A3}"/>
              </a:ext>
            </a:extLst>
          </p:cNvPr>
          <p:cNvGraphicFramePr>
            <a:graphicFrameLocks noGrp="1"/>
          </p:cNvGraphicFramePr>
          <p:nvPr>
            <p:extLst>
              <p:ext uri="{D42A27DB-BD31-4B8C-83A1-F6EECF244321}">
                <p14:modId xmlns:p14="http://schemas.microsoft.com/office/powerpoint/2010/main" val="3602517215"/>
              </p:ext>
            </p:extLst>
          </p:nvPr>
        </p:nvGraphicFramePr>
        <p:xfrm>
          <a:off x="3" y="4186054"/>
          <a:ext cx="14630397" cy="4043546"/>
        </p:xfrm>
        <a:graphic>
          <a:graphicData uri="http://schemas.openxmlformats.org/drawingml/2006/table">
            <a:tbl>
              <a:tblPr>
                <a:tableStyleId>{D03447BB-5D67-496B-8E87-E561075AD55C}</a:tableStyleId>
              </a:tblPr>
              <a:tblGrid>
                <a:gridCol w="4876799">
                  <a:extLst>
                    <a:ext uri="{9D8B030D-6E8A-4147-A177-3AD203B41FA5}">
                      <a16:colId xmlns:a16="http://schemas.microsoft.com/office/drawing/2014/main" val="1872929102"/>
                    </a:ext>
                  </a:extLst>
                </a:gridCol>
                <a:gridCol w="4876799">
                  <a:extLst>
                    <a:ext uri="{9D8B030D-6E8A-4147-A177-3AD203B41FA5}">
                      <a16:colId xmlns:a16="http://schemas.microsoft.com/office/drawing/2014/main" val="2268130210"/>
                    </a:ext>
                  </a:extLst>
                </a:gridCol>
                <a:gridCol w="4876799">
                  <a:extLst>
                    <a:ext uri="{9D8B030D-6E8A-4147-A177-3AD203B41FA5}">
                      <a16:colId xmlns:a16="http://schemas.microsoft.com/office/drawing/2014/main" val="2014448523"/>
                    </a:ext>
                  </a:extLst>
                </a:gridCol>
              </a:tblGrid>
              <a:tr h="618668">
                <a:tc>
                  <a:txBody>
                    <a:bodyPr/>
                    <a:lstStyle/>
                    <a:p>
                      <a:r>
                        <a:rPr lang="en-US" sz="2000" b="1" dirty="0"/>
                        <a:t>HS Codes</a:t>
                      </a:r>
                      <a:endParaRPr lang="en-US" sz="2000" dirty="0"/>
                    </a:p>
                  </a:txBody>
                  <a:tcPr marL="84214" marR="84214" marT="42107" marB="42107" anchor="ctr"/>
                </a:tc>
                <a:tc>
                  <a:txBody>
                    <a:bodyPr/>
                    <a:lstStyle/>
                    <a:p>
                      <a:r>
                        <a:rPr lang="en-US" sz="2000" b="1" dirty="0"/>
                        <a:t>Proposed Excise Duty</a:t>
                      </a:r>
                      <a:endParaRPr lang="en-US" sz="2000" dirty="0"/>
                    </a:p>
                  </a:txBody>
                  <a:tcPr marL="84214" marR="84214" marT="42107" marB="42107" anchor="ctr"/>
                </a:tc>
                <a:tc>
                  <a:txBody>
                    <a:bodyPr/>
                    <a:lstStyle/>
                    <a:p>
                      <a:r>
                        <a:rPr lang="en-US" sz="2000" b="1"/>
                        <a:t>Justification</a:t>
                      </a:r>
                      <a:endParaRPr lang="en-US" sz="2000"/>
                    </a:p>
                  </a:txBody>
                  <a:tcPr marL="84214" marR="84214" marT="42107" marB="42107" anchor="ctr"/>
                </a:tc>
                <a:extLst>
                  <a:ext uri="{0D108BD9-81ED-4DB2-BD59-A6C34878D82A}">
                    <a16:rowId xmlns:a16="http://schemas.microsoft.com/office/drawing/2014/main" val="3425274253"/>
                  </a:ext>
                </a:extLst>
              </a:tr>
              <a:tr h="3424878">
                <a:tc>
                  <a:txBody>
                    <a:bodyPr/>
                    <a:lstStyle/>
                    <a:p>
                      <a:r>
                        <a:rPr lang="en-US" sz="2000" dirty="0"/>
                        <a:t>7604.10, 7604.21, 7604.29, 7608.10, 7608.20, 7610.10</a:t>
                      </a:r>
                    </a:p>
                  </a:txBody>
                  <a:tcPr marL="84214" marR="84214" marT="42107" marB="42107" anchor="ctr"/>
                </a:tc>
                <a:tc>
                  <a:txBody>
                    <a:bodyPr/>
                    <a:lstStyle/>
                    <a:p>
                      <a:r>
                        <a:rPr lang="en-US" sz="2000" dirty="0"/>
                        <a:t>USD 3,500 per </a:t>
                      </a:r>
                      <a:r>
                        <a:rPr lang="en-US" sz="2000" dirty="0" err="1"/>
                        <a:t>tonne</a:t>
                      </a:r>
                      <a:r>
                        <a:rPr lang="en-US" sz="2000" dirty="0"/>
                        <a:t> or 25% (whichever is higher). Excluding goods manufactured in the partner states of the East African Community that meet the rules of origin.</a:t>
                      </a:r>
                    </a:p>
                  </a:txBody>
                  <a:tcPr marL="84214" marR="84214" marT="42107" marB="42107" anchor="ctr"/>
                </a:tc>
                <a:tc>
                  <a:txBody>
                    <a:bodyPr/>
                    <a:lstStyle/>
                    <a:p>
                      <a:pPr marL="342900" indent="-342900" algn="just">
                        <a:buAutoNum type="arabicPeriod"/>
                      </a:pPr>
                      <a:r>
                        <a:rPr lang="en-US" sz="2000" b="1" dirty="0"/>
                        <a:t>Leveling the Competitive Playing Field</a:t>
                      </a:r>
                      <a:endParaRPr lang="en-US" sz="2000" dirty="0"/>
                    </a:p>
                    <a:p>
                      <a:pPr marL="342900" indent="-342900" algn="just">
                        <a:buAutoNum type="arabicPeriod"/>
                      </a:pPr>
                      <a:r>
                        <a:rPr lang="en-US" sz="2000" b="1" dirty="0"/>
                        <a:t>Promoting Local Manufacturing Capacity</a:t>
                      </a:r>
                    </a:p>
                    <a:p>
                      <a:pPr marL="342900" indent="-342900" algn="just">
                        <a:buAutoNum type="arabicPeriod"/>
                      </a:pPr>
                      <a:r>
                        <a:rPr lang="en-US" sz="2000" b="1" dirty="0"/>
                        <a:t>Preserving Industry and Employment</a:t>
                      </a:r>
                    </a:p>
                    <a:p>
                      <a:pPr marL="0" indent="0" algn="just">
                        <a:buNone/>
                      </a:pPr>
                      <a:endParaRPr lang="en-US" sz="2000" dirty="0"/>
                    </a:p>
                  </a:txBody>
                  <a:tcPr marL="84214" marR="84214" marT="42107" marB="42107" anchor="ctr"/>
                </a:tc>
                <a:extLst>
                  <a:ext uri="{0D108BD9-81ED-4DB2-BD59-A6C34878D82A}">
                    <a16:rowId xmlns:a16="http://schemas.microsoft.com/office/drawing/2014/main" val="4268261089"/>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5808133" y="295251"/>
            <a:ext cx="8604210" cy="2126337"/>
          </a:xfrm>
          <a:prstGeom prst="rect">
            <a:avLst/>
          </a:prstGeom>
          <a:noFill/>
          <a:ln/>
        </p:spPr>
        <p:txBody>
          <a:bodyPr wrap="square" lIns="0" tIns="0" rIns="0" bIns="0" rtlCol="0" anchor="t"/>
          <a:lstStyle/>
          <a:p>
            <a:pPr>
              <a:lnSpc>
                <a:spcPts val="4650"/>
              </a:lnSpc>
            </a:pPr>
            <a:r>
              <a:rPr lang="en-US" sz="3600" b="1" dirty="0">
                <a:solidFill>
                  <a:srgbClr val="504C49"/>
                </a:solidFill>
                <a:latin typeface="Platypi Medium" pitchFamily="34" charset="0"/>
                <a:cs typeface="Platypi Medium" pitchFamily="34" charset="-120"/>
              </a:rPr>
              <a:t>Disposable Lighters: Environmental and Safety Proposal</a:t>
            </a:r>
          </a:p>
        </p:txBody>
      </p:sp>
      <p:sp>
        <p:nvSpPr>
          <p:cNvPr id="6" name="Shape 3"/>
          <p:cNvSpPr/>
          <p:nvPr/>
        </p:nvSpPr>
        <p:spPr>
          <a:xfrm>
            <a:off x="6280190" y="6873240"/>
            <a:ext cx="362903" cy="362903"/>
          </a:xfrm>
          <a:prstGeom prst="roundRect">
            <a:avLst>
              <a:gd name="adj" fmla="val 25194296"/>
            </a:avLst>
          </a:prstGeom>
          <a:noFill/>
          <a:ln w="7620">
            <a:solidFill>
              <a:srgbClr val="FFFFFF"/>
            </a:solidFill>
            <a:prstDash val="solid"/>
          </a:ln>
        </p:spPr>
        <p:txBody>
          <a:bodyPr/>
          <a:lstStyle/>
          <a:p>
            <a:endParaRPr lang="en-US"/>
          </a:p>
        </p:txBody>
      </p:sp>
      <p:pic>
        <p:nvPicPr>
          <p:cNvPr id="9" name="Picture 8">
            <a:extLst>
              <a:ext uri="{FF2B5EF4-FFF2-40B4-BE49-F238E27FC236}">
                <a16:creationId xmlns:a16="http://schemas.microsoft.com/office/drawing/2014/main" id="{A1F047D9-102A-493F-03A8-018B74755543}"/>
              </a:ext>
            </a:extLst>
          </p:cNvPr>
          <p:cNvPicPr>
            <a:picLocks noChangeAspect="1"/>
          </p:cNvPicPr>
          <p:nvPr/>
        </p:nvPicPr>
        <p:blipFill>
          <a:blip r:embed="rId3"/>
          <a:stretch>
            <a:fillRect/>
          </a:stretch>
        </p:blipFill>
        <p:spPr>
          <a:xfrm>
            <a:off x="12818534" y="6852404"/>
            <a:ext cx="1811866" cy="1377196"/>
          </a:xfrm>
          <a:prstGeom prst="rect">
            <a:avLst/>
          </a:prstGeom>
        </p:spPr>
      </p:pic>
      <p:sp>
        <p:nvSpPr>
          <p:cNvPr id="10" name="TextBox 9">
            <a:extLst>
              <a:ext uri="{FF2B5EF4-FFF2-40B4-BE49-F238E27FC236}">
                <a16:creationId xmlns:a16="http://schemas.microsoft.com/office/drawing/2014/main" id="{78ACFB19-7790-6EAA-D379-490337F2B50A}"/>
              </a:ext>
            </a:extLst>
          </p:cNvPr>
          <p:cNvSpPr txBox="1"/>
          <p:nvPr/>
        </p:nvSpPr>
        <p:spPr>
          <a:xfrm>
            <a:off x="5590076" y="1552480"/>
            <a:ext cx="8822267" cy="3285515"/>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Kenya’s retail markets are saturated with low-cost, plastic-bodied lighters commonly used once and then discarded.</a:t>
            </a:r>
          </a:p>
          <a:p>
            <a:pPr marL="285750" indent="-28575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These lighters are mostly imported and sold without compliance or safety labeling </a:t>
            </a:r>
          </a:p>
          <a:p>
            <a:pPr marL="285750" indent="-28575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They pose serious risks, including fire hazards, health dangers, and environmental pollution</a:t>
            </a:r>
          </a:p>
          <a:p>
            <a:pPr marL="285750" indent="-28575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Despite their risks, they currently escape regulatory scrutiny. </a:t>
            </a:r>
          </a:p>
        </p:txBody>
      </p:sp>
      <p:pic>
        <p:nvPicPr>
          <p:cNvPr id="12" name="Picture 11">
            <a:extLst>
              <a:ext uri="{FF2B5EF4-FFF2-40B4-BE49-F238E27FC236}">
                <a16:creationId xmlns:a16="http://schemas.microsoft.com/office/drawing/2014/main" id="{F03E2925-196E-0E39-91B3-75748AEE91A4}"/>
              </a:ext>
            </a:extLst>
          </p:cNvPr>
          <p:cNvPicPr>
            <a:picLocks noChangeAspect="1"/>
          </p:cNvPicPr>
          <p:nvPr/>
        </p:nvPicPr>
        <p:blipFill>
          <a:blip r:embed="rId4"/>
          <a:stretch>
            <a:fillRect/>
          </a:stretch>
        </p:blipFill>
        <p:spPr>
          <a:xfrm>
            <a:off x="-406400" y="1"/>
            <a:ext cx="5407200" cy="82296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339625" y="231339"/>
            <a:ext cx="7582257" cy="602813"/>
          </a:xfrm>
          <a:prstGeom prst="rect">
            <a:avLst/>
          </a:prstGeom>
          <a:noFill/>
          <a:ln/>
        </p:spPr>
        <p:txBody>
          <a:bodyPr wrap="none" lIns="0" tIns="0" rIns="0" bIns="0" rtlCol="0" anchor="t"/>
          <a:lstStyle/>
          <a:p>
            <a:pPr indent="0">
              <a:lnSpc>
                <a:spcPts val="4650"/>
              </a:lnSpc>
              <a:buNone/>
            </a:pPr>
            <a:r>
              <a:rPr lang="en-US" sz="3600" b="1" dirty="0">
                <a:solidFill>
                  <a:srgbClr val="504C49"/>
                </a:solidFill>
                <a:latin typeface="Platypi Medium" pitchFamily="34" charset="0"/>
                <a:cs typeface="Platypi Medium" pitchFamily="34" charset="-120"/>
              </a:rPr>
              <a:t>Environmental Pollution Impact</a:t>
            </a:r>
          </a:p>
        </p:txBody>
      </p:sp>
      <p:pic>
        <p:nvPicPr>
          <p:cNvPr id="3" name="Image 0" descr="preencoded.png"/>
          <p:cNvPicPr>
            <a:picLocks noChangeAspect="1"/>
          </p:cNvPicPr>
          <p:nvPr/>
        </p:nvPicPr>
        <p:blipFill>
          <a:blip r:embed="rId3"/>
          <a:stretch>
            <a:fillRect/>
          </a:stretch>
        </p:blipFill>
        <p:spPr>
          <a:xfrm>
            <a:off x="3173492" y="1896547"/>
            <a:ext cx="1643301" cy="1111568"/>
          </a:xfrm>
          <a:prstGeom prst="rect">
            <a:avLst/>
          </a:prstGeom>
        </p:spPr>
      </p:pic>
      <p:pic>
        <p:nvPicPr>
          <p:cNvPr id="4" name="Image 1" descr="preencoded.png"/>
          <p:cNvPicPr>
            <a:picLocks noChangeAspect="1"/>
          </p:cNvPicPr>
          <p:nvPr/>
        </p:nvPicPr>
        <p:blipFill>
          <a:blip r:embed="rId4"/>
          <a:stretch>
            <a:fillRect/>
          </a:stretch>
        </p:blipFill>
        <p:spPr>
          <a:xfrm>
            <a:off x="3859411" y="2420541"/>
            <a:ext cx="271224" cy="339090"/>
          </a:xfrm>
          <a:prstGeom prst="rect">
            <a:avLst/>
          </a:prstGeom>
        </p:spPr>
      </p:pic>
      <p:sp>
        <p:nvSpPr>
          <p:cNvPr id="5" name="Text 1"/>
          <p:cNvSpPr/>
          <p:nvPr/>
        </p:nvSpPr>
        <p:spPr>
          <a:xfrm>
            <a:off x="5009674" y="2089428"/>
            <a:ext cx="2411611" cy="301466"/>
          </a:xfrm>
          <a:prstGeom prst="rect">
            <a:avLst/>
          </a:prstGeom>
          <a:noFill/>
          <a:ln/>
        </p:spPr>
        <p:txBody>
          <a:bodyPr wrap="none" lIns="0" tIns="0" rIns="0" bIns="0" rtlCol="0" anchor="t"/>
          <a:lstStyle/>
          <a:p>
            <a:pPr marL="0" indent="0" algn="l">
              <a:lnSpc>
                <a:spcPts val="2350"/>
              </a:lnSpc>
              <a:buNone/>
            </a:pPr>
            <a:r>
              <a:rPr lang="en-US" sz="1850" dirty="0">
                <a:solidFill>
                  <a:srgbClr val="504C49"/>
                </a:solidFill>
                <a:latin typeface="Platypi Medium" pitchFamily="34" charset="0"/>
                <a:ea typeface="Platypi Medium" pitchFamily="34" charset="-122"/>
                <a:cs typeface="Platypi Medium" pitchFamily="34" charset="-120"/>
              </a:rPr>
              <a:t>Human Health</a:t>
            </a:r>
            <a:endParaRPr lang="en-US" sz="1850" dirty="0"/>
          </a:p>
        </p:txBody>
      </p:sp>
      <p:sp>
        <p:nvSpPr>
          <p:cNvPr id="6" name="Text 2"/>
          <p:cNvSpPr/>
          <p:nvPr/>
        </p:nvSpPr>
        <p:spPr>
          <a:xfrm>
            <a:off x="5009674" y="2506623"/>
            <a:ext cx="6346150" cy="308610"/>
          </a:xfrm>
          <a:prstGeom prst="rect">
            <a:avLst/>
          </a:prstGeom>
          <a:noFill/>
          <a:ln/>
        </p:spPr>
        <p:txBody>
          <a:bodyPr wrap="non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Microplastics found in drinking water, lungs, placentas, and bloodstreams</a:t>
            </a:r>
            <a:endParaRPr lang="en-US" sz="1500" dirty="0"/>
          </a:p>
        </p:txBody>
      </p:sp>
      <p:sp>
        <p:nvSpPr>
          <p:cNvPr id="7" name="Shape 3"/>
          <p:cNvSpPr/>
          <p:nvPr/>
        </p:nvSpPr>
        <p:spPr>
          <a:xfrm>
            <a:off x="4865013" y="3022640"/>
            <a:ext cx="9041963" cy="11430"/>
          </a:xfrm>
          <a:prstGeom prst="roundRect">
            <a:avLst>
              <a:gd name="adj" fmla="val 253194"/>
            </a:avLst>
          </a:prstGeom>
          <a:solidFill>
            <a:srgbClr val="D8D4D4"/>
          </a:solidFill>
          <a:ln/>
        </p:spPr>
        <p:txBody>
          <a:bodyPr/>
          <a:lstStyle/>
          <a:p>
            <a:endParaRPr lang="en-US"/>
          </a:p>
        </p:txBody>
      </p:sp>
      <p:pic>
        <p:nvPicPr>
          <p:cNvPr id="8" name="Image 2" descr="preencoded.png"/>
          <p:cNvPicPr>
            <a:picLocks noChangeAspect="1"/>
          </p:cNvPicPr>
          <p:nvPr/>
        </p:nvPicPr>
        <p:blipFill>
          <a:blip r:embed="rId5"/>
          <a:stretch>
            <a:fillRect/>
          </a:stretch>
        </p:blipFill>
        <p:spPr>
          <a:xfrm>
            <a:off x="2351723" y="3056334"/>
            <a:ext cx="3286720" cy="1111568"/>
          </a:xfrm>
          <a:prstGeom prst="rect">
            <a:avLst/>
          </a:prstGeom>
        </p:spPr>
      </p:pic>
      <p:pic>
        <p:nvPicPr>
          <p:cNvPr id="9" name="Image 3" descr="preencoded.png"/>
          <p:cNvPicPr>
            <a:picLocks noChangeAspect="1"/>
          </p:cNvPicPr>
          <p:nvPr/>
        </p:nvPicPr>
        <p:blipFill>
          <a:blip r:embed="rId6"/>
          <a:stretch>
            <a:fillRect/>
          </a:stretch>
        </p:blipFill>
        <p:spPr>
          <a:xfrm>
            <a:off x="3859411" y="3442573"/>
            <a:ext cx="271224" cy="339090"/>
          </a:xfrm>
          <a:prstGeom prst="rect">
            <a:avLst/>
          </a:prstGeom>
        </p:spPr>
      </p:pic>
      <p:sp>
        <p:nvSpPr>
          <p:cNvPr id="10" name="Text 4"/>
          <p:cNvSpPr/>
          <p:nvPr/>
        </p:nvSpPr>
        <p:spPr>
          <a:xfrm>
            <a:off x="5831324" y="3249216"/>
            <a:ext cx="2411611" cy="301466"/>
          </a:xfrm>
          <a:prstGeom prst="rect">
            <a:avLst/>
          </a:prstGeom>
          <a:noFill/>
          <a:ln/>
        </p:spPr>
        <p:txBody>
          <a:bodyPr wrap="none" lIns="0" tIns="0" rIns="0" bIns="0" rtlCol="0" anchor="t"/>
          <a:lstStyle/>
          <a:p>
            <a:pPr marL="0" indent="0" algn="l">
              <a:lnSpc>
                <a:spcPts val="2350"/>
              </a:lnSpc>
              <a:buNone/>
            </a:pPr>
            <a:r>
              <a:rPr lang="en-US" sz="1850" dirty="0">
                <a:solidFill>
                  <a:srgbClr val="504C49"/>
                </a:solidFill>
                <a:latin typeface="Platypi Medium" pitchFamily="34" charset="0"/>
                <a:ea typeface="Platypi Medium" pitchFamily="34" charset="-122"/>
                <a:cs typeface="Platypi Medium" pitchFamily="34" charset="-120"/>
              </a:rPr>
              <a:t>Marine Food Web</a:t>
            </a:r>
            <a:endParaRPr lang="en-US" sz="1850" dirty="0"/>
          </a:p>
        </p:txBody>
      </p:sp>
      <p:sp>
        <p:nvSpPr>
          <p:cNvPr id="11" name="Text 5"/>
          <p:cNvSpPr/>
          <p:nvPr/>
        </p:nvSpPr>
        <p:spPr>
          <a:xfrm>
            <a:off x="5831324" y="3666411"/>
            <a:ext cx="5597843" cy="308610"/>
          </a:xfrm>
          <a:prstGeom prst="rect">
            <a:avLst/>
          </a:prstGeom>
          <a:noFill/>
          <a:ln/>
        </p:spPr>
        <p:txBody>
          <a:bodyPr wrap="non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Absorbed into zooplankton, shellfish, fish, and marine mammals</a:t>
            </a:r>
            <a:endParaRPr lang="en-US" sz="1500" dirty="0"/>
          </a:p>
        </p:txBody>
      </p:sp>
      <p:sp>
        <p:nvSpPr>
          <p:cNvPr id="12" name="Shape 6"/>
          <p:cNvSpPr/>
          <p:nvPr/>
        </p:nvSpPr>
        <p:spPr>
          <a:xfrm>
            <a:off x="5686663" y="4182428"/>
            <a:ext cx="8220313" cy="11430"/>
          </a:xfrm>
          <a:prstGeom prst="roundRect">
            <a:avLst>
              <a:gd name="adj" fmla="val 253194"/>
            </a:avLst>
          </a:prstGeom>
          <a:solidFill>
            <a:srgbClr val="D8D4D4"/>
          </a:solidFill>
          <a:ln/>
        </p:spPr>
        <p:txBody>
          <a:bodyPr/>
          <a:lstStyle/>
          <a:p>
            <a:endParaRPr lang="en-US"/>
          </a:p>
        </p:txBody>
      </p:sp>
      <p:pic>
        <p:nvPicPr>
          <p:cNvPr id="13" name="Image 4" descr="preencoded.png"/>
          <p:cNvPicPr>
            <a:picLocks noChangeAspect="1"/>
          </p:cNvPicPr>
          <p:nvPr/>
        </p:nvPicPr>
        <p:blipFill>
          <a:blip r:embed="rId7"/>
          <a:stretch>
            <a:fillRect/>
          </a:stretch>
        </p:blipFill>
        <p:spPr>
          <a:xfrm>
            <a:off x="1530072" y="4216122"/>
            <a:ext cx="4930140" cy="1111568"/>
          </a:xfrm>
          <a:prstGeom prst="rect">
            <a:avLst/>
          </a:prstGeom>
        </p:spPr>
      </p:pic>
      <p:pic>
        <p:nvPicPr>
          <p:cNvPr id="14" name="Image 5" descr="preencoded.png"/>
          <p:cNvPicPr>
            <a:picLocks noChangeAspect="1"/>
          </p:cNvPicPr>
          <p:nvPr/>
        </p:nvPicPr>
        <p:blipFill>
          <a:blip r:embed="rId8"/>
          <a:stretch>
            <a:fillRect/>
          </a:stretch>
        </p:blipFill>
        <p:spPr>
          <a:xfrm>
            <a:off x="3859530" y="4602361"/>
            <a:ext cx="271224" cy="339090"/>
          </a:xfrm>
          <a:prstGeom prst="rect">
            <a:avLst/>
          </a:prstGeom>
        </p:spPr>
      </p:pic>
      <p:sp>
        <p:nvSpPr>
          <p:cNvPr id="15" name="Text 7"/>
          <p:cNvSpPr/>
          <p:nvPr/>
        </p:nvSpPr>
        <p:spPr>
          <a:xfrm>
            <a:off x="6653093" y="4409003"/>
            <a:ext cx="2411611" cy="301466"/>
          </a:xfrm>
          <a:prstGeom prst="rect">
            <a:avLst/>
          </a:prstGeom>
          <a:noFill/>
          <a:ln/>
        </p:spPr>
        <p:txBody>
          <a:bodyPr wrap="none" lIns="0" tIns="0" rIns="0" bIns="0" rtlCol="0" anchor="t"/>
          <a:lstStyle/>
          <a:p>
            <a:pPr marL="0" indent="0" algn="l">
              <a:lnSpc>
                <a:spcPts val="2350"/>
              </a:lnSpc>
              <a:buNone/>
            </a:pPr>
            <a:r>
              <a:rPr lang="en-US" sz="1850" dirty="0">
                <a:solidFill>
                  <a:srgbClr val="504C49"/>
                </a:solidFill>
                <a:latin typeface="Platypi Medium" pitchFamily="34" charset="0"/>
                <a:ea typeface="Platypi Medium" pitchFamily="34" charset="-122"/>
                <a:cs typeface="Platypi Medium" pitchFamily="34" charset="-120"/>
              </a:rPr>
              <a:t>Water Systems</a:t>
            </a:r>
            <a:endParaRPr lang="en-US" sz="1850" dirty="0"/>
          </a:p>
        </p:txBody>
      </p:sp>
      <p:sp>
        <p:nvSpPr>
          <p:cNvPr id="16" name="Text 8"/>
          <p:cNvSpPr/>
          <p:nvPr/>
        </p:nvSpPr>
        <p:spPr>
          <a:xfrm>
            <a:off x="6653093" y="4826198"/>
            <a:ext cx="4544973" cy="308610"/>
          </a:xfrm>
          <a:prstGeom prst="rect">
            <a:avLst/>
          </a:prstGeom>
          <a:noFill/>
          <a:ln/>
        </p:spPr>
        <p:txBody>
          <a:bodyPr wrap="non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Particles seep into soil and wash into rivers and lakes</a:t>
            </a:r>
            <a:endParaRPr lang="en-US" sz="1500" dirty="0"/>
          </a:p>
        </p:txBody>
      </p:sp>
      <p:sp>
        <p:nvSpPr>
          <p:cNvPr id="17" name="Shape 9"/>
          <p:cNvSpPr/>
          <p:nvPr/>
        </p:nvSpPr>
        <p:spPr>
          <a:xfrm>
            <a:off x="6508433" y="5342215"/>
            <a:ext cx="7398544" cy="11430"/>
          </a:xfrm>
          <a:prstGeom prst="roundRect">
            <a:avLst>
              <a:gd name="adj" fmla="val 253194"/>
            </a:avLst>
          </a:prstGeom>
          <a:solidFill>
            <a:srgbClr val="D8D4D4"/>
          </a:solidFill>
          <a:ln/>
        </p:spPr>
        <p:txBody>
          <a:bodyPr/>
          <a:lstStyle/>
          <a:p>
            <a:endParaRPr lang="en-US"/>
          </a:p>
        </p:txBody>
      </p:sp>
      <p:pic>
        <p:nvPicPr>
          <p:cNvPr id="18" name="Image 6" descr="preencoded.png"/>
          <p:cNvPicPr>
            <a:picLocks noChangeAspect="1"/>
          </p:cNvPicPr>
          <p:nvPr/>
        </p:nvPicPr>
        <p:blipFill>
          <a:blip r:embed="rId9"/>
          <a:stretch>
            <a:fillRect/>
          </a:stretch>
        </p:blipFill>
        <p:spPr>
          <a:xfrm>
            <a:off x="708303" y="5375910"/>
            <a:ext cx="6573560" cy="1111568"/>
          </a:xfrm>
          <a:prstGeom prst="rect">
            <a:avLst/>
          </a:prstGeom>
        </p:spPr>
      </p:pic>
      <p:pic>
        <p:nvPicPr>
          <p:cNvPr id="19" name="Image 7" descr="preencoded.png"/>
          <p:cNvPicPr>
            <a:picLocks noChangeAspect="1"/>
          </p:cNvPicPr>
          <p:nvPr/>
        </p:nvPicPr>
        <p:blipFill>
          <a:blip r:embed="rId10"/>
          <a:stretch>
            <a:fillRect/>
          </a:stretch>
        </p:blipFill>
        <p:spPr>
          <a:xfrm>
            <a:off x="3859411" y="5762149"/>
            <a:ext cx="271224" cy="339090"/>
          </a:xfrm>
          <a:prstGeom prst="rect">
            <a:avLst/>
          </a:prstGeom>
        </p:spPr>
      </p:pic>
      <p:sp>
        <p:nvSpPr>
          <p:cNvPr id="20" name="Text 10"/>
          <p:cNvSpPr/>
          <p:nvPr/>
        </p:nvSpPr>
        <p:spPr>
          <a:xfrm>
            <a:off x="7474744" y="5568791"/>
            <a:ext cx="2411611" cy="301466"/>
          </a:xfrm>
          <a:prstGeom prst="rect">
            <a:avLst/>
          </a:prstGeom>
          <a:noFill/>
          <a:ln/>
        </p:spPr>
        <p:txBody>
          <a:bodyPr wrap="none" lIns="0" tIns="0" rIns="0" bIns="0" rtlCol="0" anchor="t"/>
          <a:lstStyle/>
          <a:p>
            <a:pPr marL="0" indent="0" algn="l">
              <a:lnSpc>
                <a:spcPts val="2350"/>
              </a:lnSpc>
              <a:buNone/>
            </a:pPr>
            <a:r>
              <a:rPr lang="en-US" sz="1850" dirty="0">
                <a:solidFill>
                  <a:srgbClr val="504C49"/>
                </a:solidFill>
                <a:latin typeface="Platypi Medium" pitchFamily="34" charset="0"/>
                <a:ea typeface="Platypi Medium" pitchFamily="34" charset="-122"/>
                <a:cs typeface="Platypi Medium" pitchFamily="34" charset="-120"/>
              </a:rPr>
              <a:t>Waste Disposal</a:t>
            </a:r>
            <a:endParaRPr lang="en-US" sz="1850" dirty="0"/>
          </a:p>
        </p:txBody>
      </p:sp>
      <p:sp>
        <p:nvSpPr>
          <p:cNvPr id="21" name="Text 11"/>
          <p:cNvSpPr/>
          <p:nvPr/>
        </p:nvSpPr>
        <p:spPr>
          <a:xfrm>
            <a:off x="7474744" y="5985986"/>
            <a:ext cx="5913477" cy="308610"/>
          </a:xfrm>
          <a:prstGeom prst="rect">
            <a:avLst/>
          </a:prstGeom>
          <a:noFill/>
          <a:ln/>
        </p:spPr>
        <p:txBody>
          <a:bodyPr wrap="non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Discarded on roadsides, in landfills, or flushed into drainage systems</a:t>
            </a:r>
            <a:endParaRPr lang="en-US" sz="1500" dirty="0"/>
          </a:p>
        </p:txBody>
      </p:sp>
      <p:pic>
        <p:nvPicPr>
          <p:cNvPr id="23" name="Picture 22">
            <a:extLst>
              <a:ext uri="{FF2B5EF4-FFF2-40B4-BE49-F238E27FC236}">
                <a16:creationId xmlns:a16="http://schemas.microsoft.com/office/drawing/2014/main" id="{0087D042-9D56-052A-C620-7015143BF91C}"/>
              </a:ext>
            </a:extLst>
          </p:cNvPr>
          <p:cNvPicPr>
            <a:picLocks noChangeAspect="1"/>
          </p:cNvPicPr>
          <p:nvPr/>
        </p:nvPicPr>
        <p:blipFill>
          <a:blip r:embed="rId11"/>
          <a:stretch>
            <a:fillRect/>
          </a:stretch>
        </p:blipFill>
        <p:spPr>
          <a:xfrm>
            <a:off x="12801600" y="6993984"/>
            <a:ext cx="1828800" cy="1235616"/>
          </a:xfrm>
          <a:prstGeom prst="rect">
            <a:avLst/>
          </a:prstGeom>
        </p:spPr>
      </p:pic>
      <p:sp>
        <p:nvSpPr>
          <p:cNvPr id="28" name="Text 1">
            <a:extLst>
              <a:ext uri="{FF2B5EF4-FFF2-40B4-BE49-F238E27FC236}">
                <a16:creationId xmlns:a16="http://schemas.microsoft.com/office/drawing/2014/main" id="{737E9C0D-406B-0401-19AE-57D09E351E32}"/>
              </a:ext>
            </a:extLst>
          </p:cNvPr>
          <p:cNvSpPr/>
          <p:nvPr/>
        </p:nvSpPr>
        <p:spPr>
          <a:xfrm>
            <a:off x="4480857" y="1123727"/>
            <a:ext cx="2411611" cy="301466"/>
          </a:xfrm>
          <a:prstGeom prst="rect">
            <a:avLst/>
          </a:prstGeom>
          <a:noFill/>
          <a:ln/>
        </p:spPr>
        <p:txBody>
          <a:bodyPr wrap="none" lIns="0" tIns="0" rIns="0" bIns="0" rtlCol="0" anchor="t"/>
          <a:lstStyle/>
          <a:p>
            <a:pPr marL="0" indent="0" algn="l">
              <a:lnSpc>
                <a:spcPts val="2350"/>
              </a:lnSpc>
              <a:buNone/>
            </a:pPr>
            <a:r>
              <a:rPr lang="en-US" sz="1850" dirty="0">
                <a:solidFill>
                  <a:srgbClr val="504C49"/>
                </a:solidFill>
                <a:latin typeface="Platypi Medium" pitchFamily="34" charset="0"/>
                <a:ea typeface="Platypi Medium" pitchFamily="34" charset="-122"/>
                <a:cs typeface="Platypi Medium" pitchFamily="34" charset="-120"/>
              </a:rPr>
              <a:t>Fire Hazards</a:t>
            </a:r>
            <a:endParaRPr lang="en-US" sz="1850" dirty="0"/>
          </a:p>
        </p:txBody>
      </p:sp>
      <p:sp>
        <p:nvSpPr>
          <p:cNvPr id="29" name="Text 2">
            <a:extLst>
              <a:ext uri="{FF2B5EF4-FFF2-40B4-BE49-F238E27FC236}">
                <a16:creationId xmlns:a16="http://schemas.microsoft.com/office/drawing/2014/main" id="{DB530493-A25C-767B-C3B0-221913FB9F00}"/>
              </a:ext>
            </a:extLst>
          </p:cNvPr>
          <p:cNvSpPr/>
          <p:nvPr/>
        </p:nvSpPr>
        <p:spPr>
          <a:xfrm>
            <a:off x="4480856" y="1496272"/>
            <a:ext cx="8727143" cy="353260"/>
          </a:xfrm>
          <a:prstGeom prst="rect">
            <a:avLst/>
          </a:prstGeom>
          <a:noFill/>
          <a:ln/>
        </p:spPr>
        <p:txBody>
          <a:bodyPr wrap="non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Poor–quality materials or design flaws that cause it to leak fuel, overheat, or ignite unintentionally.</a:t>
            </a:r>
            <a:endParaRPr lang="en-US" sz="1500" dirty="0"/>
          </a:p>
        </p:txBody>
      </p:sp>
      <p:sp>
        <p:nvSpPr>
          <p:cNvPr id="30" name="Shape 3">
            <a:extLst>
              <a:ext uri="{FF2B5EF4-FFF2-40B4-BE49-F238E27FC236}">
                <a16:creationId xmlns:a16="http://schemas.microsoft.com/office/drawing/2014/main" id="{0B9F3637-06AC-A716-801E-A44DC86BF785}"/>
              </a:ext>
            </a:extLst>
          </p:cNvPr>
          <p:cNvSpPr/>
          <p:nvPr/>
        </p:nvSpPr>
        <p:spPr>
          <a:xfrm>
            <a:off x="4336196" y="2056939"/>
            <a:ext cx="9041963" cy="11430"/>
          </a:xfrm>
          <a:prstGeom prst="roundRect">
            <a:avLst>
              <a:gd name="adj" fmla="val 253194"/>
            </a:avLst>
          </a:prstGeom>
          <a:solidFill>
            <a:srgbClr val="D8D4D4"/>
          </a:solidFill>
          <a:ln/>
        </p:spPr>
        <p:txBody>
          <a:bodyPr/>
          <a:lstStyle/>
          <a:p>
            <a:endParaRPr lang="en-US"/>
          </a:p>
        </p:txBody>
      </p:sp>
      <p:pic>
        <p:nvPicPr>
          <p:cNvPr id="33" name="Picture 32">
            <a:extLst>
              <a:ext uri="{FF2B5EF4-FFF2-40B4-BE49-F238E27FC236}">
                <a16:creationId xmlns:a16="http://schemas.microsoft.com/office/drawing/2014/main" id="{DC7E59B0-6A15-682A-16BB-578767C27828}"/>
              </a:ext>
            </a:extLst>
          </p:cNvPr>
          <p:cNvPicPr>
            <a:picLocks noChangeAspect="1"/>
          </p:cNvPicPr>
          <p:nvPr/>
        </p:nvPicPr>
        <p:blipFill>
          <a:blip r:embed="rId12">
            <a:extLst>
              <a:ext uri="{BEBA8EAE-BF5A-486C-A8C5-ECC9F3942E4B}">
                <a14:imgProps xmlns:a14="http://schemas.microsoft.com/office/drawing/2010/main">
                  <a14:imgLayer r:embed="rId13">
                    <a14:imgEffect>
                      <a14:sharpenSoften amount="50000"/>
                    </a14:imgEffect>
                  </a14:imgLayer>
                </a14:imgProps>
              </a:ext>
            </a:extLst>
          </a:blip>
          <a:stretch>
            <a:fillRect/>
          </a:stretch>
        </p:blipFill>
        <p:spPr>
          <a:xfrm>
            <a:off x="3699722" y="1134917"/>
            <a:ext cx="355306" cy="41730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1250871" y="588406"/>
            <a:ext cx="7621191" cy="868799"/>
          </a:xfrm>
          <a:prstGeom prst="rect">
            <a:avLst/>
          </a:prstGeom>
          <a:noFill/>
          <a:ln/>
        </p:spPr>
        <p:txBody>
          <a:bodyPr wrap="square" lIns="0" tIns="0" rIns="0" bIns="0" rtlCol="0" anchor="t"/>
          <a:lstStyle/>
          <a:p>
            <a:pPr marL="0" indent="0" algn="l">
              <a:lnSpc>
                <a:spcPts val="5350"/>
              </a:lnSpc>
              <a:buNone/>
            </a:pPr>
            <a:r>
              <a:rPr lang="en-US" sz="4400" b="1" dirty="0">
                <a:solidFill>
                  <a:srgbClr val="504C49"/>
                </a:solidFill>
                <a:latin typeface="Platypi Medium" pitchFamily="34" charset="0"/>
                <a:ea typeface="Platypi Medium" pitchFamily="34" charset="-122"/>
                <a:cs typeface="Platypi Medium" pitchFamily="34" charset="-120"/>
              </a:rPr>
              <a:t>Proposal</a:t>
            </a:r>
            <a:r>
              <a:rPr lang="en-US" sz="4250" dirty="0">
                <a:solidFill>
                  <a:srgbClr val="201B18"/>
                </a:solidFill>
                <a:latin typeface="Platypi Medium" pitchFamily="34" charset="0"/>
                <a:cs typeface="Platypi Medium" pitchFamily="34" charset="-120"/>
              </a:rPr>
              <a:t> </a:t>
            </a:r>
            <a:endParaRPr lang="en-US" sz="4250" dirty="0"/>
          </a:p>
        </p:txBody>
      </p:sp>
      <p:sp>
        <p:nvSpPr>
          <p:cNvPr id="6" name="Text 2"/>
          <p:cNvSpPr/>
          <p:nvPr/>
        </p:nvSpPr>
        <p:spPr>
          <a:xfrm>
            <a:off x="1006078" y="1527305"/>
            <a:ext cx="6546189" cy="3317994"/>
          </a:xfrm>
          <a:prstGeom prst="rect">
            <a:avLst/>
          </a:prstGeom>
          <a:noFill/>
          <a:ln/>
        </p:spPr>
        <p:txBody>
          <a:bodyPr wrap="square" lIns="0" tIns="0" rIns="0" bIns="0" rtlCol="0" anchor="t"/>
          <a:lstStyle/>
          <a:p>
            <a:pPr marL="0" indent="0" algn="l">
              <a:lnSpc>
                <a:spcPts val="2650"/>
              </a:lnSpc>
              <a:buNone/>
            </a:pPr>
            <a:endParaRPr lang="en-US" sz="2100" b="1" dirty="0">
              <a:solidFill>
                <a:srgbClr val="504C49"/>
              </a:solidFill>
              <a:latin typeface="Platypi Medium" pitchFamily="34" charset="0"/>
              <a:ea typeface="Platypi Medium" pitchFamily="34" charset="-122"/>
              <a:cs typeface="Platypi Medium" pitchFamily="34" charset="-120"/>
            </a:endParaRPr>
          </a:p>
          <a:p>
            <a:pPr marL="342900" indent="-34290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Introduce a specific rate of 1000 </a:t>
            </a:r>
            <a:r>
              <a:rPr lang="en-US" sz="2000" dirty="0" err="1">
                <a:solidFill>
                  <a:srgbClr val="504C49"/>
                </a:solidFill>
                <a:latin typeface="Source Serif Pro" pitchFamily="34" charset="0"/>
                <a:ea typeface="Source Serif Pro" pitchFamily="34" charset="-122"/>
              </a:rPr>
              <a:t>Ksh</a:t>
            </a:r>
            <a:r>
              <a:rPr lang="en-US" sz="2000" dirty="0">
                <a:solidFill>
                  <a:srgbClr val="504C49"/>
                </a:solidFill>
                <a:latin typeface="Source Serif Pro" pitchFamily="34" charset="0"/>
                <a:ea typeface="Source Serif Pro" pitchFamily="34" charset="-122"/>
              </a:rPr>
              <a:t> per kg or 35%, whichever is higher, on non-refillable lighters (HS Code 9613.10.00).</a:t>
            </a:r>
          </a:p>
          <a:p>
            <a:pPr marL="342900" indent="-34290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This rate is to be applicable for both local and imported products.</a:t>
            </a:r>
          </a:p>
          <a:p>
            <a:pPr marL="342900" indent="-342900" algn="just">
              <a:lnSpc>
                <a:spcPct val="150000"/>
              </a:lnSpc>
              <a:buFont typeface="Arial" panose="020B0604020202020204" pitchFamily="34" charset="0"/>
              <a:buChar char="•"/>
            </a:pPr>
            <a:endParaRPr lang="en-US" sz="2000" dirty="0">
              <a:solidFill>
                <a:srgbClr val="504C49"/>
              </a:solidFill>
              <a:latin typeface="Source Serif Pro" pitchFamily="34" charset="0"/>
              <a:ea typeface="Source Serif Pro" pitchFamily="34" charset="-122"/>
            </a:endParaRPr>
          </a:p>
          <a:p>
            <a:pPr marL="0" indent="0" algn="l">
              <a:lnSpc>
                <a:spcPts val="2650"/>
              </a:lnSpc>
              <a:buNone/>
            </a:pPr>
            <a:endParaRPr lang="en-US" sz="2100" dirty="0"/>
          </a:p>
        </p:txBody>
      </p:sp>
      <p:sp>
        <p:nvSpPr>
          <p:cNvPr id="12" name="Shape 7"/>
          <p:cNvSpPr/>
          <p:nvPr/>
        </p:nvSpPr>
        <p:spPr>
          <a:xfrm>
            <a:off x="761405" y="6041231"/>
            <a:ext cx="489466" cy="489466"/>
          </a:xfrm>
          <a:prstGeom prst="roundRect">
            <a:avLst>
              <a:gd name="adj" fmla="val 6667"/>
            </a:avLst>
          </a:prstGeom>
          <a:solidFill>
            <a:srgbClr val="F9F7F7"/>
          </a:solidFill>
          <a:ln/>
        </p:spPr>
        <p:txBody>
          <a:bodyPr/>
          <a:lstStyle/>
          <a:p>
            <a:endParaRPr lang="en-US"/>
          </a:p>
        </p:txBody>
      </p:sp>
      <p:pic>
        <p:nvPicPr>
          <p:cNvPr id="9" name="Picture 8">
            <a:extLst>
              <a:ext uri="{FF2B5EF4-FFF2-40B4-BE49-F238E27FC236}">
                <a16:creationId xmlns:a16="http://schemas.microsoft.com/office/drawing/2014/main" id="{694DFF78-8F7F-2EE0-6E59-F1CA4227F377}"/>
              </a:ext>
            </a:extLst>
          </p:cNvPr>
          <p:cNvPicPr>
            <a:picLocks noChangeAspect="1"/>
          </p:cNvPicPr>
          <p:nvPr/>
        </p:nvPicPr>
        <p:blipFill>
          <a:blip r:embed="rId4"/>
          <a:stretch>
            <a:fillRect/>
          </a:stretch>
        </p:blipFill>
        <p:spPr>
          <a:xfrm>
            <a:off x="0" y="4845299"/>
            <a:ext cx="9144000" cy="337079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6321980" y="459701"/>
            <a:ext cx="7857411" cy="1148953"/>
          </a:xfrm>
          <a:prstGeom prst="rect">
            <a:avLst/>
          </a:prstGeom>
          <a:noFill/>
          <a:ln/>
        </p:spPr>
        <p:txBody>
          <a:bodyPr wrap="square" lIns="0" tIns="0" rIns="0" bIns="0" rtlCol="0" anchor="t"/>
          <a:lstStyle/>
          <a:p>
            <a:pPr marL="0" indent="0" algn="l">
              <a:lnSpc>
                <a:spcPts val="4500"/>
              </a:lnSpc>
              <a:buNone/>
            </a:pPr>
            <a:r>
              <a:rPr lang="en-US" sz="4400" dirty="0">
                <a:solidFill>
                  <a:srgbClr val="201B18"/>
                </a:solidFill>
                <a:latin typeface="Platypi Medium" pitchFamily="34" charset="0"/>
                <a:ea typeface="Platypi Medium" pitchFamily="34" charset="-122"/>
                <a:cs typeface="Platypi Medium" pitchFamily="34" charset="-120"/>
              </a:rPr>
              <a:t>Justification for Implementing Excise Duty</a:t>
            </a:r>
            <a:endParaRPr lang="en-US" sz="4400" dirty="0"/>
          </a:p>
        </p:txBody>
      </p:sp>
      <p:pic>
        <p:nvPicPr>
          <p:cNvPr id="4" name="Image 1" descr="preencoded.png"/>
          <p:cNvPicPr>
            <a:picLocks noChangeAspect="1"/>
          </p:cNvPicPr>
          <p:nvPr/>
        </p:nvPicPr>
        <p:blipFill>
          <a:blip r:embed="rId3"/>
          <a:stretch>
            <a:fillRect/>
          </a:stretch>
        </p:blipFill>
        <p:spPr>
          <a:xfrm>
            <a:off x="6129695" y="1930003"/>
            <a:ext cx="919043" cy="1102876"/>
          </a:xfrm>
          <a:prstGeom prst="rect">
            <a:avLst/>
          </a:prstGeom>
        </p:spPr>
      </p:pic>
      <p:sp>
        <p:nvSpPr>
          <p:cNvPr id="5" name="Text 1"/>
          <p:cNvSpPr/>
          <p:nvPr/>
        </p:nvSpPr>
        <p:spPr>
          <a:xfrm>
            <a:off x="7324368" y="2113717"/>
            <a:ext cx="2926318" cy="287179"/>
          </a:xfrm>
          <a:prstGeom prst="rect">
            <a:avLst/>
          </a:prstGeom>
          <a:noFill/>
          <a:ln/>
        </p:spPr>
        <p:txBody>
          <a:bodyPr wrap="none" lIns="0" tIns="0" rIns="0" bIns="0" rtlCol="0" anchor="t"/>
          <a:lstStyle/>
          <a:p>
            <a:pPr marL="0" indent="0" algn="l">
              <a:lnSpc>
                <a:spcPts val="2250"/>
              </a:lnSpc>
              <a:buNone/>
            </a:pPr>
            <a:r>
              <a:rPr lang="en-US" sz="2400" dirty="0">
                <a:solidFill>
                  <a:srgbClr val="504C49"/>
                </a:solidFill>
                <a:latin typeface="Platypi Medium" pitchFamily="34" charset="0"/>
                <a:ea typeface="Platypi Medium" pitchFamily="34" charset="-122"/>
                <a:cs typeface="Platypi Medium" pitchFamily="34" charset="-120"/>
              </a:rPr>
              <a:t>Environmental Protection</a:t>
            </a:r>
            <a:endParaRPr lang="en-US" sz="2400" dirty="0"/>
          </a:p>
        </p:txBody>
      </p:sp>
      <p:sp>
        <p:nvSpPr>
          <p:cNvPr id="6" name="Text 2"/>
          <p:cNvSpPr/>
          <p:nvPr/>
        </p:nvSpPr>
        <p:spPr>
          <a:xfrm>
            <a:off x="7324368" y="2511147"/>
            <a:ext cx="6662738" cy="294084"/>
          </a:xfrm>
          <a:prstGeom prst="rect">
            <a:avLst/>
          </a:prstGeom>
          <a:noFill/>
          <a:ln/>
        </p:spPr>
        <p:txBody>
          <a:bodyPr wrap="none" lIns="0" tIns="0" rIns="0" bIns="0" rtlCol="0" anchor="t"/>
          <a:lstStyle/>
          <a:p>
            <a:pPr marL="0" indent="0" algn="l">
              <a:lnSpc>
                <a:spcPts val="2300"/>
              </a:lnSpc>
              <a:buNone/>
            </a:pPr>
            <a:r>
              <a:rPr lang="en-US" dirty="0">
                <a:solidFill>
                  <a:srgbClr val="504C49"/>
                </a:solidFill>
                <a:latin typeface="Source Serif Pro" pitchFamily="34" charset="0"/>
                <a:ea typeface="Source Serif Pro" pitchFamily="34" charset="-122"/>
                <a:cs typeface="Source Serif Pro" pitchFamily="34" charset="-120"/>
              </a:rPr>
              <a:t>Reduce plastic pollution and microplastic contamination</a:t>
            </a:r>
            <a:endParaRPr lang="en-US" dirty="0"/>
          </a:p>
        </p:txBody>
      </p:sp>
      <p:pic>
        <p:nvPicPr>
          <p:cNvPr id="7" name="Image 2" descr="preencoded.png"/>
          <p:cNvPicPr>
            <a:picLocks noChangeAspect="1"/>
          </p:cNvPicPr>
          <p:nvPr/>
        </p:nvPicPr>
        <p:blipFill>
          <a:blip r:embed="rId4"/>
          <a:stretch>
            <a:fillRect/>
          </a:stretch>
        </p:blipFill>
        <p:spPr>
          <a:xfrm>
            <a:off x="6129695" y="3032879"/>
            <a:ext cx="919043" cy="1102876"/>
          </a:xfrm>
          <a:prstGeom prst="rect">
            <a:avLst/>
          </a:prstGeom>
        </p:spPr>
      </p:pic>
      <p:sp>
        <p:nvSpPr>
          <p:cNvPr id="8" name="Text 3"/>
          <p:cNvSpPr/>
          <p:nvPr/>
        </p:nvSpPr>
        <p:spPr>
          <a:xfrm>
            <a:off x="7324368" y="3216592"/>
            <a:ext cx="2297668" cy="287179"/>
          </a:xfrm>
          <a:prstGeom prst="rect">
            <a:avLst/>
          </a:prstGeom>
          <a:noFill/>
          <a:ln/>
        </p:spPr>
        <p:txBody>
          <a:bodyPr wrap="none" lIns="0" tIns="0" rIns="0" bIns="0" rtlCol="0" anchor="t"/>
          <a:lstStyle/>
          <a:p>
            <a:pPr marL="0" indent="0" algn="l">
              <a:lnSpc>
                <a:spcPts val="2250"/>
              </a:lnSpc>
              <a:buNone/>
            </a:pPr>
            <a:r>
              <a:rPr lang="en-US" sz="2400" dirty="0">
                <a:solidFill>
                  <a:srgbClr val="504C49"/>
                </a:solidFill>
                <a:latin typeface="Platypi Medium" pitchFamily="34" charset="0"/>
                <a:ea typeface="Platypi Medium" pitchFamily="34" charset="-122"/>
                <a:cs typeface="Platypi Medium" pitchFamily="34" charset="-120"/>
              </a:rPr>
              <a:t>Consumer Safety</a:t>
            </a:r>
            <a:endParaRPr lang="en-US" sz="2400" dirty="0"/>
          </a:p>
        </p:txBody>
      </p:sp>
      <p:sp>
        <p:nvSpPr>
          <p:cNvPr id="9" name="Text 4"/>
          <p:cNvSpPr/>
          <p:nvPr/>
        </p:nvSpPr>
        <p:spPr>
          <a:xfrm>
            <a:off x="7324368" y="3614023"/>
            <a:ext cx="6662738" cy="294084"/>
          </a:xfrm>
          <a:prstGeom prst="rect">
            <a:avLst/>
          </a:prstGeom>
          <a:noFill/>
          <a:ln/>
        </p:spPr>
        <p:txBody>
          <a:bodyPr wrap="none" lIns="0" tIns="0" rIns="0" bIns="0" rtlCol="0" anchor="t"/>
          <a:lstStyle/>
          <a:p>
            <a:pPr marL="0" indent="0" algn="l">
              <a:lnSpc>
                <a:spcPts val="2300"/>
              </a:lnSpc>
              <a:buNone/>
            </a:pPr>
            <a:r>
              <a:rPr lang="en-US" dirty="0">
                <a:solidFill>
                  <a:srgbClr val="504C49"/>
                </a:solidFill>
                <a:latin typeface="Source Serif Pro" pitchFamily="34" charset="0"/>
                <a:ea typeface="Source Serif Pro" pitchFamily="34" charset="-122"/>
                <a:cs typeface="Source Serif Pro" pitchFamily="34" charset="-120"/>
              </a:rPr>
              <a:t>Encourage higher quality products with proper safety features</a:t>
            </a:r>
            <a:endParaRPr lang="en-US" dirty="0"/>
          </a:p>
        </p:txBody>
      </p:sp>
      <p:pic>
        <p:nvPicPr>
          <p:cNvPr id="10" name="Image 3" descr="preencoded.png"/>
          <p:cNvPicPr>
            <a:picLocks noChangeAspect="1"/>
          </p:cNvPicPr>
          <p:nvPr/>
        </p:nvPicPr>
        <p:blipFill>
          <a:blip r:embed="rId5"/>
          <a:stretch>
            <a:fillRect/>
          </a:stretch>
        </p:blipFill>
        <p:spPr>
          <a:xfrm>
            <a:off x="6129695" y="4135755"/>
            <a:ext cx="919043" cy="1102876"/>
          </a:xfrm>
          <a:prstGeom prst="rect">
            <a:avLst/>
          </a:prstGeom>
        </p:spPr>
      </p:pic>
      <p:sp>
        <p:nvSpPr>
          <p:cNvPr id="11" name="Text 5"/>
          <p:cNvSpPr/>
          <p:nvPr/>
        </p:nvSpPr>
        <p:spPr>
          <a:xfrm>
            <a:off x="7324368" y="4319468"/>
            <a:ext cx="2297668" cy="287179"/>
          </a:xfrm>
          <a:prstGeom prst="rect">
            <a:avLst/>
          </a:prstGeom>
          <a:noFill/>
          <a:ln/>
        </p:spPr>
        <p:txBody>
          <a:bodyPr wrap="none" lIns="0" tIns="0" rIns="0" bIns="0" rtlCol="0" anchor="t"/>
          <a:lstStyle/>
          <a:p>
            <a:pPr marL="0" indent="0" algn="l">
              <a:lnSpc>
                <a:spcPts val="2250"/>
              </a:lnSpc>
              <a:buNone/>
            </a:pPr>
            <a:r>
              <a:rPr lang="en-US" sz="2400" dirty="0">
                <a:solidFill>
                  <a:srgbClr val="504C49"/>
                </a:solidFill>
                <a:latin typeface="Platypi Medium" pitchFamily="34" charset="0"/>
                <a:ea typeface="Platypi Medium" pitchFamily="34" charset="-122"/>
                <a:cs typeface="Platypi Medium" pitchFamily="34" charset="-120"/>
              </a:rPr>
              <a:t>Global Leadership</a:t>
            </a:r>
            <a:endParaRPr lang="en-US" sz="2400" dirty="0"/>
          </a:p>
        </p:txBody>
      </p:sp>
      <p:sp>
        <p:nvSpPr>
          <p:cNvPr id="12" name="Text 6"/>
          <p:cNvSpPr/>
          <p:nvPr/>
        </p:nvSpPr>
        <p:spPr>
          <a:xfrm>
            <a:off x="7324368" y="4716899"/>
            <a:ext cx="6662738" cy="294084"/>
          </a:xfrm>
          <a:prstGeom prst="rect">
            <a:avLst/>
          </a:prstGeom>
          <a:noFill/>
          <a:ln/>
        </p:spPr>
        <p:txBody>
          <a:bodyPr wrap="none" lIns="0" tIns="0" rIns="0" bIns="0" rtlCol="0" anchor="t"/>
          <a:lstStyle/>
          <a:p>
            <a:pPr marL="0" indent="0" algn="l">
              <a:lnSpc>
                <a:spcPts val="2300"/>
              </a:lnSpc>
              <a:buNone/>
            </a:pPr>
            <a:r>
              <a:rPr lang="en-US" dirty="0">
                <a:solidFill>
                  <a:srgbClr val="504C49"/>
                </a:solidFill>
                <a:latin typeface="Source Serif Pro" pitchFamily="34" charset="0"/>
                <a:ea typeface="Source Serif Pro" pitchFamily="34" charset="-122"/>
                <a:cs typeface="Source Serif Pro" pitchFamily="34" charset="-120"/>
              </a:rPr>
              <a:t>Position Kenya as a leader in sustainable waste management</a:t>
            </a:r>
            <a:endParaRPr lang="en-US" dirty="0"/>
          </a:p>
        </p:txBody>
      </p:sp>
      <p:pic>
        <p:nvPicPr>
          <p:cNvPr id="13" name="Image 4" descr="preencoded.png"/>
          <p:cNvPicPr>
            <a:picLocks noChangeAspect="1"/>
          </p:cNvPicPr>
          <p:nvPr/>
        </p:nvPicPr>
        <p:blipFill>
          <a:blip r:embed="rId6"/>
          <a:stretch>
            <a:fillRect/>
          </a:stretch>
        </p:blipFill>
        <p:spPr>
          <a:xfrm>
            <a:off x="6129695" y="5238631"/>
            <a:ext cx="919043" cy="1102876"/>
          </a:xfrm>
          <a:prstGeom prst="rect">
            <a:avLst/>
          </a:prstGeom>
        </p:spPr>
      </p:pic>
      <p:sp>
        <p:nvSpPr>
          <p:cNvPr id="14" name="Text 7"/>
          <p:cNvSpPr/>
          <p:nvPr/>
        </p:nvSpPr>
        <p:spPr>
          <a:xfrm>
            <a:off x="7324368" y="5422344"/>
            <a:ext cx="2585918" cy="287179"/>
          </a:xfrm>
          <a:prstGeom prst="rect">
            <a:avLst/>
          </a:prstGeom>
          <a:noFill/>
          <a:ln/>
        </p:spPr>
        <p:txBody>
          <a:bodyPr wrap="none" lIns="0" tIns="0" rIns="0" bIns="0" rtlCol="0" anchor="t"/>
          <a:lstStyle/>
          <a:p>
            <a:pPr marL="0" indent="0" algn="l">
              <a:lnSpc>
                <a:spcPts val="2250"/>
              </a:lnSpc>
              <a:buNone/>
            </a:pPr>
            <a:r>
              <a:rPr lang="en-US" sz="2400" dirty="0">
                <a:solidFill>
                  <a:srgbClr val="504C49"/>
                </a:solidFill>
                <a:latin typeface="Platypi Medium" pitchFamily="34" charset="0"/>
                <a:ea typeface="Platypi Medium" pitchFamily="34" charset="-122"/>
                <a:cs typeface="Platypi Medium" pitchFamily="34" charset="-120"/>
              </a:rPr>
              <a:t>Regulatory Framework</a:t>
            </a:r>
            <a:endParaRPr lang="en-US" sz="2400" dirty="0"/>
          </a:p>
        </p:txBody>
      </p:sp>
      <p:sp>
        <p:nvSpPr>
          <p:cNvPr id="15" name="Text 8"/>
          <p:cNvSpPr/>
          <p:nvPr/>
        </p:nvSpPr>
        <p:spPr>
          <a:xfrm>
            <a:off x="7324368" y="5819775"/>
            <a:ext cx="6662738" cy="294084"/>
          </a:xfrm>
          <a:prstGeom prst="rect">
            <a:avLst/>
          </a:prstGeom>
          <a:noFill/>
          <a:ln/>
        </p:spPr>
        <p:txBody>
          <a:bodyPr wrap="none" lIns="0" tIns="0" rIns="0" bIns="0" rtlCol="0" anchor="t"/>
          <a:lstStyle/>
          <a:p>
            <a:pPr marL="0" indent="0" algn="l">
              <a:lnSpc>
                <a:spcPts val="2300"/>
              </a:lnSpc>
              <a:buNone/>
            </a:pPr>
            <a:r>
              <a:rPr lang="en-US" dirty="0">
                <a:solidFill>
                  <a:srgbClr val="504C49"/>
                </a:solidFill>
                <a:latin typeface="Source Serif Pro" pitchFamily="34" charset="0"/>
                <a:ea typeface="Source Serif Pro" pitchFamily="34" charset="-122"/>
                <a:cs typeface="Source Serif Pro" pitchFamily="34" charset="-120"/>
              </a:rPr>
              <a:t>Establish foundation for further control measures</a:t>
            </a:r>
            <a:endParaRPr lang="en-US" dirty="0"/>
          </a:p>
        </p:txBody>
      </p:sp>
      <p:sp>
        <p:nvSpPr>
          <p:cNvPr id="16" name="Text 9"/>
          <p:cNvSpPr/>
          <p:nvPr/>
        </p:nvSpPr>
        <p:spPr>
          <a:xfrm>
            <a:off x="118533" y="6518315"/>
            <a:ext cx="13868573" cy="1176337"/>
          </a:xfrm>
          <a:prstGeom prst="rect">
            <a:avLst/>
          </a:prstGeom>
          <a:noFill/>
          <a:ln/>
        </p:spPr>
        <p:txBody>
          <a:bodyPr wrap="square" lIns="0" tIns="0" rIns="0" bIns="0" rtlCol="0" anchor="t"/>
          <a:lstStyle/>
          <a:p>
            <a:pPr marL="0" indent="0" algn="just">
              <a:lnSpc>
                <a:spcPts val="2300"/>
              </a:lnSpc>
              <a:buNone/>
            </a:pPr>
            <a:r>
              <a:rPr lang="en-US" sz="2000" dirty="0">
                <a:solidFill>
                  <a:srgbClr val="504C49"/>
                </a:solidFill>
                <a:latin typeface="Source Serif Pro" pitchFamily="34" charset="0"/>
                <a:ea typeface="Source Serif Pro" pitchFamily="34" charset="-122"/>
                <a:cs typeface="Source Serif Pro" pitchFamily="34" charset="-120"/>
              </a:rPr>
              <a:t>The introduction of an excise duty would send a strong policy signal, recognizing the environmental cost of plastic lighters and discouraging their indiscriminate use. It would align Kenya with international best practices and establish a framework for further control measures, including import restrictions, mandatory labeling, and quality standards.</a:t>
            </a:r>
            <a:endParaRPr lang="en-US" sz="2000" dirty="0"/>
          </a:p>
        </p:txBody>
      </p:sp>
      <p:pic>
        <p:nvPicPr>
          <p:cNvPr id="17" name="Picture 16">
            <a:extLst>
              <a:ext uri="{FF2B5EF4-FFF2-40B4-BE49-F238E27FC236}">
                <a16:creationId xmlns:a16="http://schemas.microsoft.com/office/drawing/2014/main" id="{E32D0640-3D23-CED0-C32D-CDC0F7A64478}"/>
              </a:ext>
            </a:extLst>
          </p:cNvPr>
          <p:cNvPicPr>
            <a:picLocks noChangeAspect="1"/>
          </p:cNvPicPr>
          <p:nvPr/>
        </p:nvPicPr>
        <p:blipFill>
          <a:blip r:embed="rId7"/>
          <a:stretch>
            <a:fillRect/>
          </a:stretch>
        </p:blipFill>
        <p:spPr>
          <a:xfrm>
            <a:off x="12361333" y="7423426"/>
            <a:ext cx="2269067" cy="806173"/>
          </a:xfrm>
          <a:prstGeom prst="rect">
            <a:avLst/>
          </a:prstGeom>
        </p:spPr>
      </p:pic>
      <p:pic>
        <p:nvPicPr>
          <p:cNvPr id="19" name="Picture 18">
            <a:extLst>
              <a:ext uri="{FF2B5EF4-FFF2-40B4-BE49-F238E27FC236}">
                <a16:creationId xmlns:a16="http://schemas.microsoft.com/office/drawing/2014/main" id="{ACA9930E-1FB7-43AE-E59E-08026D329A44}"/>
              </a:ext>
            </a:extLst>
          </p:cNvPr>
          <p:cNvPicPr>
            <a:picLocks noChangeAspect="1"/>
          </p:cNvPicPr>
          <p:nvPr/>
        </p:nvPicPr>
        <p:blipFill>
          <a:blip r:embed="rId8"/>
          <a:stretch>
            <a:fillRect/>
          </a:stretch>
        </p:blipFill>
        <p:spPr>
          <a:xfrm>
            <a:off x="0" y="0"/>
            <a:ext cx="6155311" cy="491930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3" name="Text 0"/>
          <p:cNvSpPr/>
          <p:nvPr/>
        </p:nvSpPr>
        <p:spPr>
          <a:xfrm>
            <a:off x="6280190" y="1040130"/>
            <a:ext cx="7556421" cy="1417558"/>
          </a:xfrm>
          <a:prstGeom prst="rect">
            <a:avLst/>
          </a:prstGeom>
          <a:noFill/>
          <a:ln/>
        </p:spPr>
        <p:txBody>
          <a:bodyPr wrap="square" lIns="0" tIns="0" rIns="0" bIns="0" rtlCol="0" anchor="t"/>
          <a:lstStyle/>
          <a:p>
            <a:pPr marL="0" indent="0" algn="l">
              <a:lnSpc>
                <a:spcPts val="5550"/>
              </a:lnSpc>
              <a:buNone/>
            </a:pPr>
            <a:r>
              <a:rPr lang="en-US" sz="4450" dirty="0">
                <a:solidFill>
                  <a:srgbClr val="484237"/>
                </a:solidFill>
                <a:latin typeface="Gelasio Semi Bold" pitchFamily="34" charset="0"/>
                <a:ea typeface="Gelasio Semi Bold" pitchFamily="34" charset="-122"/>
                <a:cs typeface="Gelasio Semi Bold" pitchFamily="34" charset="-120"/>
              </a:rPr>
              <a:t>Clause 8: Limitation on Tax Loss Carry-Forward</a:t>
            </a:r>
            <a:endParaRPr lang="en-US" sz="4450" dirty="0"/>
          </a:p>
        </p:txBody>
      </p:sp>
      <p:pic>
        <p:nvPicPr>
          <p:cNvPr id="4" name="Image 1" descr="preencoded.png"/>
          <p:cNvPicPr>
            <a:picLocks noChangeAspect="1"/>
          </p:cNvPicPr>
          <p:nvPr/>
        </p:nvPicPr>
        <p:blipFill>
          <a:blip r:embed="rId3"/>
          <a:stretch>
            <a:fillRect/>
          </a:stretch>
        </p:blipFill>
        <p:spPr>
          <a:xfrm>
            <a:off x="6280190" y="2797850"/>
            <a:ext cx="1134070" cy="1669852"/>
          </a:xfrm>
          <a:prstGeom prst="rect">
            <a:avLst/>
          </a:prstGeom>
        </p:spPr>
      </p:pic>
      <p:sp>
        <p:nvSpPr>
          <p:cNvPr id="5" name="Text 1"/>
          <p:cNvSpPr/>
          <p:nvPr/>
        </p:nvSpPr>
        <p:spPr>
          <a:xfrm>
            <a:off x="7754422" y="3024664"/>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Proposal</a:t>
            </a:r>
            <a:endParaRPr lang="en-US" sz="2200" dirty="0"/>
          </a:p>
        </p:txBody>
      </p:sp>
      <p:sp>
        <p:nvSpPr>
          <p:cNvPr id="6" name="Text 2"/>
          <p:cNvSpPr/>
          <p:nvPr/>
        </p:nvSpPr>
        <p:spPr>
          <a:xfrm>
            <a:off x="7754422" y="3515082"/>
            <a:ext cx="6082189" cy="725805"/>
          </a:xfrm>
          <a:prstGeom prst="rect">
            <a:avLst/>
          </a:prstGeom>
          <a:noFill/>
          <a:ln/>
        </p:spPr>
        <p:txBody>
          <a:bodyPr wrap="square" lIns="0" tIns="0" rIns="0" bIns="0" rtlCol="0" anchor="t"/>
          <a:lstStyle/>
          <a:p>
            <a:pPr marL="0" indent="0" algn="l">
              <a:lnSpc>
                <a:spcPts val="2850"/>
              </a:lnSpc>
              <a:buNone/>
            </a:pPr>
            <a:r>
              <a:rPr lang="en-US" sz="1750" dirty="0">
                <a:solidFill>
                  <a:srgbClr val="746558"/>
                </a:solidFill>
                <a:latin typeface="Gelasio" pitchFamily="34" charset="0"/>
                <a:ea typeface="Gelasio" pitchFamily="34" charset="-122"/>
                <a:cs typeface="Gelasio" pitchFamily="34" charset="-120"/>
              </a:rPr>
              <a:t>New limits on tax loss utilization to up to 5 years from indefinite carry forward period</a:t>
            </a:r>
            <a:endParaRPr lang="en-US" sz="1750" dirty="0"/>
          </a:p>
        </p:txBody>
      </p:sp>
      <p:pic>
        <p:nvPicPr>
          <p:cNvPr id="7" name="Image 2" descr="preencoded.png"/>
          <p:cNvPicPr>
            <a:picLocks noChangeAspect="1"/>
          </p:cNvPicPr>
          <p:nvPr/>
        </p:nvPicPr>
        <p:blipFill>
          <a:blip r:embed="rId4"/>
          <a:stretch>
            <a:fillRect/>
          </a:stretch>
        </p:blipFill>
        <p:spPr>
          <a:xfrm>
            <a:off x="6280190" y="4467701"/>
            <a:ext cx="1134070" cy="1360884"/>
          </a:xfrm>
          <a:prstGeom prst="rect">
            <a:avLst/>
          </a:prstGeom>
        </p:spPr>
      </p:pic>
      <p:sp>
        <p:nvSpPr>
          <p:cNvPr id="8" name="Text 3"/>
          <p:cNvSpPr/>
          <p:nvPr/>
        </p:nvSpPr>
        <p:spPr>
          <a:xfrm>
            <a:off x="7754422" y="4694515"/>
            <a:ext cx="3022759" cy="354330"/>
          </a:xfrm>
          <a:prstGeom prst="rect">
            <a:avLst/>
          </a:prstGeom>
          <a:noFill/>
          <a:ln/>
        </p:spPr>
        <p:txBody>
          <a:bodyPr wrap="none" lIns="0" tIns="0" rIns="0" bIns="0" rtlCol="0" anchor="t"/>
          <a:lstStyle/>
          <a:p>
            <a:pPr marL="0" indent="0" algn="l">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Impact on Businesses</a:t>
            </a:r>
            <a:endParaRPr lang="en-US" sz="2200" dirty="0"/>
          </a:p>
        </p:txBody>
      </p:sp>
      <p:sp>
        <p:nvSpPr>
          <p:cNvPr id="9" name="Text 4"/>
          <p:cNvSpPr/>
          <p:nvPr/>
        </p:nvSpPr>
        <p:spPr>
          <a:xfrm>
            <a:off x="7754422" y="5184934"/>
            <a:ext cx="6082189" cy="362903"/>
          </a:xfrm>
          <a:prstGeom prst="rect">
            <a:avLst/>
          </a:prstGeom>
          <a:noFill/>
          <a:ln/>
        </p:spPr>
        <p:txBody>
          <a:bodyPr wrap="none" lIns="0" tIns="0" rIns="0" bIns="0" rtlCol="0" anchor="t"/>
          <a:lstStyle/>
          <a:p>
            <a:pPr marL="0" indent="0" algn="l">
              <a:lnSpc>
                <a:spcPts val="2850"/>
              </a:lnSpc>
              <a:buNone/>
            </a:pPr>
            <a:r>
              <a:rPr lang="en-US" sz="1750" dirty="0">
                <a:solidFill>
                  <a:srgbClr val="746558"/>
                </a:solidFill>
                <a:latin typeface="Gelasio" pitchFamily="34" charset="0"/>
                <a:ea typeface="Gelasio" pitchFamily="34" charset="-122"/>
                <a:cs typeface="Gelasio" pitchFamily="34" charset="-120"/>
              </a:rPr>
              <a:t>Affects financial planning and causes unfair tax burden</a:t>
            </a:r>
            <a:endParaRPr lang="en-US" sz="1750" dirty="0"/>
          </a:p>
        </p:txBody>
      </p:sp>
      <p:pic>
        <p:nvPicPr>
          <p:cNvPr id="14" name="Picture 13">
            <a:extLst>
              <a:ext uri="{FF2B5EF4-FFF2-40B4-BE49-F238E27FC236}">
                <a16:creationId xmlns:a16="http://schemas.microsoft.com/office/drawing/2014/main" id="{BD757522-53B4-BA47-2F3A-FA571D75AF16}"/>
              </a:ext>
            </a:extLst>
          </p:cNvPr>
          <p:cNvPicPr>
            <a:picLocks noChangeAspect="1"/>
          </p:cNvPicPr>
          <p:nvPr/>
        </p:nvPicPr>
        <p:blipFill>
          <a:blip r:embed="rId5"/>
          <a:stretch>
            <a:fillRect/>
          </a:stretch>
        </p:blipFill>
        <p:spPr>
          <a:xfrm>
            <a:off x="12784667" y="6525750"/>
            <a:ext cx="1845733" cy="1686678"/>
          </a:xfrm>
          <a:prstGeom prst="rect">
            <a:avLst/>
          </a:prstGeom>
        </p:spPr>
      </p:pic>
      <p:pic>
        <p:nvPicPr>
          <p:cNvPr id="15" name="Image 0" descr="preencoded.png">
            <a:extLst>
              <a:ext uri="{FF2B5EF4-FFF2-40B4-BE49-F238E27FC236}">
                <a16:creationId xmlns:a16="http://schemas.microsoft.com/office/drawing/2014/main" id="{B8AAE89C-B27D-2720-CE06-BEE0E0FB85FA}"/>
              </a:ext>
            </a:extLst>
          </p:cNvPr>
          <p:cNvPicPr>
            <a:picLocks noChangeAspect="1"/>
          </p:cNvPicPr>
          <p:nvPr/>
        </p:nvPicPr>
        <p:blipFill>
          <a:blip r:embed="rId6"/>
          <a:stretch>
            <a:fillRect/>
          </a:stretch>
        </p:blipFill>
        <p:spPr>
          <a:xfrm>
            <a:off x="0" y="0"/>
            <a:ext cx="5486400" cy="82296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35330" y="912971"/>
            <a:ext cx="7673340" cy="1313259"/>
          </a:xfrm>
          <a:prstGeom prst="rect">
            <a:avLst/>
          </a:prstGeom>
          <a:noFill/>
          <a:ln/>
        </p:spPr>
        <p:txBody>
          <a:bodyPr wrap="square" lIns="0" tIns="0" rIns="0" bIns="0" rtlCol="0" anchor="t"/>
          <a:lstStyle/>
          <a:p>
            <a:pPr marL="0" indent="0" algn="l">
              <a:lnSpc>
                <a:spcPts val="5150"/>
              </a:lnSpc>
              <a:buNone/>
            </a:pPr>
            <a:r>
              <a:rPr lang="en-US" sz="4100" dirty="0">
                <a:solidFill>
                  <a:srgbClr val="201B18"/>
                </a:solidFill>
                <a:latin typeface="Platypi Medium" pitchFamily="34" charset="0"/>
                <a:ea typeface="Platypi Medium" pitchFamily="34" charset="-122"/>
                <a:cs typeface="Platypi Medium" pitchFamily="34" charset="-120"/>
              </a:rPr>
              <a:t>Proposed Specific Excise Duty on Imported Glass Bottles</a:t>
            </a:r>
            <a:endParaRPr lang="en-US" sz="4100" dirty="0"/>
          </a:p>
        </p:txBody>
      </p:sp>
      <p:sp>
        <p:nvSpPr>
          <p:cNvPr id="4" name="Text 1"/>
          <p:cNvSpPr/>
          <p:nvPr/>
        </p:nvSpPr>
        <p:spPr>
          <a:xfrm>
            <a:off x="735330" y="2541270"/>
            <a:ext cx="7673340" cy="1344930"/>
          </a:xfrm>
          <a:prstGeom prst="rect">
            <a:avLst/>
          </a:prstGeom>
          <a:noFill/>
          <a:ln/>
        </p:spPr>
        <p:txBody>
          <a:bodyPr wrap="square" lIns="0" tIns="0" rIns="0" bIns="0" rtlCol="0" anchor="t"/>
          <a:lstStyle/>
          <a:p>
            <a:pPr marL="0" indent="0" algn="l">
              <a:lnSpc>
                <a:spcPts val="2600"/>
              </a:lnSpc>
              <a:buNone/>
            </a:pPr>
            <a:r>
              <a:rPr lang="en-US" sz="1650" dirty="0">
                <a:solidFill>
                  <a:srgbClr val="504C49"/>
                </a:solidFill>
                <a:latin typeface="Source Serif Pro" pitchFamily="34" charset="0"/>
                <a:ea typeface="Source Serif Pro" pitchFamily="34" charset="-122"/>
                <a:cs typeface="Source Serif Pro" pitchFamily="34" charset="-120"/>
              </a:rPr>
              <a:t>Kenya's glass bottle manufacturing industry has seen significant investment supporting local beverage and pharmaceutical sectors. With rising demand driven by health consciousness, sustainability goals, and industrial growth, the industry has built strong linkages with agriculture, health, and FMCG players.</a:t>
            </a:r>
            <a:endParaRPr lang="en-US" sz="1650" dirty="0"/>
          </a:p>
        </p:txBody>
      </p:sp>
      <p:sp>
        <p:nvSpPr>
          <p:cNvPr id="5" name="Text 2"/>
          <p:cNvSpPr/>
          <p:nvPr/>
        </p:nvSpPr>
        <p:spPr>
          <a:xfrm>
            <a:off x="735330" y="4122539"/>
            <a:ext cx="7673340" cy="1344930"/>
          </a:xfrm>
          <a:prstGeom prst="rect">
            <a:avLst/>
          </a:prstGeom>
          <a:noFill/>
          <a:ln/>
        </p:spPr>
        <p:txBody>
          <a:bodyPr wrap="square" lIns="0" tIns="0" rIns="0" bIns="0" rtlCol="0" anchor="t"/>
          <a:lstStyle/>
          <a:p>
            <a:pPr marL="0" indent="0" algn="l">
              <a:lnSpc>
                <a:spcPts val="2600"/>
              </a:lnSpc>
              <a:buNone/>
            </a:pPr>
            <a:r>
              <a:rPr lang="en-US" sz="1650" dirty="0">
                <a:solidFill>
                  <a:srgbClr val="504C49"/>
                </a:solidFill>
                <a:latin typeface="Source Serif Pro" pitchFamily="34" charset="0"/>
                <a:ea typeface="Source Serif Pro" pitchFamily="34" charset="-122"/>
                <a:cs typeface="Source Serif Pro" pitchFamily="34" charset="-120"/>
              </a:rPr>
              <a:t>However, the sector faces mounting pressure from unregulated importation of cheap, ready-to-use glass bottles. These imports are increasingly preferred by bottlers due to their low cost, resulting in growing dependency on foreign packaging and threatening local manufacturing viability.</a:t>
            </a:r>
            <a:endParaRPr lang="en-US" sz="1650" dirty="0"/>
          </a:p>
        </p:txBody>
      </p:sp>
      <p:sp>
        <p:nvSpPr>
          <p:cNvPr id="6" name="Text 3"/>
          <p:cNvSpPr/>
          <p:nvPr/>
        </p:nvSpPr>
        <p:spPr>
          <a:xfrm>
            <a:off x="735330" y="5703808"/>
            <a:ext cx="7673340" cy="1008698"/>
          </a:xfrm>
          <a:prstGeom prst="rect">
            <a:avLst/>
          </a:prstGeom>
          <a:noFill/>
          <a:ln/>
        </p:spPr>
        <p:txBody>
          <a:bodyPr wrap="square" lIns="0" tIns="0" rIns="0" bIns="0" rtlCol="0" anchor="t"/>
          <a:lstStyle/>
          <a:p>
            <a:pPr marL="0" indent="0" algn="l">
              <a:lnSpc>
                <a:spcPts val="2600"/>
              </a:lnSpc>
              <a:buNone/>
            </a:pPr>
            <a:r>
              <a:rPr lang="en-US" sz="2000" b="1" i="1" dirty="0">
                <a:solidFill>
                  <a:schemeClr val="accent4">
                    <a:lumMod val="75000"/>
                  </a:schemeClr>
                </a:solidFill>
                <a:latin typeface="Source Serif Pro" pitchFamily="34" charset="0"/>
                <a:ea typeface="Source Serif Pro" pitchFamily="34" charset="-122"/>
                <a:cs typeface="Source Serif Pro" pitchFamily="34" charset="-120"/>
              </a:rPr>
              <a:t>We propose introducing a specific excise duty of USD 350 per metric tonne on imported glass bottles, supplementing the current 35% duty rate. The applicable duty rate shall be whichever is higher.</a:t>
            </a:r>
            <a:endParaRPr lang="en-US" sz="2000" b="1" i="1" dirty="0">
              <a:solidFill>
                <a:schemeClr val="accent4">
                  <a:lumMod val="75000"/>
                </a:schemeClr>
              </a:solidFill>
            </a:endParaRPr>
          </a:p>
        </p:txBody>
      </p:sp>
      <p:sp>
        <p:nvSpPr>
          <p:cNvPr id="7" name="Shape 4"/>
          <p:cNvSpPr/>
          <p:nvPr/>
        </p:nvSpPr>
        <p:spPr>
          <a:xfrm>
            <a:off x="735330" y="6964561"/>
            <a:ext cx="336113" cy="336113"/>
          </a:xfrm>
          <a:prstGeom prst="roundRect">
            <a:avLst>
              <a:gd name="adj" fmla="val 27202416"/>
            </a:avLst>
          </a:prstGeom>
          <a:noFill/>
          <a:ln w="7620">
            <a:solidFill>
              <a:srgbClr val="FFFFFF"/>
            </a:solidFill>
            <a:prstDash val="solid"/>
          </a:ln>
        </p:spPr>
        <p:txBody>
          <a:bodyPr/>
          <a:lstStyle/>
          <a:p>
            <a:endParaRPr lang="en-US"/>
          </a:p>
        </p:txBody>
      </p:sp>
      <p:sp>
        <p:nvSpPr>
          <p:cNvPr id="9" name="Text 5"/>
          <p:cNvSpPr/>
          <p:nvPr/>
        </p:nvSpPr>
        <p:spPr>
          <a:xfrm>
            <a:off x="1176457" y="6948845"/>
            <a:ext cx="1921550" cy="367665"/>
          </a:xfrm>
          <a:prstGeom prst="rect">
            <a:avLst/>
          </a:prstGeom>
          <a:noFill/>
          <a:ln/>
        </p:spPr>
        <p:txBody>
          <a:bodyPr wrap="none" lIns="0" tIns="0" rIns="0" bIns="0" rtlCol="0" anchor="t"/>
          <a:lstStyle/>
          <a:p>
            <a:pPr marL="0" indent="0" algn="l">
              <a:lnSpc>
                <a:spcPts val="2850"/>
              </a:lnSpc>
              <a:buNone/>
            </a:pPr>
            <a:endParaRPr lang="en-US" sz="20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1282541"/>
            <a:ext cx="13042821" cy="1417558"/>
          </a:xfrm>
          <a:prstGeom prst="rect">
            <a:avLst/>
          </a:prstGeom>
          <a:noFill/>
          <a:ln/>
        </p:spPr>
        <p:txBody>
          <a:bodyPr wrap="square" lIns="0" tIns="0" rIns="0" bIns="0" rtlCol="0" anchor="t"/>
          <a:lstStyle/>
          <a:p>
            <a:pPr marL="0" indent="0" algn="l">
              <a:lnSpc>
                <a:spcPts val="5550"/>
              </a:lnSpc>
              <a:buNone/>
            </a:pPr>
            <a:r>
              <a:rPr lang="en-US" sz="4450" dirty="0">
                <a:solidFill>
                  <a:srgbClr val="201B18"/>
                </a:solidFill>
                <a:latin typeface="Platypi Medium" pitchFamily="34" charset="0"/>
                <a:ea typeface="Platypi Medium" pitchFamily="34" charset="-122"/>
                <a:cs typeface="Platypi Medium" pitchFamily="34" charset="-120"/>
              </a:rPr>
              <a:t>Strengthening Local Value Chains and Industry</a:t>
            </a:r>
            <a:endParaRPr lang="en-US" sz="4450" dirty="0"/>
          </a:p>
        </p:txBody>
      </p:sp>
      <p:sp>
        <p:nvSpPr>
          <p:cNvPr id="3" name="Text 1"/>
          <p:cNvSpPr/>
          <p:nvPr/>
        </p:nvSpPr>
        <p:spPr>
          <a:xfrm>
            <a:off x="793790" y="3267075"/>
            <a:ext cx="3672483" cy="354330"/>
          </a:xfrm>
          <a:prstGeom prst="rect">
            <a:avLst/>
          </a:prstGeom>
          <a:noFill/>
          <a:ln/>
        </p:spPr>
        <p:txBody>
          <a:bodyPr wrap="none" lIns="0" tIns="0" rIns="0" bIns="0" rtlCol="0" anchor="t"/>
          <a:lstStyle/>
          <a:p>
            <a:pPr marL="0" indent="0" algn="l">
              <a:lnSpc>
                <a:spcPts val="2750"/>
              </a:lnSpc>
              <a:buNone/>
            </a:pPr>
            <a:r>
              <a:rPr lang="en-US" sz="2200" dirty="0">
                <a:solidFill>
                  <a:srgbClr val="201B18"/>
                </a:solidFill>
                <a:latin typeface="Platypi Medium" pitchFamily="34" charset="0"/>
                <a:ea typeface="Platypi Medium" pitchFamily="34" charset="-122"/>
                <a:cs typeface="Platypi Medium" pitchFamily="34" charset="-120"/>
              </a:rPr>
              <a:t>Local Value Chain Support</a:t>
            </a:r>
            <a:endParaRPr lang="en-US" sz="2200" dirty="0"/>
          </a:p>
        </p:txBody>
      </p:sp>
      <p:sp>
        <p:nvSpPr>
          <p:cNvPr id="4" name="Text 2"/>
          <p:cNvSpPr/>
          <p:nvPr/>
        </p:nvSpPr>
        <p:spPr>
          <a:xfrm>
            <a:off x="793790" y="3848219"/>
            <a:ext cx="3978116" cy="2540318"/>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Most glass bottles used in Kenya can be produced locally using both virgin and recycled inputs. However, low-cost imported bottles are displacing demand for local production, fracturing supply chains, and discouraging domestic sourcing.</a:t>
            </a:r>
            <a:endParaRPr lang="en-US" sz="1750" dirty="0"/>
          </a:p>
        </p:txBody>
      </p:sp>
      <p:sp>
        <p:nvSpPr>
          <p:cNvPr id="5" name="Text 3"/>
          <p:cNvSpPr/>
          <p:nvPr/>
        </p:nvSpPr>
        <p:spPr>
          <a:xfrm>
            <a:off x="5332928" y="3267075"/>
            <a:ext cx="3500199" cy="354330"/>
          </a:xfrm>
          <a:prstGeom prst="rect">
            <a:avLst/>
          </a:prstGeom>
          <a:noFill/>
          <a:ln/>
        </p:spPr>
        <p:txBody>
          <a:bodyPr wrap="none" lIns="0" tIns="0" rIns="0" bIns="0" rtlCol="0" anchor="t"/>
          <a:lstStyle/>
          <a:p>
            <a:pPr marL="0" indent="0" algn="l">
              <a:lnSpc>
                <a:spcPts val="2750"/>
              </a:lnSpc>
              <a:buNone/>
            </a:pPr>
            <a:r>
              <a:rPr lang="en-US" sz="2200" dirty="0">
                <a:solidFill>
                  <a:srgbClr val="201B18"/>
                </a:solidFill>
                <a:latin typeface="Platypi Medium" pitchFamily="34" charset="0"/>
                <a:ea typeface="Platypi Medium" pitchFamily="34" charset="-122"/>
                <a:cs typeface="Platypi Medium" pitchFamily="34" charset="-120"/>
              </a:rPr>
              <a:t>Safeguarding Investment</a:t>
            </a:r>
            <a:endParaRPr lang="en-US" sz="2200" dirty="0"/>
          </a:p>
        </p:txBody>
      </p:sp>
      <p:sp>
        <p:nvSpPr>
          <p:cNvPr id="6" name="Text 4"/>
          <p:cNvSpPr/>
          <p:nvPr/>
        </p:nvSpPr>
        <p:spPr>
          <a:xfrm>
            <a:off x="5332928" y="3848219"/>
            <a:ext cx="3978116" cy="2540318"/>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Local manufacturers have invested heavily in automated furnaces, energy-efficient kilns, and cullet processing lines. These investments require predictable demand to remain sustainable, without which producers risk scaling down operations.</a:t>
            </a:r>
            <a:endParaRPr lang="en-US" sz="1750" dirty="0"/>
          </a:p>
        </p:txBody>
      </p:sp>
      <p:sp>
        <p:nvSpPr>
          <p:cNvPr id="7" name="Text 5"/>
          <p:cNvSpPr/>
          <p:nvPr/>
        </p:nvSpPr>
        <p:spPr>
          <a:xfrm>
            <a:off x="9872067" y="3267075"/>
            <a:ext cx="3978116" cy="708660"/>
          </a:xfrm>
          <a:prstGeom prst="rect">
            <a:avLst/>
          </a:prstGeom>
          <a:noFill/>
          <a:ln/>
        </p:spPr>
        <p:txBody>
          <a:bodyPr wrap="square" lIns="0" tIns="0" rIns="0" bIns="0" rtlCol="0" anchor="t"/>
          <a:lstStyle/>
          <a:p>
            <a:pPr marL="0" indent="0" algn="l">
              <a:lnSpc>
                <a:spcPts val="2750"/>
              </a:lnSpc>
              <a:buNone/>
            </a:pPr>
            <a:r>
              <a:rPr lang="en-US" sz="2200" dirty="0">
                <a:solidFill>
                  <a:srgbClr val="201B18"/>
                </a:solidFill>
                <a:latin typeface="Platypi Medium" pitchFamily="34" charset="0"/>
                <a:ea typeface="Platypi Medium" pitchFamily="34" charset="-122"/>
                <a:cs typeface="Platypi Medium" pitchFamily="34" charset="-120"/>
              </a:rPr>
              <a:t>Reducing Supply Chain Fragility</a:t>
            </a:r>
            <a:endParaRPr lang="en-US" sz="2200" dirty="0"/>
          </a:p>
        </p:txBody>
      </p:sp>
      <p:sp>
        <p:nvSpPr>
          <p:cNvPr id="8" name="Text 6"/>
          <p:cNvSpPr/>
          <p:nvPr/>
        </p:nvSpPr>
        <p:spPr>
          <a:xfrm>
            <a:off x="9872067" y="4202549"/>
            <a:ext cx="3978116" cy="2540318"/>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Over-reliance on imported bottles exposes Kenya to global shocks like shipping delays, container shortages, or geopolitical disruptions. Building local capacity enhances resilience and reduces vulnerabilities in domestic production cycles.</a:t>
            </a:r>
            <a:endParaRPr lang="en-US" sz="1750" dirty="0"/>
          </a:p>
        </p:txBody>
      </p:sp>
      <p:pic>
        <p:nvPicPr>
          <p:cNvPr id="9" name="Picture 8">
            <a:extLst>
              <a:ext uri="{FF2B5EF4-FFF2-40B4-BE49-F238E27FC236}">
                <a16:creationId xmlns:a16="http://schemas.microsoft.com/office/drawing/2014/main" id="{69CC117A-32E7-E7E7-05D6-5DB3AA254CDD}"/>
              </a:ext>
            </a:extLst>
          </p:cNvPr>
          <p:cNvPicPr>
            <a:picLocks noChangeAspect="1"/>
          </p:cNvPicPr>
          <p:nvPr/>
        </p:nvPicPr>
        <p:blipFill>
          <a:blip r:embed="rId3"/>
          <a:stretch>
            <a:fillRect/>
          </a:stretch>
        </p:blipFill>
        <p:spPr>
          <a:xfrm>
            <a:off x="12784667" y="6491884"/>
            <a:ext cx="1845733" cy="1686678"/>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15685" y="725091"/>
            <a:ext cx="8750737" cy="639008"/>
          </a:xfrm>
          <a:prstGeom prst="rect">
            <a:avLst/>
          </a:prstGeom>
          <a:noFill/>
          <a:ln/>
        </p:spPr>
        <p:txBody>
          <a:bodyPr wrap="none" lIns="0" tIns="0" rIns="0" bIns="0" rtlCol="0" anchor="t"/>
          <a:lstStyle/>
          <a:p>
            <a:pPr marL="0" indent="0" algn="l">
              <a:lnSpc>
                <a:spcPts val="5000"/>
              </a:lnSpc>
              <a:buNone/>
            </a:pPr>
            <a:r>
              <a:rPr lang="en-US" sz="4000" dirty="0">
                <a:solidFill>
                  <a:srgbClr val="201B18"/>
                </a:solidFill>
                <a:latin typeface="Platypi Medium" pitchFamily="34" charset="0"/>
                <a:ea typeface="Platypi Medium" pitchFamily="34" charset="-122"/>
                <a:cs typeface="Platypi Medium" pitchFamily="34" charset="-120"/>
              </a:rPr>
              <a:t>Environmental and Safety Benefits</a:t>
            </a:r>
            <a:endParaRPr lang="en-US" sz="4000" dirty="0"/>
          </a:p>
        </p:txBody>
      </p:sp>
      <p:pic>
        <p:nvPicPr>
          <p:cNvPr id="3" name="Image 0" descr="preencoded.png"/>
          <p:cNvPicPr>
            <a:picLocks noChangeAspect="1"/>
          </p:cNvPicPr>
          <p:nvPr/>
        </p:nvPicPr>
        <p:blipFill>
          <a:blip r:embed="rId3"/>
          <a:stretch>
            <a:fillRect/>
          </a:stretch>
        </p:blipFill>
        <p:spPr>
          <a:xfrm>
            <a:off x="2926437" y="1772960"/>
            <a:ext cx="2177772" cy="1178004"/>
          </a:xfrm>
          <a:prstGeom prst="rect">
            <a:avLst/>
          </a:prstGeom>
        </p:spPr>
      </p:pic>
      <p:pic>
        <p:nvPicPr>
          <p:cNvPr id="4" name="Image 1" descr="preencoded.png"/>
          <p:cNvPicPr>
            <a:picLocks noChangeAspect="1"/>
          </p:cNvPicPr>
          <p:nvPr/>
        </p:nvPicPr>
        <p:blipFill>
          <a:blip r:embed="rId4"/>
          <a:stretch>
            <a:fillRect/>
          </a:stretch>
        </p:blipFill>
        <p:spPr>
          <a:xfrm>
            <a:off x="3871555" y="2328267"/>
            <a:ext cx="287536" cy="359331"/>
          </a:xfrm>
          <a:prstGeom prst="rect">
            <a:avLst/>
          </a:prstGeom>
        </p:spPr>
      </p:pic>
      <p:sp>
        <p:nvSpPr>
          <p:cNvPr id="5" name="Text 1"/>
          <p:cNvSpPr/>
          <p:nvPr/>
        </p:nvSpPr>
        <p:spPr>
          <a:xfrm>
            <a:off x="5308640" y="1977390"/>
            <a:ext cx="3683675" cy="319445"/>
          </a:xfrm>
          <a:prstGeom prst="rect">
            <a:avLst/>
          </a:prstGeom>
          <a:noFill/>
          <a:ln/>
        </p:spPr>
        <p:txBody>
          <a:bodyPr wrap="none" lIns="0" tIns="0" rIns="0" bIns="0" rtlCol="0" anchor="t"/>
          <a:lstStyle/>
          <a:p>
            <a:pPr marL="0" indent="0" algn="l">
              <a:lnSpc>
                <a:spcPts val="2500"/>
              </a:lnSpc>
              <a:buNone/>
            </a:pPr>
            <a:r>
              <a:rPr lang="en-US" sz="2000" dirty="0">
                <a:solidFill>
                  <a:srgbClr val="504C49"/>
                </a:solidFill>
                <a:latin typeface="Platypi Medium" pitchFamily="34" charset="0"/>
                <a:ea typeface="Platypi Medium" pitchFamily="34" charset="-122"/>
                <a:cs typeface="Platypi Medium" pitchFamily="34" charset="-120"/>
              </a:rPr>
              <a:t>Quality and Safety Standards</a:t>
            </a:r>
            <a:endParaRPr lang="en-US" sz="2000" dirty="0"/>
          </a:p>
        </p:txBody>
      </p:sp>
      <p:sp>
        <p:nvSpPr>
          <p:cNvPr id="6" name="Text 2"/>
          <p:cNvSpPr/>
          <p:nvPr/>
        </p:nvSpPr>
        <p:spPr>
          <a:xfrm>
            <a:off x="5308640" y="2419469"/>
            <a:ext cx="4893707" cy="327065"/>
          </a:xfrm>
          <a:prstGeom prst="rect">
            <a:avLst/>
          </a:prstGeom>
          <a:noFill/>
          <a:ln/>
        </p:spPr>
        <p:txBody>
          <a:bodyPr wrap="non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Locally manufactured bottles meet KEBS certification</a:t>
            </a:r>
            <a:endParaRPr lang="en-US" sz="1600" dirty="0"/>
          </a:p>
        </p:txBody>
      </p:sp>
      <p:sp>
        <p:nvSpPr>
          <p:cNvPr id="7" name="Shape 3"/>
          <p:cNvSpPr/>
          <p:nvPr/>
        </p:nvSpPr>
        <p:spPr>
          <a:xfrm>
            <a:off x="5155287" y="2966918"/>
            <a:ext cx="8708350" cy="11430"/>
          </a:xfrm>
          <a:prstGeom prst="roundRect">
            <a:avLst>
              <a:gd name="adj" fmla="val 268354"/>
            </a:avLst>
          </a:prstGeom>
          <a:solidFill>
            <a:srgbClr val="D8D4D4"/>
          </a:solidFill>
          <a:ln/>
        </p:spPr>
        <p:txBody>
          <a:bodyPr/>
          <a:lstStyle/>
          <a:p>
            <a:endParaRPr lang="en-US"/>
          </a:p>
        </p:txBody>
      </p:sp>
      <p:pic>
        <p:nvPicPr>
          <p:cNvPr id="8" name="Image 2" descr="preencoded.png"/>
          <p:cNvPicPr>
            <a:picLocks noChangeAspect="1"/>
          </p:cNvPicPr>
          <p:nvPr/>
        </p:nvPicPr>
        <p:blipFill>
          <a:blip r:embed="rId5"/>
          <a:stretch>
            <a:fillRect/>
          </a:stretch>
        </p:blipFill>
        <p:spPr>
          <a:xfrm>
            <a:off x="1837492" y="3002042"/>
            <a:ext cx="4355663" cy="1178004"/>
          </a:xfrm>
          <a:prstGeom prst="rect">
            <a:avLst/>
          </a:prstGeom>
        </p:spPr>
      </p:pic>
      <p:pic>
        <p:nvPicPr>
          <p:cNvPr id="9" name="Image 3" descr="preencoded.png"/>
          <p:cNvPicPr>
            <a:picLocks noChangeAspect="1"/>
          </p:cNvPicPr>
          <p:nvPr/>
        </p:nvPicPr>
        <p:blipFill>
          <a:blip r:embed="rId6"/>
          <a:stretch>
            <a:fillRect/>
          </a:stretch>
        </p:blipFill>
        <p:spPr>
          <a:xfrm>
            <a:off x="3871555" y="3411379"/>
            <a:ext cx="287536" cy="359331"/>
          </a:xfrm>
          <a:prstGeom prst="rect">
            <a:avLst/>
          </a:prstGeom>
        </p:spPr>
      </p:pic>
      <p:sp>
        <p:nvSpPr>
          <p:cNvPr id="10" name="Text 4"/>
          <p:cNvSpPr/>
          <p:nvPr/>
        </p:nvSpPr>
        <p:spPr>
          <a:xfrm>
            <a:off x="6397585" y="3206472"/>
            <a:ext cx="3290530" cy="319445"/>
          </a:xfrm>
          <a:prstGeom prst="rect">
            <a:avLst/>
          </a:prstGeom>
          <a:noFill/>
          <a:ln/>
        </p:spPr>
        <p:txBody>
          <a:bodyPr wrap="none" lIns="0" tIns="0" rIns="0" bIns="0" rtlCol="0" anchor="t"/>
          <a:lstStyle/>
          <a:p>
            <a:pPr marL="0" indent="0" algn="l">
              <a:lnSpc>
                <a:spcPts val="2500"/>
              </a:lnSpc>
              <a:buNone/>
            </a:pPr>
            <a:r>
              <a:rPr lang="en-US" sz="2000" dirty="0">
                <a:solidFill>
                  <a:srgbClr val="504C49"/>
                </a:solidFill>
                <a:latin typeface="Platypi Medium" pitchFamily="34" charset="0"/>
                <a:ea typeface="Platypi Medium" pitchFamily="34" charset="-122"/>
                <a:cs typeface="Platypi Medium" pitchFamily="34" charset="-120"/>
              </a:rPr>
              <a:t>Waste Management Goals</a:t>
            </a:r>
            <a:endParaRPr lang="en-US" sz="2000" dirty="0"/>
          </a:p>
        </p:txBody>
      </p:sp>
      <p:sp>
        <p:nvSpPr>
          <p:cNvPr id="11" name="Text 5"/>
          <p:cNvSpPr/>
          <p:nvPr/>
        </p:nvSpPr>
        <p:spPr>
          <a:xfrm>
            <a:off x="6397585" y="3648551"/>
            <a:ext cx="5090398" cy="327065"/>
          </a:xfrm>
          <a:prstGeom prst="rect">
            <a:avLst/>
          </a:prstGeom>
          <a:noFill/>
          <a:ln/>
        </p:spPr>
        <p:txBody>
          <a:bodyPr wrap="non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Supporting EPR framework and recycling commitments</a:t>
            </a:r>
            <a:endParaRPr lang="en-US" sz="1600" dirty="0"/>
          </a:p>
        </p:txBody>
      </p:sp>
      <p:sp>
        <p:nvSpPr>
          <p:cNvPr id="12" name="Shape 6"/>
          <p:cNvSpPr/>
          <p:nvPr/>
        </p:nvSpPr>
        <p:spPr>
          <a:xfrm>
            <a:off x="6244233" y="4196001"/>
            <a:ext cx="7619405" cy="11430"/>
          </a:xfrm>
          <a:prstGeom prst="roundRect">
            <a:avLst>
              <a:gd name="adj" fmla="val 268354"/>
            </a:avLst>
          </a:prstGeom>
          <a:solidFill>
            <a:srgbClr val="D8D4D4"/>
          </a:solidFill>
          <a:ln/>
        </p:spPr>
        <p:txBody>
          <a:bodyPr/>
          <a:lstStyle/>
          <a:p>
            <a:endParaRPr lang="en-US"/>
          </a:p>
        </p:txBody>
      </p:sp>
      <p:pic>
        <p:nvPicPr>
          <p:cNvPr id="13" name="Image 4" descr="preencoded.png"/>
          <p:cNvPicPr>
            <a:picLocks noChangeAspect="1"/>
          </p:cNvPicPr>
          <p:nvPr/>
        </p:nvPicPr>
        <p:blipFill>
          <a:blip r:embed="rId7"/>
          <a:stretch>
            <a:fillRect/>
          </a:stretch>
        </p:blipFill>
        <p:spPr>
          <a:xfrm>
            <a:off x="748665" y="4231124"/>
            <a:ext cx="6533436" cy="1178004"/>
          </a:xfrm>
          <a:prstGeom prst="rect">
            <a:avLst/>
          </a:prstGeom>
        </p:spPr>
      </p:pic>
      <p:pic>
        <p:nvPicPr>
          <p:cNvPr id="14" name="Image 5" descr="preencoded.png"/>
          <p:cNvPicPr>
            <a:picLocks noChangeAspect="1"/>
          </p:cNvPicPr>
          <p:nvPr/>
        </p:nvPicPr>
        <p:blipFill>
          <a:blip r:embed="rId8"/>
          <a:stretch>
            <a:fillRect/>
          </a:stretch>
        </p:blipFill>
        <p:spPr>
          <a:xfrm>
            <a:off x="3871555" y="4640461"/>
            <a:ext cx="287536" cy="359331"/>
          </a:xfrm>
          <a:prstGeom prst="rect">
            <a:avLst/>
          </a:prstGeom>
        </p:spPr>
      </p:pic>
      <p:sp>
        <p:nvSpPr>
          <p:cNvPr id="15" name="Text 7"/>
          <p:cNvSpPr/>
          <p:nvPr/>
        </p:nvSpPr>
        <p:spPr>
          <a:xfrm>
            <a:off x="7486531" y="4435554"/>
            <a:ext cx="3412569" cy="319445"/>
          </a:xfrm>
          <a:prstGeom prst="rect">
            <a:avLst/>
          </a:prstGeom>
          <a:noFill/>
          <a:ln/>
        </p:spPr>
        <p:txBody>
          <a:bodyPr wrap="none" lIns="0" tIns="0" rIns="0" bIns="0" rtlCol="0" anchor="t"/>
          <a:lstStyle/>
          <a:p>
            <a:pPr marL="0" indent="0" algn="l">
              <a:lnSpc>
                <a:spcPts val="2500"/>
              </a:lnSpc>
              <a:buNone/>
            </a:pPr>
            <a:r>
              <a:rPr lang="en-US" sz="2000" dirty="0">
                <a:solidFill>
                  <a:srgbClr val="504C49"/>
                </a:solidFill>
                <a:latin typeface="Platypi Medium" pitchFamily="34" charset="0"/>
                <a:ea typeface="Platypi Medium" pitchFamily="34" charset="-122"/>
                <a:cs typeface="Platypi Medium" pitchFamily="34" charset="-120"/>
              </a:rPr>
              <a:t>Sustainable Manufacturing</a:t>
            </a:r>
            <a:endParaRPr lang="en-US" sz="2000" dirty="0"/>
          </a:p>
        </p:txBody>
      </p:sp>
      <p:sp>
        <p:nvSpPr>
          <p:cNvPr id="16" name="Text 8"/>
          <p:cNvSpPr/>
          <p:nvPr/>
        </p:nvSpPr>
        <p:spPr>
          <a:xfrm>
            <a:off x="7486531" y="4877633"/>
            <a:ext cx="4304109" cy="327065"/>
          </a:xfrm>
          <a:prstGeom prst="rect">
            <a:avLst/>
          </a:prstGeom>
          <a:noFill/>
          <a:ln/>
        </p:spPr>
        <p:txBody>
          <a:bodyPr wrap="non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Aligns with Sustainable Waste Management Act</a:t>
            </a:r>
            <a:endParaRPr lang="en-US" sz="1600" dirty="0"/>
          </a:p>
        </p:txBody>
      </p:sp>
      <p:sp>
        <p:nvSpPr>
          <p:cNvPr id="17" name="Text 9"/>
          <p:cNvSpPr/>
          <p:nvPr/>
        </p:nvSpPr>
        <p:spPr>
          <a:xfrm>
            <a:off x="715685" y="5639157"/>
            <a:ext cx="13199031" cy="654129"/>
          </a:xfrm>
          <a:prstGeom prst="rect">
            <a:avLst/>
          </a:prstGeom>
          <a:noFill/>
          <a:ln/>
        </p:spPr>
        <p:txBody>
          <a:bodyPr wrap="squar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Unlike local bottles manufactured with recycling in mind, many imported bottles are non-standard in design or color and are excluded from recycling streams. This increases landfill waste and undermines Kenya's Extended Producer Responsibility framework progress.</a:t>
            </a:r>
            <a:endParaRPr lang="en-US" sz="1600" dirty="0"/>
          </a:p>
        </p:txBody>
      </p:sp>
      <p:sp>
        <p:nvSpPr>
          <p:cNvPr id="18" name="Text 10"/>
          <p:cNvSpPr/>
          <p:nvPr/>
        </p:nvSpPr>
        <p:spPr>
          <a:xfrm>
            <a:off x="715685" y="6523315"/>
            <a:ext cx="13199031" cy="981194"/>
          </a:xfrm>
          <a:prstGeom prst="rect">
            <a:avLst/>
          </a:prstGeom>
          <a:noFill/>
          <a:ln/>
        </p:spPr>
        <p:txBody>
          <a:bodyPr wrap="squar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Locally manufactured bottles are subject to KEBS quality certification and food safety regulations, ensuring they are safe for contact with consumables. Imported bottles often enter with minimal scrutiny, potentially posing health risks. Supporting local production ensures consistent compliance with national safety benchmarks.</a:t>
            </a:r>
            <a:endParaRPr lang="en-US" sz="1600" dirty="0"/>
          </a:p>
        </p:txBody>
      </p:sp>
      <p:pic>
        <p:nvPicPr>
          <p:cNvPr id="19" name="Picture 18">
            <a:extLst>
              <a:ext uri="{FF2B5EF4-FFF2-40B4-BE49-F238E27FC236}">
                <a16:creationId xmlns:a16="http://schemas.microsoft.com/office/drawing/2014/main" id="{880A077B-BFB3-1D7F-47F5-7F6E3F4514EB}"/>
              </a:ext>
            </a:extLst>
          </p:cNvPr>
          <p:cNvPicPr>
            <a:picLocks noChangeAspect="1"/>
          </p:cNvPicPr>
          <p:nvPr/>
        </p:nvPicPr>
        <p:blipFill>
          <a:blip r:embed="rId9"/>
          <a:stretch>
            <a:fillRect/>
          </a:stretch>
        </p:blipFill>
        <p:spPr>
          <a:xfrm>
            <a:off x="12784667" y="7177444"/>
            <a:ext cx="1845733" cy="100111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80190" y="794861"/>
            <a:ext cx="7556421" cy="2126337"/>
          </a:xfrm>
          <a:prstGeom prst="rect">
            <a:avLst/>
          </a:prstGeom>
          <a:noFill/>
          <a:ln/>
        </p:spPr>
        <p:txBody>
          <a:bodyPr wrap="square" lIns="0" tIns="0" rIns="0" bIns="0" rtlCol="0" anchor="t"/>
          <a:lstStyle/>
          <a:p>
            <a:pPr marL="0" indent="0" algn="l">
              <a:lnSpc>
                <a:spcPts val="5550"/>
              </a:lnSpc>
              <a:buNone/>
            </a:pPr>
            <a:r>
              <a:rPr lang="en-US" sz="4450" dirty="0">
                <a:solidFill>
                  <a:srgbClr val="201B18"/>
                </a:solidFill>
                <a:latin typeface="Platypi Medium" pitchFamily="34" charset="0"/>
                <a:ea typeface="Platypi Medium" pitchFamily="34" charset="-122"/>
                <a:cs typeface="Platypi Medium" pitchFamily="34" charset="-120"/>
              </a:rPr>
              <a:t>Paper Industry</a:t>
            </a:r>
            <a:endParaRPr lang="en-US" sz="4450" dirty="0"/>
          </a:p>
        </p:txBody>
      </p:sp>
      <p:sp>
        <p:nvSpPr>
          <p:cNvPr id="4" name="Text 1"/>
          <p:cNvSpPr/>
          <p:nvPr/>
        </p:nvSpPr>
        <p:spPr>
          <a:xfrm>
            <a:off x="6280190" y="3261360"/>
            <a:ext cx="7556421" cy="1814513"/>
          </a:xfrm>
          <a:prstGeom prst="rect">
            <a:avLst/>
          </a:prstGeom>
          <a:noFill/>
          <a:ln/>
        </p:spPr>
        <p:txBody>
          <a:bodyPr wrap="square" lIns="0" tIns="0" rIns="0" bIns="0" rtlCol="0" anchor="t"/>
          <a:lstStyle/>
          <a:p>
            <a:pPr marL="0" indent="0" algn="l">
              <a:lnSpc>
                <a:spcPts val="2850"/>
              </a:lnSpc>
              <a:buNone/>
            </a:pPr>
            <a:endParaRPr lang="en-US" sz="1750" dirty="0"/>
          </a:p>
        </p:txBody>
      </p:sp>
      <p:sp>
        <p:nvSpPr>
          <p:cNvPr id="5" name="Text 2"/>
          <p:cNvSpPr/>
          <p:nvPr/>
        </p:nvSpPr>
        <p:spPr>
          <a:xfrm>
            <a:off x="5994400" y="1985881"/>
            <a:ext cx="7556421" cy="1451610"/>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Our submission addresses three key clauses related to excise duty on imported paper products, recommending specific amendments to create a more level playing field for domestic manufacturers while maintaining regional trade commitments.</a:t>
            </a:r>
          </a:p>
          <a:p>
            <a:pPr marL="0" indent="0" algn="l">
              <a:lnSpc>
                <a:spcPts val="2850"/>
              </a:lnSpc>
              <a:buNone/>
            </a:pPr>
            <a:endParaRPr lang="en-US" sz="1750" dirty="0">
              <a:solidFill>
                <a:srgbClr val="504C49"/>
              </a:solidFill>
              <a:latin typeface="Source Serif Pro" pitchFamily="34" charset="0"/>
              <a:ea typeface="Source Serif Pro" pitchFamily="34" charset="-122"/>
            </a:endParaRPr>
          </a:p>
          <a:p>
            <a:pPr marL="0" indent="0" algn="l">
              <a:lnSpc>
                <a:spcPts val="2850"/>
              </a:lnSpc>
              <a:buNone/>
            </a:pPr>
            <a:endParaRPr lang="en-US" sz="1750" dirty="0"/>
          </a:p>
        </p:txBody>
      </p:sp>
      <p:sp>
        <p:nvSpPr>
          <p:cNvPr id="6" name="Shape 3"/>
          <p:cNvSpPr/>
          <p:nvPr/>
        </p:nvSpPr>
        <p:spPr>
          <a:xfrm>
            <a:off x="6280190" y="7054691"/>
            <a:ext cx="362903" cy="362903"/>
          </a:xfrm>
          <a:prstGeom prst="roundRect">
            <a:avLst>
              <a:gd name="adj" fmla="val 25194296"/>
            </a:avLst>
          </a:prstGeom>
          <a:noFill/>
          <a:ln w="7620">
            <a:solidFill>
              <a:srgbClr val="FFFFFF"/>
            </a:solidFill>
            <a:prstDash val="solid"/>
          </a:ln>
        </p:spPr>
        <p:txBody>
          <a:bodyPr/>
          <a:lstStyle/>
          <a:p>
            <a:endParaRPr lang="en-US"/>
          </a:p>
        </p:txBody>
      </p:sp>
      <p:sp>
        <p:nvSpPr>
          <p:cNvPr id="8" name="Text 4"/>
          <p:cNvSpPr/>
          <p:nvPr/>
        </p:nvSpPr>
        <p:spPr>
          <a:xfrm>
            <a:off x="6756440" y="7037784"/>
            <a:ext cx="2074069" cy="396835"/>
          </a:xfrm>
          <a:prstGeom prst="rect">
            <a:avLst/>
          </a:prstGeom>
          <a:noFill/>
          <a:ln/>
        </p:spPr>
        <p:txBody>
          <a:bodyPr wrap="none" lIns="0" tIns="0" rIns="0" bIns="0" rtlCol="0" anchor="t"/>
          <a:lstStyle/>
          <a:p>
            <a:pPr marL="0" indent="0" algn="l">
              <a:lnSpc>
                <a:spcPts val="3100"/>
              </a:lnSpc>
              <a:buNone/>
            </a:pPr>
            <a:endParaRPr lang="en-US" sz="2200" dirty="0"/>
          </a:p>
        </p:txBody>
      </p:sp>
      <p:pic>
        <p:nvPicPr>
          <p:cNvPr id="7" name="Picture 6">
            <a:extLst>
              <a:ext uri="{FF2B5EF4-FFF2-40B4-BE49-F238E27FC236}">
                <a16:creationId xmlns:a16="http://schemas.microsoft.com/office/drawing/2014/main" id="{104F37E9-CC65-90FA-C04D-F8F09FD8AA63}"/>
              </a:ext>
            </a:extLst>
          </p:cNvPr>
          <p:cNvPicPr>
            <a:picLocks noChangeAspect="1"/>
          </p:cNvPicPr>
          <p:nvPr/>
        </p:nvPicPr>
        <p:blipFill>
          <a:blip r:embed="rId4"/>
          <a:stretch>
            <a:fillRect/>
          </a:stretch>
        </p:blipFill>
        <p:spPr>
          <a:xfrm>
            <a:off x="12784667" y="6491884"/>
            <a:ext cx="1845733" cy="1686678"/>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FB0615-2650-0BDF-B358-A8D8F6F9FC60}"/>
              </a:ext>
            </a:extLst>
          </p:cNvPr>
          <p:cNvSpPr txBox="1"/>
          <p:nvPr/>
        </p:nvSpPr>
        <p:spPr>
          <a:xfrm>
            <a:off x="430305" y="484093"/>
            <a:ext cx="12335435" cy="6650539"/>
          </a:xfrm>
          <a:prstGeom prst="rect">
            <a:avLst/>
          </a:prstGeom>
          <a:noFill/>
        </p:spPr>
        <p:txBody>
          <a:bodyPr wrap="square">
            <a:spAutoFit/>
          </a:bodyPr>
          <a:lstStyle/>
          <a:p>
            <a:pPr marL="0" indent="0" algn="l">
              <a:lnSpc>
                <a:spcPts val="2850"/>
              </a:lnSpc>
              <a:buNone/>
            </a:pPr>
            <a:r>
              <a:rPr lang="en-US" sz="4000" dirty="0">
                <a:latin typeface="Source Serif Pro" panose="02040603050405020204" pitchFamily="18" charset="0"/>
                <a:ea typeface="Source Serif Pro" panose="02040603050405020204" pitchFamily="18" charset="0"/>
              </a:rPr>
              <a:t>Kenya’s Paper Industry: A Sector at a Crossroads</a:t>
            </a:r>
            <a:endParaRPr lang="en-US" sz="4000" dirty="0">
              <a:solidFill>
                <a:srgbClr val="504C49"/>
              </a:solidFill>
              <a:latin typeface="Source Serif Pro" panose="02040603050405020204" pitchFamily="18" charset="0"/>
              <a:ea typeface="Source Serif Pro" panose="02040603050405020204" pitchFamily="18" charset="0"/>
            </a:endParaRPr>
          </a:p>
          <a:p>
            <a:pPr>
              <a:buNone/>
            </a:pPr>
            <a:r>
              <a:rPr lang="en-US" sz="1800" b="1" dirty="0">
                <a:latin typeface="Source Serif Pro" panose="02040603050405020204" pitchFamily="18" charset="0"/>
                <a:ea typeface="Source Serif Pro" panose="02040603050405020204" pitchFamily="18" charset="0"/>
              </a:rPr>
              <a:t> </a:t>
            </a:r>
          </a:p>
          <a:p>
            <a:pPr>
              <a:buNone/>
            </a:pPr>
            <a:r>
              <a:rPr lang="en-US" sz="2400" b="1" dirty="0">
                <a:latin typeface="Source Serif Pro" panose="02040603050405020204" pitchFamily="18" charset="0"/>
                <a:ea typeface="Source Serif Pro" panose="02040603050405020204" pitchFamily="18" charset="0"/>
              </a:rPr>
              <a:t>Current Landscape</a:t>
            </a:r>
          </a:p>
          <a:p>
            <a:pPr>
              <a:buNone/>
            </a:pPr>
            <a:r>
              <a:rPr lang="en-US" sz="2400" dirty="0">
                <a:latin typeface="Source Serif Pro" panose="02040603050405020204" pitchFamily="18" charset="0"/>
                <a:ea typeface="Source Serif Pro" panose="02040603050405020204" pitchFamily="18" charset="0"/>
              </a:rPr>
              <a:t>Kenya's paper manufacturing sector is experiencing a resurgence, marked by significant investments and modernization efforts:</a:t>
            </a:r>
          </a:p>
          <a:p>
            <a:pPr>
              <a:buNone/>
            </a:pPr>
            <a:endParaRPr lang="en-US" sz="2400" dirty="0">
              <a:latin typeface="Source Serif Pro" panose="02040603050405020204" pitchFamily="18" charset="0"/>
              <a:ea typeface="Source Serif Pro" panose="02040603050405020204" pitchFamily="18" charset="0"/>
            </a:endParaRPr>
          </a:p>
          <a:p>
            <a:pPr>
              <a:buFont typeface="Arial" panose="020B0604020202020204" pitchFamily="34" charset="0"/>
              <a:buChar char="•"/>
            </a:pPr>
            <a:r>
              <a:rPr lang="en-US" sz="2400" b="1" dirty="0">
                <a:latin typeface="Source Serif Pro" panose="02040603050405020204" pitchFamily="18" charset="0"/>
                <a:ea typeface="Source Serif Pro" panose="02040603050405020204" pitchFamily="18" charset="0"/>
              </a:rPr>
              <a:t>Kim-Fay's New Facility</a:t>
            </a:r>
            <a:r>
              <a:rPr lang="en-US" sz="2400" dirty="0">
                <a:latin typeface="Source Serif Pro" panose="02040603050405020204" pitchFamily="18" charset="0"/>
                <a:ea typeface="Source Serif Pro" panose="02040603050405020204" pitchFamily="18" charset="0"/>
              </a:rPr>
              <a:t>: Kim-Fay has secured funding from </a:t>
            </a:r>
            <a:r>
              <a:rPr lang="en-US" sz="2400" dirty="0" err="1">
                <a:latin typeface="Source Serif Pro" panose="02040603050405020204" pitchFamily="18" charset="0"/>
                <a:ea typeface="Source Serif Pro" panose="02040603050405020204" pitchFamily="18" charset="0"/>
              </a:rPr>
              <a:t>Norfund</a:t>
            </a:r>
            <a:r>
              <a:rPr lang="en-US" sz="2400" dirty="0">
                <a:latin typeface="Source Serif Pro" panose="02040603050405020204" pitchFamily="18" charset="0"/>
                <a:ea typeface="Source Serif Pro" panose="02040603050405020204" pitchFamily="18" charset="0"/>
              </a:rPr>
              <a:t> and I&amp;M Bank to establish a recycled paper manufacturing facility at Tatu City. This plant will utilize locally sourced wastepaper to produce affordable tissue paper, aiming to meet the growing demand for hygiene products in East Africa.</a:t>
            </a:r>
          </a:p>
          <a:p>
            <a:pPr>
              <a:buFont typeface="Arial" panose="020B0604020202020204" pitchFamily="34" charset="0"/>
              <a:buChar char="•"/>
            </a:pPr>
            <a:endParaRPr lang="en-US" sz="2400" dirty="0">
              <a:latin typeface="Source Serif Pro" panose="02040603050405020204" pitchFamily="18" charset="0"/>
              <a:ea typeface="Source Serif Pro" panose="02040603050405020204" pitchFamily="18" charset="0"/>
            </a:endParaRPr>
          </a:p>
          <a:p>
            <a:pPr>
              <a:buFont typeface="Arial" panose="020B0604020202020204" pitchFamily="34" charset="0"/>
              <a:buChar char="•"/>
            </a:pPr>
            <a:r>
              <a:rPr lang="en-US" sz="2400" dirty="0">
                <a:latin typeface="Source Serif Pro" panose="02040603050405020204" pitchFamily="18" charset="0"/>
                <a:ea typeface="Source Serif Pro" panose="02040603050405020204" pitchFamily="18" charset="0"/>
              </a:rPr>
              <a:t> </a:t>
            </a:r>
            <a:r>
              <a:rPr lang="en-US" sz="2400" b="1" dirty="0">
                <a:latin typeface="Source Serif Pro" panose="02040603050405020204" pitchFamily="18" charset="0"/>
                <a:ea typeface="Source Serif Pro" panose="02040603050405020204" pitchFamily="18" charset="0"/>
              </a:rPr>
              <a:t>East African Paper Mills Expansion</a:t>
            </a:r>
            <a:r>
              <a:rPr lang="en-US" sz="2400" dirty="0">
                <a:latin typeface="Source Serif Pro" panose="02040603050405020204" pitchFamily="18" charset="0"/>
                <a:ea typeface="Source Serif Pro" panose="02040603050405020204" pitchFamily="18" charset="0"/>
              </a:rPr>
              <a:t>: East African Paper Mills Limited (EAPML) has increased its production capacity to 100 tons per day, while also reducing power costs and enhancing product quality through a turnkey project. </a:t>
            </a:r>
          </a:p>
          <a:p>
            <a:pPr>
              <a:buFont typeface="Arial" panose="020B0604020202020204" pitchFamily="34" charset="0"/>
              <a:buChar char="•"/>
            </a:pPr>
            <a:endParaRPr lang="en-US" sz="2400" dirty="0">
              <a:latin typeface="Source Serif Pro" panose="02040603050405020204" pitchFamily="18" charset="0"/>
              <a:ea typeface="Source Serif Pro" panose="02040603050405020204" pitchFamily="18" charset="0"/>
            </a:endParaRPr>
          </a:p>
          <a:p>
            <a:pPr>
              <a:buFont typeface="Arial" panose="020B0604020202020204" pitchFamily="34" charset="0"/>
              <a:buChar char="•"/>
            </a:pPr>
            <a:r>
              <a:rPr lang="en-US" sz="2400" b="1" dirty="0">
                <a:latin typeface="Source Serif Pro" panose="02040603050405020204" pitchFamily="18" charset="0"/>
                <a:ea typeface="Source Serif Pro" panose="02040603050405020204" pitchFamily="18" charset="0"/>
              </a:rPr>
              <a:t>New Joint Ventures</a:t>
            </a:r>
            <a:r>
              <a:rPr lang="en-US" sz="2400" dirty="0">
                <a:latin typeface="Source Serif Pro" panose="02040603050405020204" pitchFamily="18" charset="0"/>
                <a:ea typeface="Source Serif Pro" panose="02040603050405020204" pitchFamily="18" charset="0"/>
              </a:rPr>
              <a:t>: The Competition Authority of Kenya has approved a joint venture between Amstel Trading Company Limited and </a:t>
            </a:r>
            <a:r>
              <a:rPr lang="en-US" sz="2400" dirty="0" err="1">
                <a:latin typeface="Source Serif Pro" panose="02040603050405020204" pitchFamily="18" charset="0"/>
                <a:ea typeface="Source Serif Pro" panose="02040603050405020204" pitchFamily="18" charset="0"/>
              </a:rPr>
              <a:t>Kingsbourne</a:t>
            </a:r>
            <a:r>
              <a:rPr lang="en-US" sz="2400" dirty="0">
                <a:latin typeface="Source Serif Pro" panose="02040603050405020204" pitchFamily="18" charset="0"/>
                <a:ea typeface="Source Serif Pro" panose="02040603050405020204" pitchFamily="18" charset="0"/>
              </a:rPr>
              <a:t> Assets Limited to establish a paper converting facility, signaling confidence in the sector's growth potential</a:t>
            </a:r>
            <a:r>
              <a:rPr lang="en-US" sz="2400" dirty="0"/>
              <a:t>. </a:t>
            </a:r>
            <a:endParaRPr lang="en-KE" sz="2400" dirty="0"/>
          </a:p>
        </p:txBody>
      </p:sp>
      <p:pic>
        <p:nvPicPr>
          <p:cNvPr id="4" name="Picture 3">
            <a:extLst>
              <a:ext uri="{FF2B5EF4-FFF2-40B4-BE49-F238E27FC236}">
                <a16:creationId xmlns:a16="http://schemas.microsoft.com/office/drawing/2014/main" id="{9B690C94-7F62-D4BC-CBD6-72131DBD2BB4}"/>
              </a:ext>
            </a:extLst>
          </p:cNvPr>
          <p:cNvPicPr>
            <a:picLocks noChangeAspect="1"/>
          </p:cNvPicPr>
          <p:nvPr/>
        </p:nvPicPr>
        <p:blipFill>
          <a:blip r:embed="rId2"/>
          <a:stretch>
            <a:fillRect/>
          </a:stretch>
        </p:blipFill>
        <p:spPr>
          <a:xfrm>
            <a:off x="12784667" y="6491884"/>
            <a:ext cx="1845733" cy="1686678"/>
          </a:xfrm>
          <a:prstGeom prst="rect">
            <a:avLst/>
          </a:prstGeom>
        </p:spPr>
      </p:pic>
    </p:spTree>
    <p:extLst>
      <p:ext uri="{BB962C8B-B14F-4D97-AF65-F5344CB8AC3E}">
        <p14:creationId xmlns:p14="http://schemas.microsoft.com/office/powerpoint/2010/main" val="14153127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14256" y="596979"/>
            <a:ext cx="7715488" cy="1275636"/>
          </a:xfrm>
          <a:prstGeom prst="rect">
            <a:avLst/>
          </a:prstGeom>
          <a:noFill/>
          <a:ln/>
        </p:spPr>
        <p:txBody>
          <a:bodyPr wrap="square" lIns="0" tIns="0" rIns="0" bIns="0" rtlCol="0" anchor="t"/>
          <a:lstStyle/>
          <a:p>
            <a:pPr marL="0" indent="0" algn="l">
              <a:lnSpc>
                <a:spcPts val="5000"/>
              </a:lnSpc>
              <a:buNone/>
            </a:pPr>
            <a:r>
              <a:rPr lang="en-US" sz="4000" dirty="0">
                <a:latin typeface="Source Serif Pro" panose="02040603050405020204" pitchFamily="18" charset="0"/>
                <a:ea typeface="Source Serif Pro" panose="02040603050405020204" pitchFamily="18" charset="0"/>
              </a:rPr>
              <a:t>Challenges Facing the Industry</a:t>
            </a:r>
          </a:p>
        </p:txBody>
      </p:sp>
      <p:sp>
        <p:nvSpPr>
          <p:cNvPr id="5" name="Text 1"/>
          <p:cNvSpPr/>
          <p:nvPr/>
        </p:nvSpPr>
        <p:spPr>
          <a:xfrm>
            <a:off x="2040850" y="2382798"/>
            <a:ext cx="3283625" cy="318849"/>
          </a:xfrm>
          <a:prstGeom prst="rect">
            <a:avLst/>
          </a:prstGeom>
          <a:noFill/>
          <a:ln/>
        </p:spPr>
        <p:txBody>
          <a:bodyPr wrap="none" lIns="0" tIns="0" rIns="0" bIns="0" rtlCol="0" anchor="t"/>
          <a:lstStyle/>
          <a:p>
            <a:pPr marL="0" indent="0" algn="l">
              <a:lnSpc>
                <a:spcPts val="2500"/>
              </a:lnSpc>
              <a:buNone/>
            </a:pPr>
            <a:endParaRPr lang="en-US" sz="2000" dirty="0"/>
          </a:p>
        </p:txBody>
      </p:sp>
      <p:sp>
        <p:nvSpPr>
          <p:cNvPr id="6" name="Text 2"/>
          <p:cNvSpPr/>
          <p:nvPr/>
        </p:nvSpPr>
        <p:spPr>
          <a:xfrm>
            <a:off x="714256" y="1577789"/>
            <a:ext cx="7715488" cy="1899194"/>
          </a:xfrm>
          <a:prstGeom prst="rect">
            <a:avLst/>
          </a:prstGeom>
          <a:noFill/>
          <a:ln/>
        </p:spPr>
        <p:txBody>
          <a:bodyPr wrap="square" lIns="0" tIns="0" rIns="0" bIns="0" rtlCol="0" anchor="t"/>
          <a:lstStyle/>
          <a:p>
            <a:pPr>
              <a:buNone/>
            </a:pPr>
            <a:r>
              <a:rPr lang="en-US" sz="2400" dirty="0">
                <a:latin typeface="Source Serif Pro" panose="02040603050405020204" pitchFamily="18" charset="0"/>
                <a:ea typeface="Source Serif Pro" panose="02040603050405020204" pitchFamily="18" charset="0"/>
              </a:rPr>
              <a:t>Despite these positive developments, the industry faces several challenges:</a:t>
            </a:r>
          </a:p>
          <a:p>
            <a:pPr>
              <a:buNone/>
            </a:pPr>
            <a:endParaRPr lang="en-US" sz="2400" dirty="0">
              <a:latin typeface="Source Serif Pro" panose="02040603050405020204" pitchFamily="18" charset="0"/>
              <a:ea typeface="Source Serif Pro" panose="02040603050405020204" pitchFamily="18" charset="0"/>
            </a:endParaRPr>
          </a:p>
          <a:p>
            <a:pPr>
              <a:buFont typeface="Arial" panose="020B0604020202020204" pitchFamily="34" charset="0"/>
              <a:buChar char="•"/>
            </a:pPr>
            <a:r>
              <a:rPr lang="en-US" sz="2400" b="1" dirty="0">
                <a:latin typeface="Source Serif Pro" panose="02040603050405020204" pitchFamily="18" charset="0"/>
                <a:ea typeface="Source Serif Pro" panose="02040603050405020204" pitchFamily="18" charset="0"/>
              </a:rPr>
              <a:t>Competition from Imports</a:t>
            </a:r>
            <a:r>
              <a:rPr lang="en-US" sz="2400" dirty="0">
                <a:latin typeface="Source Serif Pro" panose="02040603050405020204" pitchFamily="18" charset="0"/>
                <a:ea typeface="Source Serif Pro" panose="02040603050405020204" pitchFamily="18" charset="0"/>
              </a:rPr>
              <a:t>: The influx of imported paper products, often underpriced, poses a significant threat to local manufacturers.</a:t>
            </a:r>
          </a:p>
          <a:p>
            <a:pPr>
              <a:buFont typeface="Arial" panose="020B0604020202020204" pitchFamily="34" charset="0"/>
              <a:buChar char="•"/>
            </a:pPr>
            <a:endParaRPr lang="en-US" sz="2400" dirty="0">
              <a:latin typeface="Source Serif Pro" panose="02040603050405020204" pitchFamily="18" charset="0"/>
              <a:ea typeface="Source Serif Pro" panose="02040603050405020204" pitchFamily="18" charset="0"/>
            </a:endParaRPr>
          </a:p>
          <a:p>
            <a:pPr>
              <a:buFont typeface="Arial" panose="020B0604020202020204" pitchFamily="34" charset="0"/>
              <a:buChar char="•"/>
            </a:pPr>
            <a:r>
              <a:rPr lang="en-US" sz="2400" b="1" dirty="0">
                <a:latin typeface="Source Serif Pro" panose="02040603050405020204" pitchFamily="18" charset="0"/>
                <a:ea typeface="Source Serif Pro" panose="02040603050405020204" pitchFamily="18" charset="0"/>
              </a:rPr>
              <a:t>Infrastructure Constraints</a:t>
            </a:r>
            <a:r>
              <a:rPr lang="en-US" sz="2400" dirty="0">
                <a:latin typeface="Source Serif Pro" panose="02040603050405020204" pitchFamily="18" charset="0"/>
                <a:ea typeface="Source Serif Pro" panose="02040603050405020204" pitchFamily="18" charset="0"/>
              </a:rPr>
              <a:t>: Limited availability of specialized paper grades and affordability issues for small converters hinder market expansion</a:t>
            </a:r>
          </a:p>
          <a:p>
            <a:pPr>
              <a:buFont typeface="Arial" panose="020B0604020202020204" pitchFamily="34" charset="0"/>
              <a:buChar char="•"/>
            </a:pPr>
            <a:endParaRPr lang="en-US" sz="2400" dirty="0">
              <a:latin typeface="Source Serif Pro" panose="02040603050405020204" pitchFamily="18" charset="0"/>
              <a:ea typeface="Source Serif Pro" panose="02040603050405020204" pitchFamily="18" charset="0"/>
            </a:endParaRPr>
          </a:p>
          <a:p>
            <a:pPr>
              <a:buFont typeface="Arial" panose="020B0604020202020204" pitchFamily="34" charset="0"/>
              <a:buChar char="•"/>
            </a:pPr>
            <a:r>
              <a:rPr lang="en-US" sz="2400" b="1" dirty="0">
                <a:latin typeface="Source Serif Pro" panose="02040603050405020204" pitchFamily="18" charset="0"/>
                <a:ea typeface="Source Serif Pro" panose="02040603050405020204" pitchFamily="18" charset="0"/>
              </a:rPr>
              <a:t>Historical Precedents</a:t>
            </a:r>
            <a:r>
              <a:rPr lang="en-US" sz="2400" dirty="0">
                <a:latin typeface="Source Serif Pro" panose="02040603050405020204" pitchFamily="18" charset="0"/>
                <a:ea typeface="Source Serif Pro" panose="02040603050405020204" pitchFamily="18" charset="0"/>
              </a:rPr>
              <a:t>: The collapse of Pan Paper Mills in </a:t>
            </a:r>
            <a:r>
              <a:rPr lang="en-US" sz="2400" dirty="0" err="1">
                <a:latin typeface="Source Serif Pro" panose="02040603050405020204" pitchFamily="18" charset="0"/>
                <a:ea typeface="Source Serif Pro" panose="02040603050405020204" pitchFamily="18" charset="0"/>
              </a:rPr>
              <a:t>Webuye</a:t>
            </a:r>
            <a:r>
              <a:rPr lang="en-US" sz="2400" dirty="0">
                <a:latin typeface="Source Serif Pro" panose="02040603050405020204" pitchFamily="18" charset="0"/>
                <a:ea typeface="Source Serif Pro" panose="02040603050405020204" pitchFamily="18" charset="0"/>
              </a:rPr>
              <a:t> serves as a stark reminder of the consequences of neglecting local industries. The mill's closure led to massive job losses and economic decline in the region.</a:t>
            </a:r>
          </a:p>
          <a:p>
            <a:endParaRPr lang="en-KE" sz="2400" dirty="0">
              <a:latin typeface="Source Serif Pro" panose="02040603050405020204" pitchFamily="18" charset="0"/>
              <a:ea typeface="Source Serif Pro" panose="02040603050405020204" pitchFamily="18" charset="0"/>
            </a:endParaRPr>
          </a:p>
        </p:txBody>
      </p:sp>
      <p:sp>
        <p:nvSpPr>
          <p:cNvPr id="8" name="Text 3"/>
          <p:cNvSpPr/>
          <p:nvPr/>
        </p:nvSpPr>
        <p:spPr>
          <a:xfrm>
            <a:off x="2040850" y="3885128"/>
            <a:ext cx="2745938" cy="318849"/>
          </a:xfrm>
          <a:prstGeom prst="rect">
            <a:avLst/>
          </a:prstGeom>
          <a:noFill/>
          <a:ln/>
        </p:spPr>
        <p:txBody>
          <a:bodyPr wrap="none" lIns="0" tIns="0" rIns="0" bIns="0" rtlCol="0" anchor="t"/>
          <a:lstStyle/>
          <a:p>
            <a:pPr marL="0" indent="0" algn="l">
              <a:lnSpc>
                <a:spcPts val="2500"/>
              </a:lnSpc>
              <a:buNone/>
            </a:pPr>
            <a:endParaRPr lang="en-US" sz="2000" dirty="0"/>
          </a:p>
        </p:txBody>
      </p:sp>
      <p:sp>
        <p:nvSpPr>
          <p:cNvPr id="11" name="Text 5"/>
          <p:cNvSpPr/>
          <p:nvPr/>
        </p:nvSpPr>
        <p:spPr>
          <a:xfrm>
            <a:off x="2040850" y="5387459"/>
            <a:ext cx="2809161" cy="318849"/>
          </a:xfrm>
          <a:prstGeom prst="rect">
            <a:avLst/>
          </a:prstGeom>
          <a:noFill/>
          <a:ln/>
        </p:spPr>
        <p:txBody>
          <a:bodyPr wrap="none" lIns="0" tIns="0" rIns="0" bIns="0" rtlCol="0" anchor="t"/>
          <a:lstStyle/>
          <a:p>
            <a:pPr marL="0" indent="0" algn="l">
              <a:lnSpc>
                <a:spcPts val="2500"/>
              </a:lnSpc>
              <a:buNone/>
            </a:pPr>
            <a:endParaRPr lang="en-US" sz="2000" dirty="0"/>
          </a:p>
        </p:txBody>
      </p:sp>
      <p:sp>
        <p:nvSpPr>
          <p:cNvPr id="14" name="Text 7"/>
          <p:cNvSpPr/>
          <p:nvPr/>
        </p:nvSpPr>
        <p:spPr>
          <a:xfrm>
            <a:off x="2040850" y="6612017"/>
            <a:ext cx="2990850" cy="318849"/>
          </a:xfrm>
          <a:prstGeom prst="rect">
            <a:avLst/>
          </a:prstGeom>
          <a:noFill/>
          <a:ln/>
        </p:spPr>
        <p:txBody>
          <a:bodyPr wrap="none" lIns="0" tIns="0" rIns="0" bIns="0" rtlCol="0" anchor="t"/>
          <a:lstStyle/>
          <a:p>
            <a:pPr marL="0" indent="0" algn="l">
              <a:lnSpc>
                <a:spcPts val="2500"/>
              </a:lnSpc>
              <a:buNone/>
            </a:pPr>
            <a:endParaRPr lang="en-US" sz="2000" dirty="0"/>
          </a:p>
        </p:txBody>
      </p:sp>
      <p:sp>
        <p:nvSpPr>
          <p:cNvPr id="15" name="Text 8"/>
          <p:cNvSpPr/>
          <p:nvPr/>
        </p:nvSpPr>
        <p:spPr>
          <a:xfrm>
            <a:off x="2040850" y="7053263"/>
            <a:ext cx="6388894" cy="326469"/>
          </a:xfrm>
          <a:prstGeom prst="rect">
            <a:avLst/>
          </a:prstGeom>
          <a:noFill/>
          <a:ln/>
        </p:spPr>
        <p:txBody>
          <a:bodyPr wrap="none" lIns="0" tIns="0" rIns="0" bIns="0" rtlCol="0" anchor="t"/>
          <a:lstStyle/>
          <a:p>
            <a:pPr marL="0" indent="0" algn="l">
              <a:lnSpc>
                <a:spcPts val="2550"/>
              </a:lnSpc>
              <a:buNone/>
            </a:pPr>
            <a:endParaRPr lang="en-US" sz="1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dirty="0"/>
              <a:t>Proposed Excise Duty Amendments</a:t>
            </a:r>
            <a:r>
              <a:rPr lang="en-KE" dirty="0"/>
              <a:t> – </a:t>
            </a:r>
            <a:r>
              <a:rPr lang="en-GB" dirty="0"/>
              <a:t>Paper</a:t>
            </a:r>
            <a:r>
              <a:rPr lang="en-KE" dirty="0"/>
              <a:t> </a:t>
            </a:r>
            <a:endParaRPr dirty="0"/>
          </a:p>
        </p:txBody>
      </p:sp>
      <p:graphicFrame>
        <p:nvGraphicFramePr>
          <p:cNvPr id="3" name="Table 2"/>
          <p:cNvGraphicFramePr>
            <a:graphicFrameLocks noGrp="1"/>
          </p:cNvGraphicFramePr>
          <p:nvPr>
            <p:extLst>
              <p:ext uri="{D42A27DB-BD31-4B8C-83A1-F6EECF244321}">
                <p14:modId xmlns:p14="http://schemas.microsoft.com/office/powerpoint/2010/main" val="2948324860"/>
              </p:ext>
            </p:extLst>
          </p:nvPr>
        </p:nvGraphicFramePr>
        <p:xfrm>
          <a:off x="0" y="765110"/>
          <a:ext cx="14630400" cy="7781732"/>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gridCol w="3657600">
                  <a:extLst>
                    <a:ext uri="{9D8B030D-6E8A-4147-A177-3AD203B41FA5}">
                      <a16:colId xmlns:a16="http://schemas.microsoft.com/office/drawing/2014/main" val="20002"/>
                    </a:ext>
                  </a:extLst>
                </a:gridCol>
                <a:gridCol w="3657600">
                  <a:extLst>
                    <a:ext uri="{9D8B030D-6E8A-4147-A177-3AD203B41FA5}">
                      <a16:colId xmlns:a16="http://schemas.microsoft.com/office/drawing/2014/main" val="20003"/>
                    </a:ext>
                  </a:extLst>
                </a:gridCol>
              </a:tblGrid>
              <a:tr h="1866123">
                <a:tc>
                  <a:txBody>
                    <a:bodyPr/>
                    <a:lstStyle/>
                    <a:p>
                      <a:pPr algn="ctr">
                        <a:defRPr b="1"/>
                      </a:pPr>
                      <a:r>
                        <a:rPr lang="en-US" sz="2000" dirty="0">
                          <a:latin typeface="Source Serif Pro" panose="02040603050405020204" pitchFamily="18" charset="0"/>
                          <a:ea typeface="Source Serif Pro" panose="02040603050405020204" pitchFamily="18" charset="0"/>
                        </a:rPr>
                        <a:t>Brief </a:t>
                      </a:r>
                      <a:r>
                        <a:rPr sz="2000" dirty="0">
                          <a:latin typeface="Source Serif Pro" panose="02040603050405020204" pitchFamily="18" charset="0"/>
                          <a:ea typeface="Source Serif Pro" panose="02040603050405020204" pitchFamily="18" charset="0"/>
                        </a:rPr>
                        <a:t>Description</a:t>
                      </a:r>
                    </a:p>
                  </a:txBody>
                  <a:tcPr marL="109728" marR="109728" marT="54864" marB="54864"/>
                </a:tc>
                <a:tc>
                  <a:txBody>
                    <a:bodyPr/>
                    <a:lstStyle/>
                    <a:p>
                      <a:pPr algn="ctr">
                        <a:defRPr b="1"/>
                      </a:pPr>
                      <a:r>
                        <a:rPr sz="2000">
                          <a:latin typeface="Source Serif Pro" panose="02040603050405020204" pitchFamily="18" charset="0"/>
                          <a:ea typeface="Source Serif Pro" panose="02040603050405020204" pitchFamily="18" charset="0"/>
                        </a:rPr>
                        <a:t>Previous Rate</a:t>
                      </a:r>
                    </a:p>
                  </a:txBody>
                  <a:tcPr marL="109728" marR="109728" marT="54864" marB="54864"/>
                </a:tc>
                <a:tc>
                  <a:txBody>
                    <a:bodyPr/>
                    <a:lstStyle/>
                    <a:p>
                      <a:pPr algn="ctr">
                        <a:defRPr b="1"/>
                      </a:pPr>
                      <a:r>
                        <a:rPr sz="2000">
                          <a:latin typeface="Source Serif Pro" panose="02040603050405020204" pitchFamily="18" charset="0"/>
                          <a:ea typeface="Source Serif Pro" panose="02040603050405020204" pitchFamily="18" charset="0"/>
                        </a:rPr>
                        <a:t>Proposal</a:t>
                      </a:r>
                    </a:p>
                  </a:txBody>
                  <a:tcPr marL="109728" marR="109728" marT="54864" marB="54864"/>
                </a:tc>
                <a:tc>
                  <a:txBody>
                    <a:bodyPr/>
                    <a:lstStyle/>
                    <a:p>
                      <a:pPr algn="ctr">
                        <a:defRPr b="1"/>
                      </a:pPr>
                      <a:r>
                        <a:rPr sz="2000" dirty="0">
                          <a:latin typeface="Source Serif Pro" panose="02040603050405020204" pitchFamily="18" charset="0"/>
                          <a:ea typeface="Source Serif Pro" panose="02040603050405020204" pitchFamily="18" charset="0"/>
                        </a:rPr>
                        <a:t>Justification</a:t>
                      </a:r>
                    </a:p>
                  </a:txBody>
                  <a:tcPr marL="109728" marR="109728" marT="54864" marB="54864"/>
                </a:tc>
                <a:extLst>
                  <a:ext uri="{0D108BD9-81ED-4DB2-BD59-A6C34878D82A}">
                    <a16:rowId xmlns:a16="http://schemas.microsoft.com/office/drawing/2014/main" val="10000"/>
                  </a:ext>
                </a:extLst>
              </a:tr>
              <a:tr h="2110958">
                <a:tc>
                  <a:txBody>
                    <a:bodyPr/>
                    <a:lstStyle/>
                    <a:p>
                      <a:pPr algn="l">
                        <a:defRPr sz="1000"/>
                      </a:pPr>
                      <a:r>
                        <a:rPr sz="2000" dirty="0">
                          <a:latin typeface="Source Serif Pro" panose="02040603050405020204" pitchFamily="18" charset="0"/>
                          <a:ea typeface="Source Serif Pro" panose="02040603050405020204" pitchFamily="18" charset="0"/>
                        </a:rPr>
                        <a:t>Imported paper or paper board, labels of all kinds whether or not printed of HS Codes 4821.10.00 and 4821.90.00</a:t>
                      </a:r>
                      <a:r>
                        <a:rPr lang="en-US" sz="2000" dirty="0">
                          <a:latin typeface="Source Serif Pro" panose="02040603050405020204" pitchFamily="18" charset="0"/>
                          <a:ea typeface="Source Serif Pro" panose="02040603050405020204" pitchFamily="18" charset="0"/>
                        </a:rPr>
                        <a:t> excluding from EAC</a:t>
                      </a:r>
                      <a:endParaRPr sz="2000" dirty="0">
                        <a:latin typeface="Source Serif Pro" panose="02040603050405020204" pitchFamily="18" charset="0"/>
                        <a:ea typeface="Source Serif Pro" panose="02040603050405020204" pitchFamily="18" charset="0"/>
                      </a:endParaRPr>
                    </a:p>
                  </a:txBody>
                  <a:tcPr marL="109728" marR="109728" marT="54864" marB="54864"/>
                </a:tc>
                <a:tc>
                  <a:txBody>
                    <a:bodyPr/>
                    <a:lstStyle/>
                    <a:p>
                      <a:pPr algn="l">
                        <a:defRPr sz="1000"/>
                      </a:pPr>
                      <a:r>
                        <a:rPr sz="2000" dirty="0">
                          <a:latin typeface="Source Serif Pro" panose="02040603050405020204" pitchFamily="18" charset="0"/>
                          <a:ea typeface="Source Serif Pro" panose="02040603050405020204" pitchFamily="18" charset="0"/>
                        </a:rPr>
                        <a:t>25% or </a:t>
                      </a:r>
                      <a:r>
                        <a:rPr sz="2000" dirty="0" err="1">
                          <a:latin typeface="Source Serif Pro" panose="02040603050405020204" pitchFamily="18" charset="0"/>
                          <a:ea typeface="Source Serif Pro" panose="02040603050405020204" pitchFamily="18" charset="0"/>
                        </a:rPr>
                        <a:t>KShs</a:t>
                      </a:r>
                      <a:r>
                        <a:rPr sz="2000" dirty="0">
                          <a:latin typeface="Source Serif Pro" panose="02040603050405020204" pitchFamily="18" charset="0"/>
                          <a:ea typeface="Source Serif Pro" panose="02040603050405020204" pitchFamily="18" charset="0"/>
                        </a:rPr>
                        <a:t>. 150/kg</a:t>
                      </a:r>
                    </a:p>
                  </a:txBody>
                  <a:tcPr marL="109728" marR="109728" marT="54864" marB="54864"/>
                </a:tc>
                <a:tc>
                  <a:txBody>
                    <a:bodyPr/>
                    <a:lstStyle/>
                    <a:p>
                      <a:pPr algn="l">
                        <a:defRPr sz="1000"/>
                      </a:pPr>
                      <a:r>
                        <a:rPr sz="2000" dirty="0">
                          <a:latin typeface="Source Serif Pro" panose="02040603050405020204" pitchFamily="18" charset="0"/>
                          <a:ea typeface="Source Serif Pro" panose="02040603050405020204" pitchFamily="18" charset="0"/>
                        </a:rPr>
                        <a:t>Amend to: 25% or </a:t>
                      </a:r>
                      <a:r>
                        <a:rPr sz="2000" dirty="0" err="1">
                          <a:latin typeface="Source Serif Pro" panose="02040603050405020204" pitchFamily="18" charset="0"/>
                          <a:ea typeface="Source Serif Pro" panose="02040603050405020204" pitchFamily="18" charset="0"/>
                        </a:rPr>
                        <a:t>KShs</a:t>
                      </a:r>
                      <a:r>
                        <a:rPr sz="2000" dirty="0">
                          <a:latin typeface="Source Serif Pro" panose="02040603050405020204" pitchFamily="18" charset="0"/>
                          <a:ea typeface="Source Serif Pro" panose="02040603050405020204" pitchFamily="18" charset="0"/>
                        </a:rPr>
                        <a:t>. 200/kg, whichever is higher</a:t>
                      </a:r>
                      <a:r>
                        <a:rPr lang="en-US" sz="2000" dirty="0">
                          <a:latin typeface="Source Serif Pro" panose="02040603050405020204" pitchFamily="18" charset="0"/>
                          <a:ea typeface="Source Serif Pro" panose="02040603050405020204" pitchFamily="18" charset="0"/>
                        </a:rPr>
                        <a:t> excluding paper manufactured in the East African Community that meet the Rules of Origin</a:t>
                      </a:r>
                      <a:endParaRPr sz="2000" dirty="0">
                        <a:latin typeface="Source Serif Pro" panose="02040603050405020204" pitchFamily="18" charset="0"/>
                        <a:ea typeface="Source Serif Pro" panose="02040603050405020204" pitchFamily="18" charset="0"/>
                      </a:endParaRPr>
                    </a:p>
                  </a:txBody>
                  <a:tcPr marL="109728" marR="109728" marT="54864" marB="54864"/>
                </a:tc>
                <a:tc>
                  <a:txBody>
                    <a:bodyPr/>
                    <a:lstStyle/>
                    <a:p>
                      <a:pPr algn="l">
                        <a:defRPr sz="1000"/>
                      </a:pPr>
                      <a:r>
                        <a:rPr sz="2000" dirty="0">
                          <a:latin typeface="Source Serif Pro" panose="02040603050405020204" pitchFamily="18" charset="0"/>
                          <a:ea typeface="Source Serif Pro" panose="02040603050405020204" pitchFamily="18" charset="0"/>
                        </a:rPr>
                        <a:t>Enhanced protection for local industry facing high production costs and underpriced imports. Supports investment, jobs, and import substitution.</a:t>
                      </a:r>
                    </a:p>
                  </a:txBody>
                  <a:tcPr marL="109728" marR="109728" marT="54864" marB="54864"/>
                </a:tc>
                <a:extLst>
                  <a:ext uri="{0D108BD9-81ED-4DB2-BD59-A6C34878D82A}">
                    <a16:rowId xmlns:a16="http://schemas.microsoft.com/office/drawing/2014/main" val="10001"/>
                  </a:ext>
                </a:extLst>
              </a:tr>
              <a:tr h="1866123">
                <a:tc>
                  <a:txBody>
                    <a:bodyPr/>
                    <a:lstStyle/>
                    <a:p>
                      <a:pPr algn="l">
                        <a:defRPr sz="1000"/>
                      </a:pPr>
                      <a:r>
                        <a:rPr sz="2000">
                          <a:latin typeface="Source Serif Pro" panose="02040603050405020204" pitchFamily="18" charset="0"/>
                          <a:ea typeface="Source Serif Pro" panose="02040603050405020204" pitchFamily="18" charset="0"/>
                        </a:rPr>
                        <a:t>Printed paper or paperboard of HS Codes 4811.41.90 or 4811.49.00</a:t>
                      </a:r>
                    </a:p>
                  </a:txBody>
                  <a:tcPr marL="109728" marR="109728" marT="54864" marB="54864"/>
                </a:tc>
                <a:tc>
                  <a:txBody>
                    <a:bodyPr/>
                    <a:lstStyle/>
                    <a:p>
                      <a:pPr algn="l">
                        <a:defRPr sz="1000"/>
                      </a:pPr>
                      <a:r>
                        <a:rPr sz="2000" dirty="0">
                          <a:latin typeface="Source Serif Pro" panose="02040603050405020204" pitchFamily="18" charset="0"/>
                          <a:ea typeface="Source Serif Pro" panose="02040603050405020204" pitchFamily="18" charset="0"/>
                        </a:rPr>
                        <a:t>25% or </a:t>
                      </a:r>
                      <a:r>
                        <a:rPr sz="2000" dirty="0" err="1">
                          <a:latin typeface="Source Serif Pro" panose="02040603050405020204" pitchFamily="18" charset="0"/>
                          <a:ea typeface="Source Serif Pro" panose="02040603050405020204" pitchFamily="18" charset="0"/>
                        </a:rPr>
                        <a:t>KShs</a:t>
                      </a:r>
                      <a:r>
                        <a:rPr sz="2000" dirty="0">
                          <a:latin typeface="Source Serif Pro" panose="02040603050405020204" pitchFamily="18" charset="0"/>
                          <a:ea typeface="Source Serif Pro" panose="02040603050405020204" pitchFamily="18" charset="0"/>
                        </a:rPr>
                        <a:t>. 200/kg</a:t>
                      </a:r>
                    </a:p>
                  </a:txBody>
                  <a:tcPr marL="109728" marR="109728" marT="54864" marB="54864"/>
                </a:tc>
                <a:tc>
                  <a:txBody>
                    <a:bodyPr/>
                    <a:lstStyle/>
                    <a:p>
                      <a:pPr algn="l">
                        <a:defRPr sz="1000"/>
                      </a:pPr>
                      <a:r>
                        <a:rPr sz="2000">
                          <a:latin typeface="Source Serif Pro" panose="02040603050405020204" pitchFamily="18" charset="0"/>
                          <a:ea typeface="Source Serif Pro" panose="02040603050405020204" pitchFamily="18" charset="0"/>
                        </a:rPr>
                        <a:t>Add the word: IMPORTED at the beginning of the description</a:t>
                      </a:r>
                    </a:p>
                  </a:txBody>
                  <a:tcPr marL="109728" marR="109728" marT="54864" marB="54864"/>
                </a:tc>
                <a:tc>
                  <a:txBody>
                    <a:bodyPr/>
                    <a:lstStyle/>
                    <a:p>
                      <a:pPr algn="l">
                        <a:defRPr sz="1000"/>
                      </a:pPr>
                      <a:r>
                        <a:rPr sz="2000">
                          <a:latin typeface="Source Serif Pro" panose="02040603050405020204" pitchFamily="18" charset="0"/>
                          <a:ea typeface="Source Serif Pro" panose="02040603050405020204" pitchFamily="18" charset="0"/>
                        </a:rPr>
                        <a:t>Ensures tax applies only to non-EAC imports, preserving Kenya’s trade obligations and avoiding unintended taxation of local producers.</a:t>
                      </a:r>
                    </a:p>
                  </a:txBody>
                  <a:tcPr marL="109728" marR="109728" marT="54864" marB="54864"/>
                </a:tc>
                <a:extLst>
                  <a:ext uri="{0D108BD9-81ED-4DB2-BD59-A6C34878D82A}">
                    <a16:rowId xmlns:a16="http://schemas.microsoft.com/office/drawing/2014/main" val="10002"/>
                  </a:ext>
                </a:extLst>
              </a:tr>
              <a:tr h="1866123">
                <a:tc>
                  <a:txBody>
                    <a:bodyPr/>
                    <a:lstStyle/>
                    <a:p>
                      <a:pPr algn="l">
                        <a:defRPr sz="1000"/>
                      </a:pPr>
                      <a:r>
                        <a:rPr sz="2000" dirty="0">
                          <a:latin typeface="Source Serif Pro" panose="02040603050405020204" pitchFamily="18" charset="0"/>
                          <a:ea typeface="Source Serif Pro" panose="02040603050405020204" pitchFamily="18" charset="0"/>
                        </a:rPr>
                        <a:t>Imported cartons, boxes, skillets (HS Codes 4819.10.00, 4819.20.10, 4819.20.90)</a:t>
                      </a:r>
                    </a:p>
                  </a:txBody>
                  <a:tcPr marL="109728" marR="109728" marT="54864" marB="54864"/>
                </a:tc>
                <a:tc>
                  <a:txBody>
                    <a:bodyPr/>
                    <a:lstStyle/>
                    <a:p>
                      <a:pPr algn="l">
                        <a:defRPr sz="1000"/>
                      </a:pPr>
                      <a:r>
                        <a:rPr sz="2000" dirty="0">
                          <a:latin typeface="Source Serif Pro" panose="02040603050405020204" pitchFamily="18" charset="0"/>
                          <a:ea typeface="Source Serif Pro" panose="02040603050405020204" pitchFamily="18" charset="0"/>
                        </a:rPr>
                        <a:t>25%</a:t>
                      </a:r>
                    </a:p>
                  </a:txBody>
                  <a:tcPr marL="109728" marR="109728" marT="54864" marB="54864"/>
                </a:tc>
                <a:tc>
                  <a:txBody>
                    <a:bodyPr/>
                    <a:lstStyle/>
                    <a:p>
                      <a:pPr algn="l">
                        <a:defRPr sz="1000"/>
                      </a:pPr>
                      <a:r>
                        <a:rPr sz="2000" dirty="0">
                          <a:latin typeface="Source Serif Pro" panose="02040603050405020204" pitchFamily="18" charset="0"/>
                          <a:ea typeface="Source Serif Pro" panose="02040603050405020204" pitchFamily="18" charset="0"/>
                        </a:rPr>
                        <a:t>1) Amend to: 25% or </a:t>
                      </a:r>
                      <a:r>
                        <a:rPr sz="2000" dirty="0" err="1">
                          <a:latin typeface="Source Serif Pro" panose="02040603050405020204" pitchFamily="18" charset="0"/>
                          <a:ea typeface="Source Serif Pro" panose="02040603050405020204" pitchFamily="18" charset="0"/>
                        </a:rPr>
                        <a:t>KShs</a:t>
                      </a:r>
                      <a:r>
                        <a:rPr sz="2000" dirty="0">
                          <a:latin typeface="Source Serif Pro" panose="02040603050405020204" pitchFamily="18" charset="0"/>
                          <a:ea typeface="Source Serif Pro" panose="02040603050405020204" pitchFamily="18" charset="0"/>
                        </a:rPr>
                        <a:t>. 200/kg</a:t>
                      </a:r>
                    </a:p>
                    <a:p>
                      <a:r>
                        <a:rPr sz="2000" dirty="0">
                          <a:latin typeface="Source Serif Pro" panose="02040603050405020204" pitchFamily="18" charset="0"/>
                          <a:ea typeface="Source Serif Pro" panose="02040603050405020204" pitchFamily="18" charset="0"/>
                        </a:rPr>
                        <a:t>2) Add: excluding EAC-origin goods</a:t>
                      </a:r>
                    </a:p>
                  </a:txBody>
                  <a:tcPr marL="109728" marR="109728" marT="54864" marB="54864"/>
                </a:tc>
                <a:tc>
                  <a:txBody>
                    <a:bodyPr/>
                    <a:lstStyle/>
                    <a:p>
                      <a:pPr algn="l">
                        <a:defRPr sz="1000"/>
                      </a:pPr>
                      <a:r>
                        <a:rPr sz="2000" dirty="0">
                          <a:latin typeface="Source Serif Pro" panose="02040603050405020204" pitchFamily="18" charset="0"/>
                          <a:ea typeface="Source Serif Pro" panose="02040603050405020204" pitchFamily="18" charset="0"/>
                        </a:rPr>
                        <a:t>Reinforces local manufacturing, deters low-cost imports, and ensures EAC compliance while protecting jobs and investments.</a:t>
                      </a:r>
                    </a:p>
                  </a:txBody>
                  <a:tcPr marL="109728" marR="109728" marT="54864" marB="54864"/>
                </a:tc>
                <a:extLst>
                  <a:ext uri="{0D108BD9-81ED-4DB2-BD59-A6C34878D82A}">
                    <a16:rowId xmlns:a16="http://schemas.microsoft.com/office/drawing/2014/main" val="10003"/>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6218396" y="718423"/>
            <a:ext cx="7680008" cy="1960959"/>
          </a:xfrm>
          <a:prstGeom prst="rect">
            <a:avLst/>
          </a:prstGeom>
          <a:noFill/>
          <a:ln/>
        </p:spPr>
        <p:txBody>
          <a:bodyPr wrap="square" lIns="0" tIns="0" rIns="0" bIns="0" rtlCol="0" anchor="t"/>
          <a:lstStyle/>
          <a:p>
            <a:pPr marL="0" indent="0" algn="l">
              <a:lnSpc>
                <a:spcPts val="5100"/>
              </a:lnSpc>
              <a:buNone/>
            </a:pPr>
            <a:r>
              <a:rPr lang="en-US" sz="3200" b="1" dirty="0">
                <a:latin typeface="Source Serif Pro" panose="02040603050405020204" pitchFamily="18" charset="0"/>
                <a:ea typeface="Source Serif Pro" panose="02040603050405020204" pitchFamily="18" charset="0"/>
              </a:rPr>
              <a:t>Breaking the Pact: Legal and Economic Risks of Kenya’s Withdrawal from Regional Trade Commitments</a:t>
            </a:r>
          </a:p>
        </p:txBody>
      </p:sp>
      <p:sp>
        <p:nvSpPr>
          <p:cNvPr id="4" name="Text 1"/>
          <p:cNvSpPr/>
          <p:nvPr/>
        </p:nvSpPr>
        <p:spPr>
          <a:xfrm>
            <a:off x="6218396" y="2992993"/>
            <a:ext cx="7680008" cy="2008108"/>
          </a:xfrm>
          <a:prstGeom prst="rect">
            <a:avLst/>
          </a:prstGeom>
          <a:noFill/>
          <a:ln/>
        </p:spPr>
        <p:txBody>
          <a:bodyPr wrap="square" lIns="0" tIns="0" rIns="0" bIns="0" rtlCol="0" anchor="t"/>
          <a:lstStyle/>
          <a:p>
            <a:pPr marL="0" indent="0" algn="l">
              <a:lnSpc>
                <a:spcPts val="2600"/>
              </a:lnSpc>
              <a:buNone/>
            </a:pPr>
            <a:r>
              <a:rPr lang="en-US" sz="1600" dirty="0">
                <a:solidFill>
                  <a:srgbClr val="504C49"/>
                </a:solidFill>
                <a:latin typeface="Source Serif Pro" pitchFamily="34" charset="0"/>
                <a:ea typeface="Source Serif Pro" pitchFamily="34" charset="-122"/>
                <a:cs typeface="Source Serif Pro" pitchFamily="34" charset="-120"/>
              </a:rPr>
              <a:t>In 2024, Kenya enacted legislation that suspends its regional and multilateral treaty obligations regarding specific steel products. This action, implemented through Section 2 of the Tax Procedures (Amendment) Act, which amended Section 6A of the Tax Procedures Act, creates a two-year exemption from obligations under the East African Community (EAC) Treaty, the African Continental Free Trade Area (AfCFTA), and other international instruments.</a:t>
            </a:r>
          </a:p>
          <a:p>
            <a:pPr marL="0" indent="0" algn="l">
              <a:lnSpc>
                <a:spcPts val="2600"/>
              </a:lnSpc>
              <a:buNone/>
            </a:pPr>
            <a:endParaRPr lang="en-US" sz="1600" dirty="0"/>
          </a:p>
        </p:txBody>
      </p:sp>
      <p:sp>
        <p:nvSpPr>
          <p:cNvPr id="6" name="Shape 3"/>
          <p:cNvSpPr/>
          <p:nvPr/>
        </p:nvSpPr>
        <p:spPr>
          <a:xfrm>
            <a:off x="6218396" y="7160657"/>
            <a:ext cx="334566" cy="334566"/>
          </a:xfrm>
          <a:prstGeom prst="roundRect">
            <a:avLst>
              <a:gd name="adj" fmla="val 27328197"/>
            </a:avLst>
          </a:prstGeom>
          <a:noFill/>
          <a:ln w="7620">
            <a:solidFill>
              <a:srgbClr val="FFFFFF"/>
            </a:solidFill>
            <a:prstDash val="solid"/>
          </a:ln>
        </p:spPr>
        <p:txBody>
          <a:bodyPr/>
          <a:lstStyle/>
          <a:p>
            <a:endParaRPr lang="en-US"/>
          </a:p>
        </p:txBody>
      </p:sp>
      <p:sp>
        <p:nvSpPr>
          <p:cNvPr id="8" name="Text 4"/>
          <p:cNvSpPr/>
          <p:nvPr/>
        </p:nvSpPr>
        <p:spPr>
          <a:xfrm>
            <a:off x="6657499" y="7145060"/>
            <a:ext cx="1912858" cy="365998"/>
          </a:xfrm>
          <a:prstGeom prst="rect">
            <a:avLst/>
          </a:prstGeom>
          <a:noFill/>
          <a:ln/>
        </p:spPr>
        <p:txBody>
          <a:bodyPr wrap="none" lIns="0" tIns="0" rIns="0" bIns="0" rtlCol="0" anchor="t"/>
          <a:lstStyle/>
          <a:p>
            <a:pPr marL="0" indent="0" algn="l">
              <a:lnSpc>
                <a:spcPts val="2850"/>
              </a:lnSpc>
              <a:buNone/>
            </a:pPr>
            <a:endParaRPr lang="en-US" sz="2050" dirty="0"/>
          </a:p>
        </p:txBody>
      </p:sp>
      <p:pic>
        <p:nvPicPr>
          <p:cNvPr id="9" name="Content Placeholder 4">
            <a:extLst>
              <a:ext uri="{FF2B5EF4-FFF2-40B4-BE49-F238E27FC236}">
                <a16:creationId xmlns:a16="http://schemas.microsoft.com/office/drawing/2014/main" id="{153B9031-D95D-36D0-3A32-31F9DE325E68}"/>
              </a:ext>
            </a:extLst>
          </p:cNvPr>
          <p:cNvPicPr>
            <a:picLocks noChangeAspect="1"/>
          </p:cNvPicPr>
          <p:nvPr/>
        </p:nvPicPr>
        <p:blipFill>
          <a:blip r:embed="rId3"/>
          <a:stretch>
            <a:fillRect/>
          </a:stretch>
        </p:blipFill>
        <p:spPr>
          <a:xfrm>
            <a:off x="5966291" y="5316346"/>
            <a:ext cx="8269662" cy="2194712"/>
          </a:xfrm>
          <a:prstGeom prst="rect">
            <a:avLst/>
          </a:prstGeom>
        </p:spPr>
      </p:pic>
      <p:pic>
        <p:nvPicPr>
          <p:cNvPr id="5" name="Picture 4">
            <a:extLst>
              <a:ext uri="{FF2B5EF4-FFF2-40B4-BE49-F238E27FC236}">
                <a16:creationId xmlns:a16="http://schemas.microsoft.com/office/drawing/2014/main" id="{787AAB65-65E5-F6E2-B46D-1E11737ED174}"/>
              </a:ext>
            </a:extLst>
          </p:cNvPr>
          <p:cNvPicPr>
            <a:picLocks noChangeAspect="1"/>
          </p:cNvPicPr>
          <p:nvPr/>
        </p:nvPicPr>
        <p:blipFill>
          <a:blip r:embed="rId4"/>
          <a:stretch>
            <a:fillRect/>
          </a:stretch>
        </p:blipFill>
        <p:spPr>
          <a:xfrm>
            <a:off x="12717543" y="7160657"/>
            <a:ext cx="1912858" cy="1017905"/>
          </a:xfrm>
          <a:prstGeom prst="rect">
            <a:avLst/>
          </a:prstGeom>
        </p:spPr>
      </p:pic>
      <p:pic>
        <p:nvPicPr>
          <p:cNvPr id="1026" name="Picture 2">
            <a:extLst>
              <a:ext uri="{FF2B5EF4-FFF2-40B4-BE49-F238E27FC236}">
                <a16:creationId xmlns:a16="http://schemas.microsoft.com/office/drawing/2014/main" id="{A09E3792-A505-1568-1CBF-BF89C4B068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985002" cy="387773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ast African Community (EAC) Flag - RankFlags.com – Collection of Flags">
            <a:extLst>
              <a:ext uri="{FF2B5EF4-FFF2-40B4-BE49-F238E27FC236}">
                <a16:creationId xmlns:a16="http://schemas.microsoft.com/office/drawing/2014/main" id="{A16C993D-3570-F605-B2B3-74448B1888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3877733"/>
            <a:ext cx="2336800" cy="17907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mmon Market for Eastern &amp; Southern Africa (COMESA)">
            <a:extLst>
              <a:ext uri="{FF2B5EF4-FFF2-40B4-BE49-F238E27FC236}">
                <a16:creationId xmlns:a16="http://schemas.microsoft.com/office/drawing/2014/main" id="{2B7E525C-0119-D575-F106-616C558E521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73367" y="3877733"/>
            <a:ext cx="2686089" cy="17907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AfCFTA Hub">
            <a:extLst>
              <a:ext uri="{FF2B5EF4-FFF2-40B4-BE49-F238E27FC236}">
                <a16:creationId xmlns:a16="http://schemas.microsoft.com/office/drawing/2014/main" id="{693FD510-3675-F4B8-52BA-5FDA6D660CC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6072" y="5649384"/>
            <a:ext cx="2561140" cy="25611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2">
            <a:extLst>
              <a:ext uri="{FF2B5EF4-FFF2-40B4-BE49-F238E27FC236}">
                <a16:creationId xmlns:a16="http://schemas.microsoft.com/office/drawing/2014/main" id="{4A46EF4A-64B1-EBA5-B055-10296803A40D}"/>
              </a:ext>
            </a:extLst>
          </p:cNvPr>
          <p:cNvSpPr/>
          <p:nvPr/>
        </p:nvSpPr>
        <p:spPr>
          <a:xfrm>
            <a:off x="6364940" y="383469"/>
            <a:ext cx="6866965" cy="1673423"/>
          </a:xfrm>
          <a:prstGeom prst="rect">
            <a:avLst/>
          </a:prstGeom>
          <a:noFill/>
          <a:ln/>
        </p:spPr>
        <p:txBody>
          <a:bodyPr wrap="square" lIns="0" tIns="0" rIns="0" bIns="0" rtlCol="0" anchor="t"/>
          <a:lstStyle/>
          <a:p>
            <a:pPr marL="0" indent="0" algn="l">
              <a:lnSpc>
                <a:spcPts val="2600"/>
              </a:lnSpc>
              <a:buNone/>
            </a:pPr>
            <a:r>
              <a:rPr lang="en-US" sz="2000" dirty="0">
                <a:solidFill>
                  <a:srgbClr val="504C49"/>
                </a:solidFill>
                <a:latin typeface="Source Serif Pro" pitchFamily="34" charset="0"/>
                <a:ea typeface="Source Serif Pro" pitchFamily="34" charset="-122"/>
                <a:cs typeface="Source Serif Pro" pitchFamily="34" charset="-120"/>
              </a:rPr>
              <a:t>While intended to protect Kenya's domestic steel industry, this legislation has created far wider and more damaging legal consequences. The provision effectively places Kenya outside the scope of all applicable treaty regimes, including the EAC Treaty, the COMESA Treaty, and World Customs Organization agreements.</a:t>
            </a:r>
            <a:endParaRPr lang="en-US" sz="2000" dirty="0"/>
          </a:p>
        </p:txBody>
      </p:sp>
      <p:pic>
        <p:nvPicPr>
          <p:cNvPr id="4" name="Picture 3" descr="A stack of black wire in a warehouse&#10;&#10;AI-generated content may be incorrect.">
            <a:extLst>
              <a:ext uri="{FF2B5EF4-FFF2-40B4-BE49-F238E27FC236}">
                <a16:creationId xmlns:a16="http://schemas.microsoft.com/office/drawing/2014/main" id="{9AC6F96A-F8A0-7C59-8C95-6FCDAAEF9D27}"/>
              </a:ext>
            </a:extLst>
          </p:cNvPr>
          <p:cNvPicPr>
            <a:picLocks noChangeAspect="1"/>
          </p:cNvPicPr>
          <p:nvPr/>
        </p:nvPicPr>
        <p:blipFill>
          <a:blip r:embed="rId2"/>
          <a:stretch>
            <a:fillRect/>
          </a:stretch>
        </p:blipFill>
        <p:spPr>
          <a:xfrm>
            <a:off x="0" y="0"/>
            <a:ext cx="6124575" cy="7846832"/>
          </a:xfrm>
          <a:prstGeom prst="rect">
            <a:avLst/>
          </a:prstGeom>
        </p:spPr>
      </p:pic>
      <p:pic>
        <p:nvPicPr>
          <p:cNvPr id="10" name="Picture 9" descr="A row of flags on a wall&#10;&#10;AI-generated content may be incorrect.">
            <a:extLst>
              <a:ext uri="{FF2B5EF4-FFF2-40B4-BE49-F238E27FC236}">
                <a16:creationId xmlns:a16="http://schemas.microsoft.com/office/drawing/2014/main" id="{9B7CD433-16B1-9D20-432B-6EBD548ABCD6}"/>
              </a:ext>
            </a:extLst>
          </p:cNvPr>
          <p:cNvPicPr>
            <a:picLocks noChangeAspect="1"/>
          </p:cNvPicPr>
          <p:nvPr/>
        </p:nvPicPr>
        <p:blipFill>
          <a:blip r:embed="rId3"/>
          <a:stretch>
            <a:fillRect/>
          </a:stretch>
        </p:blipFill>
        <p:spPr>
          <a:xfrm>
            <a:off x="7529994" y="3493007"/>
            <a:ext cx="7100406" cy="4736593"/>
          </a:xfrm>
          <a:prstGeom prst="rect">
            <a:avLst/>
          </a:prstGeom>
        </p:spPr>
      </p:pic>
    </p:spTree>
    <p:extLst>
      <p:ext uri="{BB962C8B-B14F-4D97-AF65-F5344CB8AC3E}">
        <p14:creationId xmlns:p14="http://schemas.microsoft.com/office/powerpoint/2010/main" val="4234143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946547"/>
            <a:ext cx="13042821" cy="1417558"/>
          </a:xfrm>
          <a:prstGeom prst="rect">
            <a:avLst/>
          </a:prstGeom>
          <a:noFill/>
          <a:ln/>
        </p:spPr>
        <p:txBody>
          <a:bodyPr wrap="square" lIns="0" tIns="0" rIns="0" bIns="0" rtlCol="0" anchor="t"/>
          <a:lstStyle/>
          <a:p>
            <a:pPr marL="0" indent="0" algn="l">
              <a:lnSpc>
                <a:spcPts val="5550"/>
              </a:lnSpc>
              <a:buNone/>
            </a:pPr>
            <a:r>
              <a:rPr lang="en-US" sz="4450" dirty="0">
                <a:solidFill>
                  <a:srgbClr val="201B18"/>
                </a:solidFill>
                <a:latin typeface="Platypi Medium" pitchFamily="34" charset="0"/>
                <a:ea typeface="Platypi Medium" pitchFamily="34" charset="-122"/>
                <a:cs typeface="Platypi Medium" pitchFamily="34" charset="-120"/>
              </a:rPr>
              <a:t>Legal and Operational Uncertainty at the Border</a:t>
            </a:r>
            <a:endParaRPr lang="en-US" sz="4450" dirty="0"/>
          </a:p>
        </p:txBody>
      </p:sp>
      <p:sp>
        <p:nvSpPr>
          <p:cNvPr id="3" name="Shape 1"/>
          <p:cNvSpPr/>
          <p:nvPr/>
        </p:nvSpPr>
        <p:spPr>
          <a:xfrm>
            <a:off x="793790" y="2817733"/>
            <a:ext cx="4196358" cy="3121462"/>
          </a:xfrm>
          <a:prstGeom prst="roundRect">
            <a:avLst>
              <a:gd name="adj" fmla="val 1090"/>
            </a:avLst>
          </a:prstGeom>
          <a:solidFill>
            <a:srgbClr val="F9F7F7"/>
          </a:solidFill>
          <a:ln/>
        </p:spPr>
        <p:txBody>
          <a:bodyPr/>
          <a:lstStyle/>
          <a:p>
            <a:endParaRPr lang="en-US"/>
          </a:p>
        </p:txBody>
      </p:sp>
      <p:sp>
        <p:nvSpPr>
          <p:cNvPr id="4" name="Text 2"/>
          <p:cNvSpPr/>
          <p:nvPr/>
        </p:nvSpPr>
        <p:spPr>
          <a:xfrm>
            <a:off x="1020604" y="3044547"/>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504C49"/>
                </a:solidFill>
                <a:latin typeface="Platypi Medium" pitchFamily="34" charset="0"/>
                <a:ea typeface="Platypi Medium" pitchFamily="34" charset="-122"/>
                <a:cs typeface="Platypi Medium" pitchFamily="34" charset="-120"/>
              </a:rPr>
              <a:t>Regulatory Vacuum</a:t>
            </a:r>
            <a:endParaRPr lang="en-US" sz="2200" dirty="0"/>
          </a:p>
        </p:txBody>
      </p:sp>
      <p:sp>
        <p:nvSpPr>
          <p:cNvPr id="5" name="Text 3"/>
          <p:cNvSpPr/>
          <p:nvPr/>
        </p:nvSpPr>
        <p:spPr>
          <a:xfrm>
            <a:off x="1020604" y="3534966"/>
            <a:ext cx="3742730" cy="1814513"/>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The amendment creates a legal limbo by disengaging Kenya from all instruments that give legal force to import duties on steel billets and wire rods.</a:t>
            </a:r>
            <a:endParaRPr lang="en-US" sz="1750" dirty="0"/>
          </a:p>
        </p:txBody>
      </p:sp>
      <p:sp>
        <p:nvSpPr>
          <p:cNvPr id="6" name="Shape 4"/>
          <p:cNvSpPr/>
          <p:nvPr/>
        </p:nvSpPr>
        <p:spPr>
          <a:xfrm>
            <a:off x="5216962" y="2817733"/>
            <a:ext cx="4196358" cy="3121462"/>
          </a:xfrm>
          <a:prstGeom prst="roundRect">
            <a:avLst>
              <a:gd name="adj" fmla="val 1090"/>
            </a:avLst>
          </a:prstGeom>
          <a:solidFill>
            <a:srgbClr val="F9F7F7"/>
          </a:solidFill>
          <a:ln/>
        </p:spPr>
        <p:txBody>
          <a:bodyPr/>
          <a:lstStyle/>
          <a:p>
            <a:endParaRPr lang="en-US"/>
          </a:p>
        </p:txBody>
      </p:sp>
      <p:sp>
        <p:nvSpPr>
          <p:cNvPr id="7" name="Text 5"/>
          <p:cNvSpPr/>
          <p:nvPr/>
        </p:nvSpPr>
        <p:spPr>
          <a:xfrm>
            <a:off x="5443776" y="3044547"/>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504C49"/>
                </a:solidFill>
                <a:latin typeface="Platypi Medium" pitchFamily="34" charset="0"/>
                <a:ea typeface="Platypi Medium" pitchFamily="34" charset="-122"/>
                <a:cs typeface="Platypi Medium" pitchFamily="34" charset="-120"/>
              </a:rPr>
              <a:t>Undermined Intent</a:t>
            </a:r>
            <a:endParaRPr lang="en-US" sz="2200" dirty="0"/>
          </a:p>
        </p:txBody>
      </p:sp>
      <p:sp>
        <p:nvSpPr>
          <p:cNvPr id="8" name="Text 6"/>
          <p:cNvSpPr/>
          <p:nvPr/>
        </p:nvSpPr>
        <p:spPr>
          <a:xfrm>
            <a:off x="5443776" y="3534966"/>
            <a:ext cx="3742730" cy="2177415"/>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Ironically, the legislation intended to protect local manufacturers has removed the very tools needed to levy duties, potentially allowing duty-free entry even from non-AfCFTA states.</a:t>
            </a:r>
            <a:endParaRPr lang="en-US" sz="1750" dirty="0"/>
          </a:p>
        </p:txBody>
      </p:sp>
      <p:sp>
        <p:nvSpPr>
          <p:cNvPr id="9" name="Shape 7"/>
          <p:cNvSpPr/>
          <p:nvPr/>
        </p:nvSpPr>
        <p:spPr>
          <a:xfrm>
            <a:off x="9640133" y="2817733"/>
            <a:ext cx="4196358" cy="3121462"/>
          </a:xfrm>
          <a:prstGeom prst="roundRect">
            <a:avLst>
              <a:gd name="adj" fmla="val 1090"/>
            </a:avLst>
          </a:prstGeom>
          <a:solidFill>
            <a:srgbClr val="F9F7F7"/>
          </a:solidFill>
          <a:ln/>
        </p:spPr>
        <p:txBody>
          <a:bodyPr/>
          <a:lstStyle/>
          <a:p>
            <a:endParaRPr lang="en-US"/>
          </a:p>
        </p:txBody>
      </p:sp>
      <p:sp>
        <p:nvSpPr>
          <p:cNvPr id="10" name="Text 8"/>
          <p:cNvSpPr/>
          <p:nvPr/>
        </p:nvSpPr>
        <p:spPr>
          <a:xfrm>
            <a:off x="9866948" y="3044547"/>
            <a:ext cx="3742730" cy="708660"/>
          </a:xfrm>
          <a:prstGeom prst="rect">
            <a:avLst/>
          </a:prstGeom>
          <a:noFill/>
          <a:ln/>
        </p:spPr>
        <p:txBody>
          <a:bodyPr wrap="square" lIns="0" tIns="0" rIns="0" bIns="0" rtlCol="0" anchor="t"/>
          <a:lstStyle/>
          <a:p>
            <a:pPr marL="0" indent="0" algn="l">
              <a:lnSpc>
                <a:spcPts val="2750"/>
              </a:lnSpc>
              <a:buNone/>
            </a:pPr>
            <a:r>
              <a:rPr lang="en-US" sz="2200" dirty="0">
                <a:solidFill>
                  <a:srgbClr val="504C49"/>
                </a:solidFill>
                <a:latin typeface="Platypi Medium" pitchFamily="34" charset="0"/>
                <a:ea typeface="Platypi Medium" pitchFamily="34" charset="-122"/>
                <a:cs typeface="Platypi Medium" pitchFamily="34" charset="-120"/>
              </a:rPr>
              <a:t>Customs Framework Collapse</a:t>
            </a:r>
            <a:endParaRPr lang="en-US" sz="2200" dirty="0"/>
          </a:p>
        </p:txBody>
      </p:sp>
      <p:sp>
        <p:nvSpPr>
          <p:cNvPr id="11" name="Text 9"/>
          <p:cNvSpPr/>
          <p:nvPr/>
        </p:nvSpPr>
        <p:spPr>
          <a:xfrm>
            <a:off x="9866948" y="3889296"/>
            <a:ext cx="3742730" cy="1814513"/>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By excluding itself from the EAC Treaty for these products, Kenya now lacks a lawful customs mechanism to process, regulate, or control their importation.</a:t>
            </a:r>
            <a:endParaRPr lang="en-US" sz="1750" dirty="0"/>
          </a:p>
        </p:txBody>
      </p:sp>
      <p:sp>
        <p:nvSpPr>
          <p:cNvPr id="12" name="Text 10"/>
          <p:cNvSpPr/>
          <p:nvPr/>
        </p:nvSpPr>
        <p:spPr>
          <a:xfrm>
            <a:off x="793790" y="6194346"/>
            <a:ext cx="13042821" cy="1088708"/>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The disapplication of all legal instruments has created a situation where there is currently no valid domestic, regional, or multilateral law that legally authorizes the Kenya Revenue Authority to levy any import duty on the affected steel products. This undermines the original intent of supporting local manufacturers through import duties.</a:t>
            </a:r>
            <a:endParaRPr lang="en-US" sz="1750" dirty="0"/>
          </a:p>
        </p:txBody>
      </p:sp>
      <p:pic>
        <p:nvPicPr>
          <p:cNvPr id="13" name="Picture 12">
            <a:extLst>
              <a:ext uri="{FF2B5EF4-FFF2-40B4-BE49-F238E27FC236}">
                <a16:creationId xmlns:a16="http://schemas.microsoft.com/office/drawing/2014/main" id="{C2F1B743-AF46-14FC-0F94-FA4C0FF39527}"/>
              </a:ext>
            </a:extLst>
          </p:cNvPr>
          <p:cNvPicPr>
            <a:picLocks noChangeAspect="1"/>
          </p:cNvPicPr>
          <p:nvPr/>
        </p:nvPicPr>
        <p:blipFill>
          <a:blip r:embed="rId3"/>
          <a:stretch>
            <a:fillRect/>
          </a:stretch>
        </p:blipFill>
        <p:spPr>
          <a:xfrm>
            <a:off x="12784667" y="7089852"/>
            <a:ext cx="1845733" cy="108870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80190" y="1029057"/>
            <a:ext cx="7556421" cy="1417558"/>
          </a:xfrm>
          <a:prstGeom prst="rect">
            <a:avLst/>
          </a:prstGeom>
          <a:noFill/>
          <a:ln/>
        </p:spPr>
        <p:txBody>
          <a:bodyPr wrap="square" lIns="0" tIns="0" rIns="0" bIns="0" rtlCol="0" anchor="t"/>
          <a:lstStyle/>
          <a:p>
            <a:pPr marL="0" indent="0" algn="l">
              <a:lnSpc>
                <a:spcPts val="5550"/>
              </a:lnSpc>
              <a:buNone/>
            </a:pPr>
            <a:r>
              <a:rPr lang="en-US" sz="4450" dirty="0">
                <a:solidFill>
                  <a:srgbClr val="484237"/>
                </a:solidFill>
                <a:latin typeface="Gelasio Semi Bold" pitchFamily="34" charset="0"/>
                <a:ea typeface="Gelasio Semi Bold" pitchFamily="34" charset="-122"/>
                <a:cs typeface="Gelasio Semi Bold" pitchFamily="34" charset="-120"/>
              </a:rPr>
              <a:t>Recommendations &amp; Justification </a:t>
            </a:r>
            <a:endParaRPr lang="en-US" sz="4450" dirty="0"/>
          </a:p>
        </p:txBody>
      </p:sp>
      <p:sp>
        <p:nvSpPr>
          <p:cNvPr id="4" name="Text 1"/>
          <p:cNvSpPr/>
          <p:nvPr/>
        </p:nvSpPr>
        <p:spPr>
          <a:xfrm>
            <a:off x="6280190" y="2900124"/>
            <a:ext cx="3608070" cy="748427"/>
          </a:xfrm>
          <a:prstGeom prst="rect">
            <a:avLst/>
          </a:prstGeom>
          <a:noFill/>
          <a:ln/>
        </p:spPr>
        <p:txBody>
          <a:bodyPr wrap="none" lIns="0" tIns="0" rIns="0" bIns="0" rtlCol="0" anchor="t"/>
          <a:lstStyle/>
          <a:p>
            <a:pPr marL="0" indent="0" algn="ctr">
              <a:lnSpc>
                <a:spcPts val="5850"/>
              </a:lnSpc>
              <a:buNone/>
            </a:pPr>
            <a:r>
              <a:rPr lang="en-US" sz="5850" dirty="0">
                <a:solidFill>
                  <a:srgbClr val="746558"/>
                </a:solidFill>
                <a:latin typeface="Gelasio Semi Bold" pitchFamily="34" charset="0"/>
                <a:ea typeface="Gelasio Semi Bold" pitchFamily="34" charset="-122"/>
                <a:cs typeface="Gelasio Semi Bold" pitchFamily="34" charset="-120"/>
              </a:rPr>
              <a:t>—</a:t>
            </a:r>
            <a:endParaRPr lang="en-US" sz="5850" dirty="0"/>
          </a:p>
        </p:txBody>
      </p:sp>
      <p:sp>
        <p:nvSpPr>
          <p:cNvPr id="5" name="Text 2"/>
          <p:cNvSpPr/>
          <p:nvPr/>
        </p:nvSpPr>
        <p:spPr>
          <a:xfrm>
            <a:off x="6666548" y="3931920"/>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Recommendation </a:t>
            </a:r>
            <a:endParaRPr lang="en-US" sz="2200" dirty="0"/>
          </a:p>
        </p:txBody>
      </p:sp>
      <p:sp>
        <p:nvSpPr>
          <p:cNvPr id="6" name="Text 3"/>
          <p:cNvSpPr/>
          <p:nvPr/>
        </p:nvSpPr>
        <p:spPr>
          <a:xfrm>
            <a:off x="6280190" y="4422338"/>
            <a:ext cx="3608070" cy="725805"/>
          </a:xfrm>
          <a:prstGeom prst="rect">
            <a:avLst/>
          </a:prstGeom>
          <a:noFill/>
          <a:ln/>
        </p:spPr>
        <p:txBody>
          <a:bodyPr wrap="square" lIns="0" tIns="0" rIns="0" bIns="0" rtlCol="0" anchor="t"/>
          <a:lstStyle/>
          <a:p>
            <a:pPr marL="0" indent="0" algn="ctr">
              <a:lnSpc>
                <a:spcPts val="2850"/>
              </a:lnSpc>
              <a:buNone/>
            </a:pPr>
            <a:r>
              <a:rPr lang="en-US" sz="1750" dirty="0">
                <a:solidFill>
                  <a:srgbClr val="746558"/>
                </a:solidFill>
                <a:latin typeface="Gelasio" pitchFamily="34" charset="0"/>
                <a:ea typeface="Gelasio" pitchFamily="34" charset="-122"/>
                <a:cs typeface="Gelasio" pitchFamily="34" charset="-120"/>
              </a:rPr>
              <a:t>Retain the indefinite carry - forward period for losses</a:t>
            </a:r>
            <a:endParaRPr lang="en-US" sz="1750" dirty="0"/>
          </a:p>
        </p:txBody>
      </p:sp>
      <p:sp>
        <p:nvSpPr>
          <p:cNvPr id="7" name="Text 4"/>
          <p:cNvSpPr/>
          <p:nvPr/>
        </p:nvSpPr>
        <p:spPr>
          <a:xfrm>
            <a:off x="6280190" y="5284232"/>
            <a:ext cx="3608070" cy="362903"/>
          </a:xfrm>
          <a:prstGeom prst="rect">
            <a:avLst/>
          </a:prstGeom>
          <a:noFill/>
          <a:ln/>
        </p:spPr>
        <p:txBody>
          <a:bodyPr wrap="none" lIns="0" tIns="0" rIns="0" bIns="0" rtlCol="0" anchor="t"/>
          <a:lstStyle/>
          <a:p>
            <a:pPr marL="0" indent="0" algn="ctr">
              <a:lnSpc>
                <a:spcPts val="2850"/>
              </a:lnSpc>
              <a:buNone/>
            </a:pPr>
            <a:endParaRPr lang="en-US" sz="1750" dirty="0"/>
          </a:p>
        </p:txBody>
      </p:sp>
      <p:sp>
        <p:nvSpPr>
          <p:cNvPr id="8" name="Text 5"/>
          <p:cNvSpPr/>
          <p:nvPr/>
        </p:nvSpPr>
        <p:spPr>
          <a:xfrm>
            <a:off x="6280190" y="5783223"/>
            <a:ext cx="3608070" cy="362903"/>
          </a:xfrm>
          <a:prstGeom prst="rect">
            <a:avLst/>
          </a:prstGeom>
          <a:noFill/>
          <a:ln/>
        </p:spPr>
        <p:txBody>
          <a:bodyPr wrap="none" lIns="0" tIns="0" rIns="0" bIns="0" rtlCol="0" anchor="t"/>
          <a:lstStyle/>
          <a:p>
            <a:pPr marL="0" indent="0" algn="ctr">
              <a:lnSpc>
                <a:spcPts val="2850"/>
              </a:lnSpc>
              <a:buNone/>
            </a:pPr>
            <a:endParaRPr lang="en-US" sz="1750" dirty="0"/>
          </a:p>
        </p:txBody>
      </p:sp>
      <p:sp>
        <p:nvSpPr>
          <p:cNvPr id="9" name="Text 6"/>
          <p:cNvSpPr/>
          <p:nvPr/>
        </p:nvSpPr>
        <p:spPr>
          <a:xfrm>
            <a:off x="10228421" y="2900124"/>
            <a:ext cx="3608189" cy="748427"/>
          </a:xfrm>
          <a:prstGeom prst="rect">
            <a:avLst/>
          </a:prstGeom>
          <a:noFill/>
          <a:ln/>
        </p:spPr>
        <p:txBody>
          <a:bodyPr wrap="none" lIns="0" tIns="0" rIns="0" bIns="0" rtlCol="0" anchor="t"/>
          <a:lstStyle/>
          <a:p>
            <a:pPr marL="0" indent="0" algn="ctr">
              <a:lnSpc>
                <a:spcPts val="5850"/>
              </a:lnSpc>
              <a:buNone/>
            </a:pPr>
            <a:r>
              <a:rPr lang="en-US" sz="5850" dirty="0">
                <a:solidFill>
                  <a:srgbClr val="746558"/>
                </a:solidFill>
                <a:latin typeface="Gelasio Semi Bold" pitchFamily="34" charset="0"/>
                <a:ea typeface="Gelasio Semi Bold" pitchFamily="34" charset="-122"/>
                <a:cs typeface="Gelasio Semi Bold" pitchFamily="34" charset="-120"/>
              </a:rPr>
              <a:t>—</a:t>
            </a:r>
            <a:endParaRPr lang="en-US" sz="5850" dirty="0"/>
          </a:p>
        </p:txBody>
      </p:sp>
      <p:sp>
        <p:nvSpPr>
          <p:cNvPr id="10" name="Text 7"/>
          <p:cNvSpPr/>
          <p:nvPr/>
        </p:nvSpPr>
        <p:spPr>
          <a:xfrm>
            <a:off x="10614898" y="3931920"/>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Justification </a:t>
            </a:r>
            <a:endParaRPr lang="en-US" sz="2200" dirty="0"/>
          </a:p>
        </p:txBody>
      </p:sp>
      <p:sp>
        <p:nvSpPr>
          <p:cNvPr id="11" name="Text 8"/>
          <p:cNvSpPr/>
          <p:nvPr/>
        </p:nvSpPr>
        <p:spPr>
          <a:xfrm>
            <a:off x="10228421" y="4422338"/>
            <a:ext cx="3608189" cy="725805"/>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746558"/>
                </a:solidFill>
                <a:latin typeface="Gelasio" pitchFamily="34" charset="0"/>
                <a:ea typeface="Gelasio" pitchFamily="34" charset="-122"/>
                <a:cs typeface="Gelasio" pitchFamily="34" charset="-120"/>
              </a:rPr>
              <a:t>Supports Long-Term Business Planning</a:t>
            </a:r>
            <a:endParaRPr lang="en-US" sz="1750" dirty="0"/>
          </a:p>
        </p:txBody>
      </p:sp>
      <p:sp>
        <p:nvSpPr>
          <p:cNvPr id="12" name="Text 9"/>
          <p:cNvSpPr/>
          <p:nvPr/>
        </p:nvSpPr>
        <p:spPr>
          <a:xfrm>
            <a:off x="10228421" y="5227439"/>
            <a:ext cx="3608189" cy="725805"/>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746558"/>
                </a:solidFill>
                <a:latin typeface="Gelasio" pitchFamily="34" charset="0"/>
                <a:ea typeface="Gelasio" pitchFamily="34" charset="-122"/>
                <a:cs typeface="Gelasio" pitchFamily="34" charset="-120"/>
              </a:rPr>
              <a:t>Preserves Accurate Financial Reporting</a:t>
            </a:r>
            <a:endParaRPr lang="en-US" sz="1750" dirty="0"/>
          </a:p>
        </p:txBody>
      </p:sp>
      <p:sp>
        <p:nvSpPr>
          <p:cNvPr id="13" name="Text 10"/>
          <p:cNvSpPr/>
          <p:nvPr/>
        </p:nvSpPr>
        <p:spPr>
          <a:xfrm>
            <a:off x="10228421" y="6032540"/>
            <a:ext cx="360818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746558"/>
                </a:solidFill>
                <a:latin typeface="Gelasio" pitchFamily="34" charset="0"/>
                <a:ea typeface="Gelasio" pitchFamily="34" charset="-122"/>
                <a:cs typeface="Gelasio" pitchFamily="34" charset="-120"/>
              </a:rPr>
              <a:t>Reflects Economic Reality</a:t>
            </a:r>
            <a:endParaRPr lang="en-US" sz="1750" dirty="0"/>
          </a:p>
        </p:txBody>
      </p:sp>
      <p:sp>
        <p:nvSpPr>
          <p:cNvPr id="14" name="Text 11"/>
          <p:cNvSpPr/>
          <p:nvPr/>
        </p:nvSpPr>
        <p:spPr>
          <a:xfrm>
            <a:off x="10228421" y="6474738"/>
            <a:ext cx="3608189" cy="725805"/>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746558"/>
                </a:solidFill>
                <a:latin typeface="Gelasio" pitchFamily="34" charset="0"/>
                <a:ea typeface="Gelasio" pitchFamily="34" charset="-122"/>
                <a:cs typeface="Gelasio" pitchFamily="34" charset="-120"/>
              </a:rPr>
              <a:t>Promotes Fair and Stable Taxation</a:t>
            </a:r>
            <a:endParaRPr lang="en-US" sz="1750" dirty="0"/>
          </a:p>
        </p:txBody>
      </p:sp>
      <p:pic>
        <p:nvPicPr>
          <p:cNvPr id="15" name="Picture 14">
            <a:extLst>
              <a:ext uri="{FF2B5EF4-FFF2-40B4-BE49-F238E27FC236}">
                <a16:creationId xmlns:a16="http://schemas.microsoft.com/office/drawing/2014/main" id="{78991E82-93B9-A9A7-56F1-80052DD44B7A}"/>
              </a:ext>
            </a:extLst>
          </p:cNvPr>
          <p:cNvPicPr>
            <a:picLocks noChangeAspect="1"/>
          </p:cNvPicPr>
          <p:nvPr/>
        </p:nvPicPr>
        <p:blipFill>
          <a:blip r:embed="rId4"/>
          <a:stretch>
            <a:fillRect/>
          </a:stretch>
        </p:blipFill>
        <p:spPr>
          <a:xfrm>
            <a:off x="12818534" y="6852404"/>
            <a:ext cx="1811866" cy="1377196"/>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642938" y="652820"/>
            <a:ext cx="7858125" cy="1148001"/>
          </a:xfrm>
          <a:prstGeom prst="rect">
            <a:avLst/>
          </a:prstGeom>
          <a:noFill/>
          <a:ln/>
        </p:spPr>
        <p:txBody>
          <a:bodyPr wrap="square" lIns="0" tIns="0" rIns="0" bIns="0" rtlCol="0" anchor="t"/>
          <a:lstStyle/>
          <a:p>
            <a:pPr marL="0" indent="0" algn="l">
              <a:lnSpc>
                <a:spcPts val="4500"/>
              </a:lnSpc>
              <a:buNone/>
            </a:pPr>
            <a:r>
              <a:rPr lang="en-US" sz="3600" dirty="0">
                <a:solidFill>
                  <a:srgbClr val="201B18"/>
                </a:solidFill>
                <a:latin typeface="Platypi Medium" pitchFamily="34" charset="0"/>
                <a:ea typeface="Platypi Medium" pitchFamily="34" charset="-122"/>
                <a:cs typeface="Platypi Medium" pitchFamily="34" charset="-120"/>
              </a:rPr>
              <a:t>Breakdown of Administrative Authority</a:t>
            </a:r>
            <a:endParaRPr lang="en-US" sz="3600" dirty="0"/>
          </a:p>
        </p:txBody>
      </p:sp>
      <p:sp>
        <p:nvSpPr>
          <p:cNvPr id="4" name="Shape 1"/>
          <p:cNvSpPr/>
          <p:nvPr/>
        </p:nvSpPr>
        <p:spPr>
          <a:xfrm>
            <a:off x="849511" y="2076331"/>
            <a:ext cx="22860" cy="4118491"/>
          </a:xfrm>
          <a:prstGeom prst="roundRect">
            <a:avLst>
              <a:gd name="adj" fmla="val 120542"/>
            </a:avLst>
          </a:prstGeom>
          <a:solidFill>
            <a:srgbClr val="D8D4D4"/>
          </a:solidFill>
          <a:ln/>
        </p:spPr>
        <p:txBody>
          <a:bodyPr/>
          <a:lstStyle/>
          <a:p>
            <a:endParaRPr lang="en-US"/>
          </a:p>
        </p:txBody>
      </p:sp>
      <p:sp>
        <p:nvSpPr>
          <p:cNvPr id="5" name="Shape 2"/>
          <p:cNvSpPr/>
          <p:nvPr/>
        </p:nvSpPr>
        <p:spPr>
          <a:xfrm>
            <a:off x="1033284" y="2271474"/>
            <a:ext cx="551021" cy="22860"/>
          </a:xfrm>
          <a:prstGeom prst="roundRect">
            <a:avLst>
              <a:gd name="adj" fmla="val 120542"/>
            </a:avLst>
          </a:prstGeom>
          <a:solidFill>
            <a:srgbClr val="D8D4D4"/>
          </a:solidFill>
          <a:ln/>
        </p:spPr>
        <p:txBody>
          <a:bodyPr/>
          <a:lstStyle/>
          <a:p>
            <a:endParaRPr lang="en-US"/>
          </a:p>
        </p:txBody>
      </p:sp>
      <p:sp>
        <p:nvSpPr>
          <p:cNvPr id="6" name="Shape 3"/>
          <p:cNvSpPr/>
          <p:nvPr/>
        </p:nvSpPr>
        <p:spPr>
          <a:xfrm>
            <a:off x="642878" y="2076331"/>
            <a:ext cx="413266" cy="413266"/>
          </a:xfrm>
          <a:prstGeom prst="roundRect">
            <a:avLst>
              <a:gd name="adj" fmla="val 6668"/>
            </a:avLst>
          </a:prstGeom>
          <a:solidFill>
            <a:srgbClr val="F9F7F7"/>
          </a:solidFill>
          <a:ln/>
        </p:spPr>
        <p:txBody>
          <a:bodyPr/>
          <a:lstStyle/>
          <a:p>
            <a:endParaRPr lang="en-US"/>
          </a:p>
        </p:txBody>
      </p:sp>
      <p:pic>
        <p:nvPicPr>
          <p:cNvPr id="7" name="Image 1" descr="preencoded.png"/>
          <p:cNvPicPr>
            <a:picLocks noChangeAspect="1"/>
          </p:cNvPicPr>
          <p:nvPr/>
        </p:nvPicPr>
        <p:blipFill>
          <a:blip r:embed="rId4"/>
          <a:stretch>
            <a:fillRect/>
          </a:stretch>
        </p:blipFill>
        <p:spPr>
          <a:xfrm>
            <a:off x="711696" y="2110680"/>
            <a:ext cx="275511" cy="344448"/>
          </a:xfrm>
          <a:prstGeom prst="rect">
            <a:avLst/>
          </a:prstGeom>
        </p:spPr>
      </p:pic>
      <p:sp>
        <p:nvSpPr>
          <p:cNvPr id="8" name="Text 4"/>
          <p:cNvSpPr/>
          <p:nvPr/>
        </p:nvSpPr>
        <p:spPr>
          <a:xfrm>
            <a:off x="1768078" y="2139434"/>
            <a:ext cx="2296239" cy="287060"/>
          </a:xfrm>
          <a:prstGeom prst="rect">
            <a:avLst/>
          </a:prstGeom>
          <a:noFill/>
          <a:ln/>
        </p:spPr>
        <p:txBody>
          <a:bodyPr wrap="none" lIns="0" tIns="0" rIns="0" bIns="0" rtlCol="0" anchor="t"/>
          <a:lstStyle/>
          <a:p>
            <a:pPr marL="0" indent="0" algn="l">
              <a:lnSpc>
                <a:spcPts val="2250"/>
              </a:lnSpc>
              <a:buNone/>
            </a:pPr>
            <a:r>
              <a:rPr lang="en-US" sz="1800" dirty="0">
                <a:solidFill>
                  <a:srgbClr val="504C49"/>
                </a:solidFill>
                <a:latin typeface="Platypi Medium" pitchFamily="34" charset="0"/>
                <a:ea typeface="Platypi Medium" pitchFamily="34" charset="-122"/>
                <a:cs typeface="Platypi Medium" pitchFamily="34" charset="-120"/>
              </a:rPr>
              <a:t>Port Regulation</a:t>
            </a:r>
            <a:endParaRPr lang="en-US" sz="1800" dirty="0"/>
          </a:p>
        </p:txBody>
      </p:sp>
      <p:sp>
        <p:nvSpPr>
          <p:cNvPr id="9" name="Text 5"/>
          <p:cNvSpPr/>
          <p:nvPr/>
        </p:nvSpPr>
        <p:spPr>
          <a:xfrm>
            <a:off x="1768078" y="2536627"/>
            <a:ext cx="6732984" cy="293846"/>
          </a:xfrm>
          <a:prstGeom prst="rect">
            <a:avLst/>
          </a:prstGeom>
          <a:noFill/>
          <a:ln/>
        </p:spPr>
        <p:txBody>
          <a:bodyPr wrap="none" lIns="0" tIns="0" rIns="0" bIns="0" rtlCol="0" anchor="t"/>
          <a:lstStyle/>
          <a:p>
            <a:pPr marL="0" indent="0" algn="l">
              <a:lnSpc>
                <a:spcPts val="2300"/>
              </a:lnSpc>
              <a:buNone/>
            </a:pPr>
            <a:r>
              <a:rPr lang="en-US" sz="1400" dirty="0">
                <a:solidFill>
                  <a:srgbClr val="504C49"/>
                </a:solidFill>
                <a:latin typeface="Source Serif Pro" pitchFamily="34" charset="0"/>
                <a:ea typeface="Source Serif Pro" pitchFamily="34" charset="-122"/>
                <a:cs typeface="Source Serif Pro" pitchFamily="34" charset="-120"/>
              </a:rPr>
              <a:t>No statutory authority to regulate arrival and offloading of subject goods</a:t>
            </a:r>
            <a:endParaRPr lang="en-US" sz="1400" dirty="0"/>
          </a:p>
        </p:txBody>
      </p:sp>
      <p:sp>
        <p:nvSpPr>
          <p:cNvPr id="10" name="Shape 6"/>
          <p:cNvSpPr/>
          <p:nvPr/>
        </p:nvSpPr>
        <p:spPr>
          <a:xfrm>
            <a:off x="1033284" y="3392924"/>
            <a:ext cx="551021" cy="22860"/>
          </a:xfrm>
          <a:prstGeom prst="roundRect">
            <a:avLst>
              <a:gd name="adj" fmla="val 120542"/>
            </a:avLst>
          </a:prstGeom>
          <a:solidFill>
            <a:srgbClr val="D8D4D4"/>
          </a:solidFill>
          <a:ln/>
        </p:spPr>
        <p:txBody>
          <a:bodyPr/>
          <a:lstStyle/>
          <a:p>
            <a:endParaRPr lang="en-US"/>
          </a:p>
        </p:txBody>
      </p:sp>
      <p:sp>
        <p:nvSpPr>
          <p:cNvPr id="11" name="Shape 7"/>
          <p:cNvSpPr/>
          <p:nvPr/>
        </p:nvSpPr>
        <p:spPr>
          <a:xfrm>
            <a:off x="642878" y="3197781"/>
            <a:ext cx="413266" cy="413266"/>
          </a:xfrm>
          <a:prstGeom prst="roundRect">
            <a:avLst>
              <a:gd name="adj" fmla="val 6668"/>
            </a:avLst>
          </a:prstGeom>
          <a:solidFill>
            <a:srgbClr val="F9F7F7"/>
          </a:solidFill>
          <a:ln/>
        </p:spPr>
        <p:txBody>
          <a:bodyPr/>
          <a:lstStyle/>
          <a:p>
            <a:endParaRPr lang="en-US"/>
          </a:p>
        </p:txBody>
      </p:sp>
      <p:pic>
        <p:nvPicPr>
          <p:cNvPr id="12" name="Image 2" descr="preencoded.png"/>
          <p:cNvPicPr>
            <a:picLocks noChangeAspect="1"/>
          </p:cNvPicPr>
          <p:nvPr/>
        </p:nvPicPr>
        <p:blipFill>
          <a:blip r:embed="rId5"/>
          <a:stretch>
            <a:fillRect/>
          </a:stretch>
        </p:blipFill>
        <p:spPr>
          <a:xfrm>
            <a:off x="711696" y="3232130"/>
            <a:ext cx="275511" cy="344448"/>
          </a:xfrm>
          <a:prstGeom prst="rect">
            <a:avLst/>
          </a:prstGeom>
        </p:spPr>
      </p:pic>
      <p:sp>
        <p:nvSpPr>
          <p:cNvPr id="13" name="Text 8"/>
          <p:cNvSpPr/>
          <p:nvPr/>
        </p:nvSpPr>
        <p:spPr>
          <a:xfrm>
            <a:off x="1768078" y="3260884"/>
            <a:ext cx="2296239" cy="287060"/>
          </a:xfrm>
          <a:prstGeom prst="rect">
            <a:avLst/>
          </a:prstGeom>
          <a:noFill/>
          <a:ln/>
        </p:spPr>
        <p:txBody>
          <a:bodyPr wrap="none" lIns="0" tIns="0" rIns="0" bIns="0" rtlCol="0" anchor="t"/>
          <a:lstStyle/>
          <a:p>
            <a:pPr marL="0" indent="0" algn="l">
              <a:lnSpc>
                <a:spcPts val="2250"/>
              </a:lnSpc>
              <a:buNone/>
            </a:pPr>
            <a:r>
              <a:rPr lang="en-US" sz="1800" dirty="0">
                <a:solidFill>
                  <a:srgbClr val="504C49"/>
                </a:solidFill>
                <a:latin typeface="Platypi Medium" pitchFamily="34" charset="0"/>
                <a:ea typeface="Platypi Medium" pitchFamily="34" charset="-122"/>
                <a:cs typeface="Platypi Medium" pitchFamily="34" charset="-120"/>
              </a:rPr>
              <a:t>Customs Control</a:t>
            </a:r>
            <a:endParaRPr lang="en-US" sz="1800" dirty="0"/>
          </a:p>
        </p:txBody>
      </p:sp>
      <p:sp>
        <p:nvSpPr>
          <p:cNvPr id="14" name="Text 9"/>
          <p:cNvSpPr/>
          <p:nvPr/>
        </p:nvSpPr>
        <p:spPr>
          <a:xfrm>
            <a:off x="1768078" y="3658076"/>
            <a:ext cx="6732984" cy="293846"/>
          </a:xfrm>
          <a:prstGeom prst="rect">
            <a:avLst/>
          </a:prstGeom>
          <a:noFill/>
          <a:ln/>
        </p:spPr>
        <p:txBody>
          <a:bodyPr wrap="none" lIns="0" tIns="0" rIns="0" bIns="0" rtlCol="0" anchor="t"/>
          <a:lstStyle/>
          <a:p>
            <a:pPr marL="0" indent="0" algn="l">
              <a:lnSpc>
                <a:spcPts val="2300"/>
              </a:lnSpc>
              <a:buNone/>
            </a:pPr>
            <a:r>
              <a:rPr lang="en-US" sz="1400" dirty="0">
                <a:solidFill>
                  <a:srgbClr val="504C49"/>
                </a:solidFill>
                <a:latin typeface="Source Serif Pro" pitchFamily="34" charset="0"/>
                <a:ea typeface="Source Serif Pro" pitchFamily="34" charset="-122"/>
                <a:cs typeface="Source Serif Pro" pitchFamily="34" charset="-120"/>
              </a:rPr>
              <a:t>No binding provision for restricting movement or warehousing pending clearance</a:t>
            </a:r>
            <a:endParaRPr lang="en-US" sz="1400" dirty="0"/>
          </a:p>
        </p:txBody>
      </p:sp>
      <p:sp>
        <p:nvSpPr>
          <p:cNvPr id="15" name="Shape 10"/>
          <p:cNvSpPr/>
          <p:nvPr/>
        </p:nvSpPr>
        <p:spPr>
          <a:xfrm>
            <a:off x="1033284" y="4514374"/>
            <a:ext cx="551021" cy="22860"/>
          </a:xfrm>
          <a:prstGeom prst="roundRect">
            <a:avLst>
              <a:gd name="adj" fmla="val 120542"/>
            </a:avLst>
          </a:prstGeom>
          <a:solidFill>
            <a:srgbClr val="D8D4D4"/>
          </a:solidFill>
          <a:ln/>
        </p:spPr>
        <p:txBody>
          <a:bodyPr/>
          <a:lstStyle/>
          <a:p>
            <a:endParaRPr lang="en-US"/>
          </a:p>
        </p:txBody>
      </p:sp>
      <p:sp>
        <p:nvSpPr>
          <p:cNvPr id="16" name="Shape 11"/>
          <p:cNvSpPr/>
          <p:nvPr/>
        </p:nvSpPr>
        <p:spPr>
          <a:xfrm>
            <a:off x="642878" y="4319230"/>
            <a:ext cx="413266" cy="413266"/>
          </a:xfrm>
          <a:prstGeom prst="roundRect">
            <a:avLst>
              <a:gd name="adj" fmla="val 6668"/>
            </a:avLst>
          </a:prstGeom>
          <a:solidFill>
            <a:srgbClr val="F9F7F7"/>
          </a:solidFill>
          <a:ln/>
        </p:spPr>
        <p:txBody>
          <a:bodyPr/>
          <a:lstStyle/>
          <a:p>
            <a:endParaRPr lang="en-US"/>
          </a:p>
        </p:txBody>
      </p:sp>
      <p:pic>
        <p:nvPicPr>
          <p:cNvPr id="17" name="Image 3" descr="preencoded.png"/>
          <p:cNvPicPr>
            <a:picLocks noChangeAspect="1"/>
          </p:cNvPicPr>
          <p:nvPr/>
        </p:nvPicPr>
        <p:blipFill>
          <a:blip r:embed="rId6"/>
          <a:stretch>
            <a:fillRect/>
          </a:stretch>
        </p:blipFill>
        <p:spPr>
          <a:xfrm>
            <a:off x="711696" y="4353580"/>
            <a:ext cx="275511" cy="344448"/>
          </a:xfrm>
          <a:prstGeom prst="rect">
            <a:avLst/>
          </a:prstGeom>
        </p:spPr>
      </p:pic>
      <p:sp>
        <p:nvSpPr>
          <p:cNvPr id="18" name="Text 12"/>
          <p:cNvSpPr/>
          <p:nvPr/>
        </p:nvSpPr>
        <p:spPr>
          <a:xfrm>
            <a:off x="1768078" y="4382333"/>
            <a:ext cx="2296239" cy="287060"/>
          </a:xfrm>
          <a:prstGeom prst="rect">
            <a:avLst/>
          </a:prstGeom>
          <a:noFill/>
          <a:ln/>
        </p:spPr>
        <p:txBody>
          <a:bodyPr wrap="none" lIns="0" tIns="0" rIns="0" bIns="0" rtlCol="0" anchor="t"/>
          <a:lstStyle/>
          <a:p>
            <a:pPr marL="0" indent="0" algn="l">
              <a:lnSpc>
                <a:spcPts val="2250"/>
              </a:lnSpc>
              <a:buNone/>
            </a:pPr>
            <a:r>
              <a:rPr lang="en-US" sz="1800" dirty="0">
                <a:solidFill>
                  <a:srgbClr val="504C49"/>
                </a:solidFill>
                <a:latin typeface="Platypi Medium" pitchFamily="34" charset="0"/>
                <a:ea typeface="Platypi Medium" pitchFamily="34" charset="-122"/>
                <a:cs typeface="Platypi Medium" pitchFamily="34" charset="-120"/>
              </a:rPr>
              <a:t>Verification</a:t>
            </a:r>
            <a:endParaRPr lang="en-US" sz="1800" dirty="0"/>
          </a:p>
        </p:txBody>
      </p:sp>
      <p:sp>
        <p:nvSpPr>
          <p:cNvPr id="19" name="Text 13"/>
          <p:cNvSpPr/>
          <p:nvPr/>
        </p:nvSpPr>
        <p:spPr>
          <a:xfrm>
            <a:off x="1768078" y="4779526"/>
            <a:ext cx="6732984" cy="293846"/>
          </a:xfrm>
          <a:prstGeom prst="rect">
            <a:avLst/>
          </a:prstGeom>
          <a:noFill/>
          <a:ln/>
        </p:spPr>
        <p:txBody>
          <a:bodyPr wrap="none" lIns="0" tIns="0" rIns="0" bIns="0" rtlCol="0" anchor="t"/>
          <a:lstStyle/>
          <a:p>
            <a:pPr marL="0" indent="0" algn="l">
              <a:lnSpc>
                <a:spcPts val="2300"/>
              </a:lnSpc>
              <a:buNone/>
            </a:pPr>
            <a:r>
              <a:rPr lang="en-US" sz="1400" dirty="0">
                <a:solidFill>
                  <a:srgbClr val="504C49"/>
                </a:solidFill>
                <a:latin typeface="Source Serif Pro" pitchFamily="34" charset="0"/>
                <a:ea typeface="Source Serif Pro" pitchFamily="34" charset="-122"/>
                <a:cs typeface="Source Serif Pro" pitchFamily="34" charset="-120"/>
              </a:rPr>
              <a:t>Procedurally defective inspection and verification processes</a:t>
            </a:r>
            <a:endParaRPr lang="en-US" sz="1400" dirty="0"/>
          </a:p>
        </p:txBody>
      </p:sp>
      <p:sp>
        <p:nvSpPr>
          <p:cNvPr id="20" name="Shape 14"/>
          <p:cNvSpPr/>
          <p:nvPr/>
        </p:nvSpPr>
        <p:spPr>
          <a:xfrm>
            <a:off x="1033284" y="5635823"/>
            <a:ext cx="551021" cy="22860"/>
          </a:xfrm>
          <a:prstGeom prst="roundRect">
            <a:avLst>
              <a:gd name="adj" fmla="val 120542"/>
            </a:avLst>
          </a:prstGeom>
          <a:solidFill>
            <a:srgbClr val="D8D4D4"/>
          </a:solidFill>
          <a:ln/>
        </p:spPr>
        <p:txBody>
          <a:bodyPr/>
          <a:lstStyle/>
          <a:p>
            <a:endParaRPr lang="en-US"/>
          </a:p>
        </p:txBody>
      </p:sp>
      <p:sp>
        <p:nvSpPr>
          <p:cNvPr id="21" name="Shape 15"/>
          <p:cNvSpPr/>
          <p:nvPr/>
        </p:nvSpPr>
        <p:spPr>
          <a:xfrm>
            <a:off x="642878" y="5440680"/>
            <a:ext cx="413266" cy="413266"/>
          </a:xfrm>
          <a:prstGeom prst="roundRect">
            <a:avLst>
              <a:gd name="adj" fmla="val 6668"/>
            </a:avLst>
          </a:prstGeom>
          <a:solidFill>
            <a:srgbClr val="F9F7F7"/>
          </a:solidFill>
          <a:ln/>
        </p:spPr>
        <p:txBody>
          <a:bodyPr/>
          <a:lstStyle/>
          <a:p>
            <a:endParaRPr lang="en-US"/>
          </a:p>
        </p:txBody>
      </p:sp>
      <p:pic>
        <p:nvPicPr>
          <p:cNvPr id="22" name="Image 4" descr="preencoded.png"/>
          <p:cNvPicPr>
            <a:picLocks noChangeAspect="1"/>
          </p:cNvPicPr>
          <p:nvPr/>
        </p:nvPicPr>
        <p:blipFill>
          <a:blip r:embed="rId7"/>
          <a:stretch>
            <a:fillRect/>
          </a:stretch>
        </p:blipFill>
        <p:spPr>
          <a:xfrm>
            <a:off x="711696" y="5475030"/>
            <a:ext cx="275511" cy="344448"/>
          </a:xfrm>
          <a:prstGeom prst="rect">
            <a:avLst/>
          </a:prstGeom>
        </p:spPr>
      </p:pic>
      <p:sp>
        <p:nvSpPr>
          <p:cNvPr id="23" name="Text 16"/>
          <p:cNvSpPr/>
          <p:nvPr/>
        </p:nvSpPr>
        <p:spPr>
          <a:xfrm>
            <a:off x="1768078" y="5503783"/>
            <a:ext cx="2296239" cy="287060"/>
          </a:xfrm>
          <a:prstGeom prst="rect">
            <a:avLst/>
          </a:prstGeom>
          <a:noFill/>
          <a:ln/>
        </p:spPr>
        <p:txBody>
          <a:bodyPr wrap="none" lIns="0" tIns="0" rIns="0" bIns="0" rtlCol="0" anchor="t"/>
          <a:lstStyle/>
          <a:p>
            <a:pPr marL="0" indent="0" algn="l">
              <a:lnSpc>
                <a:spcPts val="2250"/>
              </a:lnSpc>
              <a:buNone/>
            </a:pPr>
            <a:r>
              <a:rPr lang="en-US" sz="1800" dirty="0">
                <a:solidFill>
                  <a:srgbClr val="504C49"/>
                </a:solidFill>
                <a:latin typeface="Platypi Medium" pitchFamily="34" charset="0"/>
                <a:ea typeface="Platypi Medium" pitchFamily="34" charset="-122"/>
                <a:cs typeface="Platypi Medium" pitchFamily="34" charset="-120"/>
              </a:rPr>
              <a:t>Documentation</a:t>
            </a:r>
            <a:endParaRPr lang="en-US" sz="1800" dirty="0"/>
          </a:p>
        </p:txBody>
      </p:sp>
      <p:sp>
        <p:nvSpPr>
          <p:cNvPr id="24" name="Text 17"/>
          <p:cNvSpPr/>
          <p:nvPr/>
        </p:nvSpPr>
        <p:spPr>
          <a:xfrm>
            <a:off x="1768078" y="5900976"/>
            <a:ext cx="6732984" cy="293846"/>
          </a:xfrm>
          <a:prstGeom prst="rect">
            <a:avLst/>
          </a:prstGeom>
          <a:noFill/>
          <a:ln/>
        </p:spPr>
        <p:txBody>
          <a:bodyPr wrap="none" lIns="0" tIns="0" rIns="0" bIns="0" rtlCol="0" anchor="t"/>
          <a:lstStyle/>
          <a:p>
            <a:pPr marL="0" indent="0" algn="l">
              <a:lnSpc>
                <a:spcPts val="2300"/>
              </a:lnSpc>
              <a:buNone/>
            </a:pPr>
            <a:r>
              <a:rPr lang="en-US" sz="1400" dirty="0">
                <a:solidFill>
                  <a:srgbClr val="504C49"/>
                </a:solidFill>
                <a:latin typeface="Source Serif Pro" pitchFamily="34" charset="0"/>
                <a:ea typeface="Source Serif Pro" pitchFamily="34" charset="-122"/>
                <a:cs typeface="Source Serif Pro" pitchFamily="34" charset="-120"/>
              </a:rPr>
              <a:t>No authority to raise assessments or issue formal demand notices</a:t>
            </a:r>
            <a:endParaRPr lang="en-US" sz="1400" dirty="0"/>
          </a:p>
        </p:txBody>
      </p:sp>
      <p:sp>
        <p:nvSpPr>
          <p:cNvPr id="25" name="Text 18"/>
          <p:cNvSpPr/>
          <p:nvPr/>
        </p:nvSpPr>
        <p:spPr>
          <a:xfrm>
            <a:off x="642938" y="6401395"/>
            <a:ext cx="7858125" cy="1175385"/>
          </a:xfrm>
          <a:prstGeom prst="rect">
            <a:avLst/>
          </a:prstGeom>
          <a:noFill/>
          <a:ln/>
        </p:spPr>
        <p:txBody>
          <a:bodyPr wrap="square" lIns="0" tIns="0" rIns="0" bIns="0" rtlCol="0" anchor="t"/>
          <a:lstStyle/>
          <a:p>
            <a:pPr marL="0" indent="0" algn="l">
              <a:lnSpc>
                <a:spcPts val="2300"/>
              </a:lnSpc>
              <a:buNone/>
            </a:pPr>
            <a:r>
              <a:rPr lang="en-US" sz="1400" dirty="0">
                <a:solidFill>
                  <a:srgbClr val="504C49"/>
                </a:solidFill>
                <a:latin typeface="Source Serif Pro" pitchFamily="34" charset="0"/>
                <a:ea typeface="Source Serif Pro" pitchFamily="34" charset="-122"/>
                <a:cs typeface="Source Serif Pro" pitchFamily="34" charset="-120"/>
              </a:rPr>
              <a:t>Kenya's withdrawal has not only disrupted tariff application but dismantled the full regulatory infrastructure governing how imported goods are processed, controlled, verified, valued, taxed, and released. This fundamental breakdown of administrative authority opens the door to legal uncertainty, revenue loss, and potential abuse at the border.</a:t>
            </a:r>
            <a:endParaRPr lang="en-US" sz="1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1009055"/>
            <a:ext cx="9422606" cy="708779"/>
          </a:xfrm>
          <a:prstGeom prst="rect">
            <a:avLst/>
          </a:prstGeom>
          <a:noFill/>
          <a:ln/>
        </p:spPr>
        <p:txBody>
          <a:bodyPr wrap="none" lIns="0" tIns="0" rIns="0" bIns="0" rtlCol="0" anchor="t"/>
          <a:lstStyle/>
          <a:p>
            <a:pPr marL="0" indent="0" algn="l">
              <a:lnSpc>
                <a:spcPts val="5550"/>
              </a:lnSpc>
              <a:buNone/>
            </a:pPr>
            <a:r>
              <a:rPr lang="en-US" sz="4450" dirty="0">
                <a:solidFill>
                  <a:srgbClr val="201B18"/>
                </a:solidFill>
                <a:latin typeface="Platypi Medium" pitchFamily="34" charset="0"/>
                <a:ea typeface="Platypi Medium" pitchFamily="34" charset="-122"/>
                <a:cs typeface="Platypi Medium" pitchFamily="34" charset="-120"/>
              </a:rPr>
              <a:t>Exposure to Retaliatory Measures</a:t>
            </a:r>
            <a:endParaRPr lang="en-US" sz="4450" dirty="0"/>
          </a:p>
        </p:txBody>
      </p:sp>
      <p:sp>
        <p:nvSpPr>
          <p:cNvPr id="3" name="Text 1"/>
          <p:cNvSpPr/>
          <p:nvPr/>
        </p:nvSpPr>
        <p:spPr>
          <a:xfrm>
            <a:off x="793790" y="2284809"/>
            <a:ext cx="4120753" cy="748427"/>
          </a:xfrm>
          <a:prstGeom prst="rect">
            <a:avLst/>
          </a:prstGeom>
          <a:noFill/>
          <a:ln/>
        </p:spPr>
        <p:txBody>
          <a:bodyPr wrap="none" lIns="0" tIns="0" rIns="0" bIns="0" rtlCol="0" anchor="t"/>
          <a:lstStyle/>
          <a:p>
            <a:pPr marL="0" indent="0" algn="ctr">
              <a:lnSpc>
                <a:spcPts val="5850"/>
              </a:lnSpc>
              <a:buNone/>
            </a:pPr>
            <a:r>
              <a:rPr lang="en-US" sz="5850" dirty="0">
                <a:solidFill>
                  <a:srgbClr val="504C49"/>
                </a:solidFill>
                <a:latin typeface="Platypi Medium" pitchFamily="34" charset="0"/>
                <a:ea typeface="Platypi Medium" pitchFamily="34" charset="-122"/>
                <a:cs typeface="Platypi Medium" pitchFamily="34" charset="-120"/>
              </a:rPr>
              <a:t>$5.3B</a:t>
            </a:r>
            <a:endParaRPr lang="en-US" sz="5850" dirty="0"/>
          </a:p>
        </p:txBody>
      </p:sp>
      <p:sp>
        <p:nvSpPr>
          <p:cNvPr id="4" name="Text 2"/>
          <p:cNvSpPr/>
          <p:nvPr/>
        </p:nvSpPr>
        <p:spPr>
          <a:xfrm>
            <a:off x="1436489" y="3316605"/>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504C49"/>
                </a:solidFill>
                <a:latin typeface="Platypi Medium" pitchFamily="34" charset="0"/>
                <a:ea typeface="Platypi Medium" pitchFamily="34" charset="-122"/>
                <a:cs typeface="Platypi Medium" pitchFamily="34" charset="-120"/>
              </a:rPr>
              <a:t>Intra-African Trade</a:t>
            </a:r>
            <a:endParaRPr lang="en-US" sz="2200" dirty="0"/>
          </a:p>
        </p:txBody>
      </p:sp>
      <p:sp>
        <p:nvSpPr>
          <p:cNvPr id="5" name="Text 3"/>
          <p:cNvSpPr/>
          <p:nvPr/>
        </p:nvSpPr>
        <p:spPr>
          <a:xfrm>
            <a:off x="793790" y="3807023"/>
            <a:ext cx="4120753" cy="725805"/>
          </a:xfrm>
          <a:prstGeom prst="rect">
            <a:avLst/>
          </a:prstGeom>
          <a:noFill/>
          <a:ln/>
        </p:spPr>
        <p:txBody>
          <a:bodyPr wrap="square" lIns="0" tIns="0" rIns="0" bIns="0" rtlCol="0" anchor="t"/>
          <a:lstStyle/>
          <a:p>
            <a:pPr marL="0" indent="0" algn="ctr">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Kenya's total merchandise trade with African countries (19% of total trade)</a:t>
            </a:r>
            <a:endParaRPr lang="en-US" sz="1750" dirty="0"/>
          </a:p>
        </p:txBody>
      </p:sp>
      <p:sp>
        <p:nvSpPr>
          <p:cNvPr id="6" name="Text 4"/>
          <p:cNvSpPr/>
          <p:nvPr/>
        </p:nvSpPr>
        <p:spPr>
          <a:xfrm>
            <a:off x="5254704" y="2284809"/>
            <a:ext cx="4120872" cy="748427"/>
          </a:xfrm>
          <a:prstGeom prst="rect">
            <a:avLst/>
          </a:prstGeom>
          <a:noFill/>
          <a:ln/>
        </p:spPr>
        <p:txBody>
          <a:bodyPr wrap="none" lIns="0" tIns="0" rIns="0" bIns="0" rtlCol="0" anchor="t"/>
          <a:lstStyle/>
          <a:p>
            <a:pPr marL="0" indent="0" algn="ctr">
              <a:lnSpc>
                <a:spcPts val="5850"/>
              </a:lnSpc>
              <a:buNone/>
            </a:pPr>
            <a:r>
              <a:rPr lang="en-US" sz="5850" dirty="0">
                <a:solidFill>
                  <a:srgbClr val="504C49"/>
                </a:solidFill>
                <a:latin typeface="Platypi Medium" pitchFamily="34" charset="0"/>
                <a:ea typeface="Platypi Medium" pitchFamily="34" charset="-122"/>
                <a:cs typeface="Platypi Medium" pitchFamily="34" charset="-120"/>
              </a:rPr>
              <a:t>$3B</a:t>
            </a:r>
            <a:endParaRPr lang="en-US" sz="5850" dirty="0"/>
          </a:p>
        </p:txBody>
      </p:sp>
      <p:sp>
        <p:nvSpPr>
          <p:cNvPr id="7" name="Text 5"/>
          <p:cNvSpPr/>
          <p:nvPr/>
        </p:nvSpPr>
        <p:spPr>
          <a:xfrm>
            <a:off x="5897523" y="3316605"/>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504C49"/>
                </a:solidFill>
                <a:latin typeface="Platypi Medium" pitchFamily="34" charset="0"/>
                <a:ea typeface="Platypi Medium" pitchFamily="34" charset="-122"/>
                <a:cs typeface="Platypi Medium" pitchFamily="34" charset="-120"/>
              </a:rPr>
              <a:t>African Exports</a:t>
            </a:r>
            <a:endParaRPr lang="en-US" sz="2200" dirty="0"/>
          </a:p>
        </p:txBody>
      </p:sp>
      <p:sp>
        <p:nvSpPr>
          <p:cNvPr id="8" name="Text 6"/>
          <p:cNvSpPr/>
          <p:nvPr/>
        </p:nvSpPr>
        <p:spPr>
          <a:xfrm>
            <a:off x="5254704" y="3807023"/>
            <a:ext cx="4120872" cy="725805"/>
          </a:xfrm>
          <a:prstGeom prst="rect">
            <a:avLst/>
          </a:prstGeom>
          <a:noFill/>
          <a:ln/>
        </p:spPr>
        <p:txBody>
          <a:bodyPr wrap="square" lIns="0" tIns="0" rIns="0" bIns="0" rtlCol="0" anchor="t"/>
          <a:lstStyle/>
          <a:p>
            <a:pPr marL="0" indent="0" algn="ctr">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Kenya's exports to African countries (41% of total exports)</a:t>
            </a:r>
            <a:endParaRPr lang="en-US" sz="1750" dirty="0"/>
          </a:p>
        </p:txBody>
      </p:sp>
      <p:sp>
        <p:nvSpPr>
          <p:cNvPr id="9" name="Text 7"/>
          <p:cNvSpPr/>
          <p:nvPr/>
        </p:nvSpPr>
        <p:spPr>
          <a:xfrm>
            <a:off x="9715738" y="2284809"/>
            <a:ext cx="4120753" cy="748427"/>
          </a:xfrm>
          <a:prstGeom prst="rect">
            <a:avLst/>
          </a:prstGeom>
          <a:noFill/>
          <a:ln/>
        </p:spPr>
        <p:txBody>
          <a:bodyPr wrap="none" lIns="0" tIns="0" rIns="0" bIns="0" rtlCol="0" anchor="t"/>
          <a:lstStyle/>
          <a:p>
            <a:pPr marL="0" indent="0" algn="ctr">
              <a:lnSpc>
                <a:spcPts val="5850"/>
              </a:lnSpc>
              <a:buNone/>
            </a:pPr>
            <a:r>
              <a:rPr lang="en-US" sz="5850" dirty="0">
                <a:solidFill>
                  <a:srgbClr val="504C49"/>
                </a:solidFill>
                <a:latin typeface="Platypi Medium" pitchFamily="34" charset="0"/>
                <a:ea typeface="Platypi Medium" pitchFamily="34" charset="-122"/>
                <a:cs typeface="Platypi Medium" pitchFamily="34" charset="-120"/>
              </a:rPr>
              <a:t>62%</a:t>
            </a:r>
            <a:endParaRPr lang="en-US" sz="5850" dirty="0"/>
          </a:p>
        </p:txBody>
      </p:sp>
      <p:sp>
        <p:nvSpPr>
          <p:cNvPr id="10" name="Text 8"/>
          <p:cNvSpPr/>
          <p:nvPr/>
        </p:nvSpPr>
        <p:spPr>
          <a:xfrm>
            <a:off x="10358438" y="3316605"/>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504C49"/>
                </a:solidFill>
                <a:latin typeface="Platypi Medium" pitchFamily="34" charset="0"/>
                <a:ea typeface="Platypi Medium" pitchFamily="34" charset="-122"/>
                <a:cs typeface="Platypi Medium" pitchFamily="34" charset="-120"/>
              </a:rPr>
              <a:t>Top Partners</a:t>
            </a:r>
            <a:endParaRPr lang="en-US" sz="2200" dirty="0"/>
          </a:p>
        </p:txBody>
      </p:sp>
      <p:sp>
        <p:nvSpPr>
          <p:cNvPr id="11" name="Text 9"/>
          <p:cNvSpPr/>
          <p:nvPr/>
        </p:nvSpPr>
        <p:spPr>
          <a:xfrm>
            <a:off x="9715738" y="3807023"/>
            <a:ext cx="4120753" cy="1088708"/>
          </a:xfrm>
          <a:prstGeom prst="rect">
            <a:avLst/>
          </a:prstGeom>
          <a:noFill/>
          <a:ln/>
        </p:spPr>
        <p:txBody>
          <a:bodyPr wrap="square" lIns="0" tIns="0" rIns="0" bIns="0" rtlCol="0" anchor="t"/>
          <a:lstStyle/>
          <a:p>
            <a:pPr marL="0" indent="0" algn="ctr">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Percentage of Kenya's intra-African trade with Uganda, Tanzania, Egypt, and South Africa</a:t>
            </a:r>
            <a:endParaRPr lang="en-US" sz="1750" dirty="0"/>
          </a:p>
        </p:txBody>
      </p:sp>
      <p:sp>
        <p:nvSpPr>
          <p:cNvPr id="12" name="Text 10"/>
          <p:cNvSpPr/>
          <p:nvPr/>
        </p:nvSpPr>
        <p:spPr>
          <a:xfrm>
            <a:off x="793790" y="5150882"/>
            <a:ext cx="13042821" cy="1088708"/>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By breaching its AfCFTA tariff concessions, Kenya exposes itself to reciprocal trade measures from fellow State Parties. Under AfCFTA's principle of reciprocity, member states like South Africa, Egypt, Uganda, and Tanzania may impose countermeasures against Kenyan exports, affecting key products such as tea, steel, palm oil, medicaments, and cement.</a:t>
            </a:r>
            <a:endParaRPr lang="en-US" sz="1750" dirty="0"/>
          </a:p>
        </p:txBody>
      </p:sp>
      <p:sp>
        <p:nvSpPr>
          <p:cNvPr id="13" name="Text 11"/>
          <p:cNvSpPr/>
          <p:nvPr/>
        </p:nvSpPr>
        <p:spPr>
          <a:xfrm>
            <a:off x="793790" y="6494740"/>
            <a:ext cx="13042821" cy="725805"/>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These retaliatory measures could result in loss of price competitiveness, reduced market share, contractual disruptions, and ultimately, reduced foreign exchange earnings from key regional clients.</a:t>
            </a:r>
            <a:endParaRPr lang="en-US" sz="1750" dirty="0"/>
          </a:p>
        </p:txBody>
      </p:sp>
      <p:pic>
        <p:nvPicPr>
          <p:cNvPr id="14" name="Picture 13">
            <a:extLst>
              <a:ext uri="{FF2B5EF4-FFF2-40B4-BE49-F238E27FC236}">
                <a16:creationId xmlns:a16="http://schemas.microsoft.com/office/drawing/2014/main" id="{70CF5303-0EE6-C648-5960-C757B00B474D}"/>
              </a:ext>
            </a:extLst>
          </p:cNvPr>
          <p:cNvPicPr>
            <a:picLocks noChangeAspect="1"/>
          </p:cNvPicPr>
          <p:nvPr/>
        </p:nvPicPr>
        <p:blipFill>
          <a:blip r:embed="rId3"/>
          <a:stretch>
            <a:fillRect/>
          </a:stretch>
        </p:blipFill>
        <p:spPr>
          <a:xfrm>
            <a:off x="12784667" y="6857644"/>
            <a:ext cx="1845733" cy="132091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15328" y="725924"/>
            <a:ext cx="7826931" cy="638770"/>
          </a:xfrm>
          <a:prstGeom prst="rect">
            <a:avLst/>
          </a:prstGeom>
          <a:noFill/>
          <a:ln/>
        </p:spPr>
        <p:txBody>
          <a:bodyPr wrap="none" lIns="0" tIns="0" rIns="0" bIns="0" rtlCol="0" anchor="t"/>
          <a:lstStyle/>
          <a:p>
            <a:pPr marL="0" indent="0" algn="l">
              <a:lnSpc>
                <a:spcPts val="5000"/>
              </a:lnSpc>
              <a:buNone/>
            </a:pPr>
            <a:r>
              <a:rPr lang="en-US" sz="4000" dirty="0">
                <a:solidFill>
                  <a:srgbClr val="201B18"/>
                </a:solidFill>
                <a:latin typeface="Platypi Medium" pitchFamily="34" charset="0"/>
                <a:ea typeface="Platypi Medium" pitchFamily="34" charset="-122"/>
                <a:cs typeface="Platypi Medium" pitchFamily="34" charset="-120"/>
              </a:rPr>
              <a:t>Impact on Regional Integration</a:t>
            </a:r>
            <a:endParaRPr lang="en-US" sz="4000" dirty="0"/>
          </a:p>
        </p:txBody>
      </p:sp>
      <p:pic>
        <p:nvPicPr>
          <p:cNvPr id="3" name="Image 0" descr="preencoded.png"/>
          <p:cNvPicPr>
            <a:picLocks noChangeAspect="1"/>
          </p:cNvPicPr>
          <p:nvPr/>
        </p:nvPicPr>
        <p:blipFill>
          <a:blip r:embed="rId3"/>
          <a:stretch>
            <a:fillRect/>
          </a:stretch>
        </p:blipFill>
        <p:spPr>
          <a:xfrm>
            <a:off x="2926199" y="1773436"/>
            <a:ext cx="2177891" cy="1177647"/>
          </a:xfrm>
          <a:prstGeom prst="rect">
            <a:avLst/>
          </a:prstGeom>
        </p:spPr>
      </p:pic>
      <p:pic>
        <p:nvPicPr>
          <p:cNvPr id="4" name="Image 1" descr="preencoded.png"/>
          <p:cNvPicPr>
            <a:picLocks noChangeAspect="1"/>
          </p:cNvPicPr>
          <p:nvPr/>
        </p:nvPicPr>
        <p:blipFill>
          <a:blip r:embed="rId4"/>
          <a:stretch>
            <a:fillRect/>
          </a:stretch>
        </p:blipFill>
        <p:spPr>
          <a:xfrm>
            <a:off x="3871436" y="2328624"/>
            <a:ext cx="287417" cy="359212"/>
          </a:xfrm>
          <a:prstGeom prst="rect">
            <a:avLst/>
          </a:prstGeom>
        </p:spPr>
      </p:pic>
      <p:sp>
        <p:nvSpPr>
          <p:cNvPr id="5" name="Text 1"/>
          <p:cNvSpPr/>
          <p:nvPr/>
        </p:nvSpPr>
        <p:spPr>
          <a:xfrm>
            <a:off x="5308402" y="1977747"/>
            <a:ext cx="2555081" cy="319326"/>
          </a:xfrm>
          <a:prstGeom prst="rect">
            <a:avLst/>
          </a:prstGeom>
          <a:noFill/>
          <a:ln/>
        </p:spPr>
        <p:txBody>
          <a:bodyPr wrap="none" lIns="0" tIns="0" rIns="0" bIns="0" rtlCol="0" anchor="t"/>
          <a:lstStyle/>
          <a:p>
            <a:pPr marL="0" indent="0" algn="l">
              <a:lnSpc>
                <a:spcPts val="2500"/>
              </a:lnSpc>
              <a:buNone/>
            </a:pPr>
            <a:r>
              <a:rPr lang="en-US" sz="2000" dirty="0">
                <a:solidFill>
                  <a:srgbClr val="504C49"/>
                </a:solidFill>
                <a:latin typeface="Platypi Medium" pitchFamily="34" charset="0"/>
                <a:ea typeface="Platypi Medium" pitchFamily="34" charset="-122"/>
                <a:cs typeface="Platypi Medium" pitchFamily="34" charset="-120"/>
              </a:rPr>
              <a:t>Treaty Violation</a:t>
            </a:r>
            <a:endParaRPr lang="en-US" sz="2000" dirty="0"/>
          </a:p>
        </p:txBody>
      </p:sp>
      <p:sp>
        <p:nvSpPr>
          <p:cNvPr id="6" name="Text 2"/>
          <p:cNvSpPr/>
          <p:nvPr/>
        </p:nvSpPr>
        <p:spPr>
          <a:xfrm>
            <a:off x="5308402" y="2419707"/>
            <a:ext cx="3608784" cy="327065"/>
          </a:xfrm>
          <a:prstGeom prst="rect">
            <a:avLst/>
          </a:prstGeom>
          <a:noFill/>
          <a:ln/>
        </p:spPr>
        <p:txBody>
          <a:bodyPr wrap="non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Breach of pacta sunt servanda principle</a:t>
            </a:r>
            <a:endParaRPr lang="en-US" sz="1600" dirty="0"/>
          </a:p>
        </p:txBody>
      </p:sp>
      <p:sp>
        <p:nvSpPr>
          <p:cNvPr id="7" name="Shape 3"/>
          <p:cNvSpPr/>
          <p:nvPr/>
        </p:nvSpPr>
        <p:spPr>
          <a:xfrm>
            <a:off x="5155168" y="2967038"/>
            <a:ext cx="8708827" cy="11430"/>
          </a:xfrm>
          <a:prstGeom prst="roundRect">
            <a:avLst>
              <a:gd name="adj" fmla="val 268255"/>
            </a:avLst>
          </a:prstGeom>
          <a:solidFill>
            <a:srgbClr val="D8D4D4"/>
          </a:solidFill>
          <a:ln/>
        </p:spPr>
        <p:txBody>
          <a:bodyPr/>
          <a:lstStyle/>
          <a:p>
            <a:endParaRPr lang="en-US"/>
          </a:p>
        </p:txBody>
      </p:sp>
      <p:pic>
        <p:nvPicPr>
          <p:cNvPr id="8" name="Image 2" descr="preencoded.png"/>
          <p:cNvPicPr>
            <a:picLocks noChangeAspect="1"/>
          </p:cNvPicPr>
          <p:nvPr/>
        </p:nvPicPr>
        <p:blipFill>
          <a:blip r:embed="rId5"/>
          <a:stretch>
            <a:fillRect/>
          </a:stretch>
        </p:blipFill>
        <p:spPr>
          <a:xfrm>
            <a:off x="1837253" y="3002161"/>
            <a:ext cx="4355902" cy="1177647"/>
          </a:xfrm>
          <a:prstGeom prst="rect">
            <a:avLst/>
          </a:prstGeom>
        </p:spPr>
      </p:pic>
      <p:pic>
        <p:nvPicPr>
          <p:cNvPr id="9" name="Image 3" descr="preencoded.png"/>
          <p:cNvPicPr>
            <a:picLocks noChangeAspect="1"/>
          </p:cNvPicPr>
          <p:nvPr/>
        </p:nvPicPr>
        <p:blipFill>
          <a:blip r:embed="rId6"/>
          <a:stretch>
            <a:fillRect/>
          </a:stretch>
        </p:blipFill>
        <p:spPr>
          <a:xfrm>
            <a:off x="3871436" y="3411379"/>
            <a:ext cx="287417" cy="359212"/>
          </a:xfrm>
          <a:prstGeom prst="rect">
            <a:avLst/>
          </a:prstGeom>
        </p:spPr>
      </p:pic>
      <p:sp>
        <p:nvSpPr>
          <p:cNvPr id="10" name="Text 4"/>
          <p:cNvSpPr/>
          <p:nvPr/>
        </p:nvSpPr>
        <p:spPr>
          <a:xfrm>
            <a:off x="6397466" y="3206472"/>
            <a:ext cx="2555081" cy="319326"/>
          </a:xfrm>
          <a:prstGeom prst="rect">
            <a:avLst/>
          </a:prstGeom>
          <a:noFill/>
          <a:ln/>
        </p:spPr>
        <p:txBody>
          <a:bodyPr wrap="none" lIns="0" tIns="0" rIns="0" bIns="0" rtlCol="0" anchor="t"/>
          <a:lstStyle/>
          <a:p>
            <a:pPr marL="0" indent="0" algn="l">
              <a:lnSpc>
                <a:spcPts val="2500"/>
              </a:lnSpc>
              <a:buNone/>
            </a:pPr>
            <a:r>
              <a:rPr lang="en-US" sz="2000" dirty="0">
                <a:solidFill>
                  <a:srgbClr val="504C49"/>
                </a:solidFill>
                <a:latin typeface="Platypi Medium" pitchFamily="34" charset="0"/>
                <a:ea typeface="Platypi Medium" pitchFamily="34" charset="-122"/>
                <a:cs typeface="Platypi Medium" pitchFamily="34" charset="-120"/>
              </a:rPr>
              <a:t>EAC Credibility</a:t>
            </a:r>
            <a:endParaRPr lang="en-US" sz="2000" dirty="0"/>
          </a:p>
        </p:txBody>
      </p:sp>
      <p:sp>
        <p:nvSpPr>
          <p:cNvPr id="11" name="Text 5"/>
          <p:cNvSpPr/>
          <p:nvPr/>
        </p:nvSpPr>
        <p:spPr>
          <a:xfrm>
            <a:off x="6397466" y="3648432"/>
            <a:ext cx="3782258" cy="327065"/>
          </a:xfrm>
          <a:prstGeom prst="rect">
            <a:avLst/>
          </a:prstGeom>
          <a:noFill/>
          <a:ln/>
        </p:spPr>
        <p:txBody>
          <a:bodyPr wrap="non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Undermining collective regional standing</a:t>
            </a:r>
            <a:endParaRPr lang="en-US" sz="1600" dirty="0"/>
          </a:p>
        </p:txBody>
      </p:sp>
      <p:sp>
        <p:nvSpPr>
          <p:cNvPr id="12" name="Shape 6"/>
          <p:cNvSpPr/>
          <p:nvPr/>
        </p:nvSpPr>
        <p:spPr>
          <a:xfrm>
            <a:off x="6244233" y="4195763"/>
            <a:ext cx="7619762" cy="11430"/>
          </a:xfrm>
          <a:prstGeom prst="roundRect">
            <a:avLst>
              <a:gd name="adj" fmla="val 268255"/>
            </a:avLst>
          </a:prstGeom>
          <a:solidFill>
            <a:srgbClr val="D8D4D4"/>
          </a:solidFill>
          <a:ln/>
        </p:spPr>
        <p:txBody>
          <a:bodyPr/>
          <a:lstStyle/>
          <a:p>
            <a:endParaRPr lang="en-US"/>
          </a:p>
        </p:txBody>
      </p:sp>
      <p:pic>
        <p:nvPicPr>
          <p:cNvPr id="13" name="Image 4" descr="preencoded.png"/>
          <p:cNvPicPr>
            <a:picLocks noChangeAspect="1"/>
          </p:cNvPicPr>
          <p:nvPr/>
        </p:nvPicPr>
        <p:blipFill>
          <a:blip r:embed="rId7"/>
          <a:stretch>
            <a:fillRect/>
          </a:stretch>
        </p:blipFill>
        <p:spPr>
          <a:xfrm>
            <a:off x="748308" y="4230886"/>
            <a:ext cx="6533793" cy="1177647"/>
          </a:xfrm>
          <a:prstGeom prst="rect">
            <a:avLst/>
          </a:prstGeom>
        </p:spPr>
      </p:pic>
      <p:pic>
        <p:nvPicPr>
          <p:cNvPr id="14" name="Image 5" descr="preencoded.png"/>
          <p:cNvPicPr>
            <a:picLocks noChangeAspect="1"/>
          </p:cNvPicPr>
          <p:nvPr/>
        </p:nvPicPr>
        <p:blipFill>
          <a:blip r:embed="rId8"/>
          <a:stretch>
            <a:fillRect/>
          </a:stretch>
        </p:blipFill>
        <p:spPr>
          <a:xfrm>
            <a:off x="3871436" y="4640104"/>
            <a:ext cx="287417" cy="359212"/>
          </a:xfrm>
          <a:prstGeom prst="rect">
            <a:avLst/>
          </a:prstGeom>
        </p:spPr>
      </p:pic>
      <p:sp>
        <p:nvSpPr>
          <p:cNvPr id="15" name="Text 7"/>
          <p:cNvSpPr/>
          <p:nvPr/>
        </p:nvSpPr>
        <p:spPr>
          <a:xfrm>
            <a:off x="7486412" y="4435197"/>
            <a:ext cx="2555081" cy="319326"/>
          </a:xfrm>
          <a:prstGeom prst="rect">
            <a:avLst/>
          </a:prstGeom>
          <a:noFill/>
          <a:ln/>
        </p:spPr>
        <p:txBody>
          <a:bodyPr wrap="none" lIns="0" tIns="0" rIns="0" bIns="0" rtlCol="0" anchor="t"/>
          <a:lstStyle/>
          <a:p>
            <a:pPr marL="0" indent="0" algn="l">
              <a:lnSpc>
                <a:spcPts val="2500"/>
              </a:lnSpc>
              <a:buNone/>
            </a:pPr>
            <a:r>
              <a:rPr lang="en-US" sz="2000" dirty="0">
                <a:solidFill>
                  <a:srgbClr val="504C49"/>
                </a:solidFill>
                <a:latin typeface="Platypi Medium" pitchFamily="34" charset="0"/>
                <a:ea typeface="Platypi Medium" pitchFamily="34" charset="-122"/>
                <a:cs typeface="Platypi Medium" pitchFamily="34" charset="-120"/>
              </a:rPr>
              <a:t>Legal Hierarchy</a:t>
            </a:r>
            <a:endParaRPr lang="en-US" sz="2000" dirty="0"/>
          </a:p>
        </p:txBody>
      </p:sp>
      <p:sp>
        <p:nvSpPr>
          <p:cNvPr id="16" name="Text 8"/>
          <p:cNvSpPr/>
          <p:nvPr/>
        </p:nvSpPr>
        <p:spPr>
          <a:xfrm>
            <a:off x="7486412" y="4877157"/>
            <a:ext cx="2689860" cy="327065"/>
          </a:xfrm>
          <a:prstGeom prst="rect">
            <a:avLst/>
          </a:prstGeom>
          <a:noFill/>
          <a:ln/>
        </p:spPr>
        <p:txBody>
          <a:bodyPr wrap="non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Violation of treaty supremacy</a:t>
            </a:r>
            <a:endParaRPr lang="en-US" sz="1600" dirty="0"/>
          </a:p>
        </p:txBody>
      </p:sp>
      <p:sp>
        <p:nvSpPr>
          <p:cNvPr id="17" name="Text 9"/>
          <p:cNvSpPr/>
          <p:nvPr/>
        </p:nvSpPr>
        <p:spPr>
          <a:xfrm>
            <a:off x="715328" y="5638443"/>
            <a:ext cx="13199745" cy="654129"/>
          </a:xfrm>
          <a:prstGeom prst="rect">
            <a:avLst/>
          </a:prstGeom>
          <a:noFill/>
          <a:ln/>
        </p:spPr>
        <p:txBody>
          <a:bodyPr wrap="squar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Kenya's deviation from a jointly submitted regional tariff offer undermines the collective credibility of the EAC under the AfCFTA. Other Partner States, despite remaining compliant, could be viewed as co-breaching or unreliable, affecting the bloc's negotiating power in future trade rounds.</a:t>
            </a:r>
            <a:endParaRPr lang="en-US" sz="1600" dirty="0"/>
          </a:p>
        </p:txBody>
      </p:sp>
      <p:sp>
        <p:nvSpPr>
          <p:cNvPr id="18" name="Text 10"/>
          <p:cNvSpPr/>
          <p:nvPr/>
        </p:nvSpPr>
        <p:spPr>
          <a:xfrm>
            <a:off x="715328" y="6522482"/>
            <a:ext cx="13199745" cy="981194"/>
          </a:xfrm>
          <a:prstGeom prst="rect">
            <a:avLst/>
          </a:prstGeom>
          <a:noFill/>
          <a:ln/>
        </p:spPr>
        <p:txBody>
          <a:bodyPr wrap="square" lIns="0" tIns="0" rIns="0" bIns="0" rtlCol="0" anchor="t"/>
          <a:lstStyle/>
          <a:p>
            <a:pPr marL="0" indent="0" algn="l">
              <a:lnSpc>
                <a:spcPts val="2550"/>
              </a:lnSpc>
              <a:buNone/>
            </a:pPr>
            <a:r>
              <a:rPr lang="en-US" sz="1600" dirty="0">
                <a:solidFill>
                  <a:srgbClr val="504C49"/>
                </a:solidFill>
                <a:latin typeface="Source Serif Pro" pitchFamily="34" charset="0"/>
                <a:ea typeface="Source Serif Pro" pitchFamily="34" charset="-122"/>
                <a:cs typeface="Source Serif Pro" pitchFamily="34" charset="-120"/>
              </a:rPr>
              <a:t>This action runs afoul of the principle that treaties must be honored in good faith. As reaffirmed in Kenyan jurisprudence, a State may not invoke its own domestic law as justification for failing to perform international obligations. By subordinating Community and multilateral law to national legislation, Kenya has violated both the EAC's legal hierarchy and the AfCFTA's supremacy clause.</a:t>
            </a:r>
            <a:endParaRPr lang="en-US" sz="1600" dirty="0"/>
          </a:p>
        </p:txBody>
      </p:sp>
      <p:pic>
        <p:nvPicPr>
          <p:cNvPr id="19" name="Picture 18">
            <a:extLst>
              <a:ext uri="{FF2B5EF4-FFF2-40B4-BE49-F238E27FC236}">
                <a16:creationId xmlns:a16="http://schemas.microsoft.com/office/drawing/2014/main" id="{1ADFF63C-D4BB-45C0-567B-6F91418A632B}"/>
              </a:ext>
            </a:extLst>
          </p:cNvPr>
          <p:cNvPicPr>
            <a:picLocks noChangeAspect="1"/>
          </p:cNvPicPr>
          <p:nvPr/>
        </p:nvPicPr>
        <p:blipFill>
          <a:blip r:embed="rId9"/>
          <a:stretch>
            <a:fillRect/>
          </a:stretch>
        </p:blipFill>
        <p:spPr>
          <a:xfrm>
            <a:off x="12784667" y="7176492"/>
            <a:ext cx="1845733" cy="100207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710446" y="627698"/>
            <a:ext cx="7723108" cy="1268492"/>
          </a:xfrm>
          <a:prstGeom prst="rect">
            <a:avLst/>
          </a:prstGeom>
          <a:noFill/>
          <a:ln/>
        </p:spPr>
        <p:txBody>
          <a:bodyPr wrap="square" lIns="0" tIns="0" rIns="0" bIns="0" rtlCol="0" anchor="t"/>
          <a:lstStyle/>
          <a:p>
            <a:pPr marL="0" indent="0" algn="l">
              <a:lnSpc>
                <a:spcPts val="4950"/>
              </a:lnSpc>
              <a:buNone/>
            </a:pPr>
            <a:r>
              <a:rPr lang="en-US" sz="3950" dirty="0">
                <a:solidFill>
                  <a:srgbClr val="201B18"/>
                </a:solidFill>
                <a:latin typeface="Platypi Medium" pitchFamily="34" charset="0"/>
                <a:ea typeface="Platypi Medium" pitchFamily="34" charset="-122"/>
                <a:cs typeface="Platypi Medium" pitchFamily="34" charset="-120"/>
              </a:rPr>
              <a:t>Procedural and Institutional Violations</a:t>
            </a:r>
            <a:endParaRPr lang="en-US" sz="3950" dirty="0"/>
          </a:p>
        </p:txBody>
      </p:sp>
      <p:sp>
        <p:nvSpPr>
          <p:cNvPr id="4" name="Shape 1"/>
          <p:cNvSpPr/>
          <p:nvPr/>
        </p:nvSpPr>
        <p:spPr>
          <a:xfrm>
            <a:off x="710446" y="2200632"/>
            <a:ext cx="152162" cy="1088350"/>
          </a:xfrm>
          <a:prstGeom prst="roundRect">
            <a:avLst>
              <a:gd name="adj" fmla="val 20012"/>
            </a:avLst>
          </a:prstGeom>
          <a:solidFill>
            <a:srgbClr val="F9F7F7"/>
          </a:solidFill>
          <a:ln/>
        </p:spPr>
        <p:txBody>
          <a:bodyPr/>
          <a:lstStyle/>
          <a:p>
            <a:endParaRPr lang="en-US"/>
          </a:p>
        </p:txBody>
      </p:sp>
      <p:sp>
        <p:nvSpPr>
          <p:cNvPr id="5" name="Text 2"/>
          <p:cNvSpPr/>
          <p:nvPr/>
        </p:nvSpPr>
        <p:spPr>
          <a:xfrm>
            <a:off x="1167051" y="2200632"/>
            <a:ext cx="4055507" cy="317063"/>
          </a:xfrm>
          <a:prstGeom prst="rect">
            <a:avLst/>
          </a:prstGeom>
          <a:noFill/>
          <a:ln/>
        </p:spPr>
        <p:txBody>
          <a:bodyPr wrap="none" lIns="0" tIns="0" rIns="0" bIns="0" rtlCol="0" anchor="t"/>
          <a:lstStyle/>
          <a:p>
            <a:pPr marL="0" indent="0" algn="l">
              <a:lnSpc>
                <a:spcPts val="2450"/>
              </a:lnSpc>
              <a:buNone/>
            </a:pPr>
            <a:r>
              <a:rPr lang="en-US" sz="1950" dirty="0">
                <a:solidFill>
                  <a:srgbClr val="504C49"/>
                </a:solidFill>
                <a:latin typeface="Platypi Medium" pitchFamily="34" charset="0"/>
                <a:ea typeface="Platypi Medium" pitchFamily="34" charset="-122"/>
                <a:cs typeface="Platypi Medium" pitchFamily="34" charset="-120"/>
              </a:rPr>
              <a:t>Bypassing Regional Mechanisms</a:t>
            </a:r>
            <a:endParaRPr lang="en-US" sz="1950" dirty="0"/>
          </a:p>
        </p:txBody>
      </p:sp>
      <p:sp>
        <p:nvSpPr>
          <p:cNvPr id="6" name="Text 3"/>
          <p:cNvSpPr/>
          <p:nvPr/>
        </p:nvSpPr>
        <p:spPr>
          <a:xfrm>
            <a:off x="1167051" y="2639378"/>
            <a:ext cx="7266503" cy="649605"/>
          </a:xfrm>
          <a:prstGeom prst="rect">
            <a:avLst/>
          </a:prstGeom>
          <a:noFill/>
          <a:ln/>
        </p:spPr>
        <p:txBody>
          <a:bodyPr wrap="square" lIns="0" tIns="0" rIns="0" bIns="0" rtlCol="0" anchor="t"/>
          <a:lstStyle/>
          <a:p>
            <a:pPr marL="0" indent="0" algn="l">
              <a:lnSpc>
                <a:spcPts val="2550"/>
              </a:lnSpc>
              <a:buNone/>
            </a:pPr>
            <a:r>
              <a:rPr lang="en-US" sz="1550" dirty="0">
                <a:solidFill>
                  <a:srgbClr val="504C49"/>
                </a:solidFill>
                <a:latin typeface="Source Serif Pro" pitchFamily="34" charset="0"/>
                <a:ea typeface="Source Serif Pro" pitchFamily="34" charset="-122"/>
                <a:cs typeface="Source Serif Pro" pitchFamily="34" charset="-120"/>
              </a:rPr>
              <a:t>Kenya's legislative amendment bypassed the Council of Ministers and the EAC Secretariat, violating Article 75(4) of the Treaty.</a:t>
            </a:r>
            <a:endParaRPr lang="en-US" sz="1550" dirty="0"/>
          </a:p>
        </p:txBody>
      </p:sp>
      <p:sp>
        <p:nvSpPr>
          <p:cNvPr id="7" name="Shape 4"/>
          <p:cNvSpPr/>
          <p:nvPr/>
        </p:nvSpPr>
        <p:spPr>
          <a:xfrm>
            <a:off x="1014889" y="3491865"/>
            <a:ext cx="152162" cy="1088350"/>
          </a:xfrm>
          <a:prstGeom prst="roundRect">
            <a:avLst>
              <a:gd name="adj" fmla="val 20012"/>
            </a:avLst>
          </a:prstGeom>
          <a:solidFill>
            <a:srgbClr val="F9F7F7"/>
          </a:solidFill>
          <a:ln/>
        </p:spPr>
        <p:txBody>
          <a:bodyPr/>
          <a:lstStyle/>
          <a:p>
            <a:endParaRPr lang="en-US"/>
          </a:p>
        </p:txBody>
      </p:sp>
      <p:sp>
        <p:nvSpPr>
          <p:cNvPr id="8" name="Text 5"/>
          <p:cNvSpPr/>
          <p:nvPr/>
        </p:nvSpPr>
        <p:spPr>
          <a:xfrm>
            <a:off x="1471493" y="3491865"/>
            <a:ext cx="3887629" cy="317063"/>
          </a:xfrm>
          <a:prstGeom prst="rect">
            <a:avLst/>
          </a:prstGeom>
          <a:noFill/>
          <a:ln/>
        </p:spPr>
        <p:txBody>
          <a:bodyPr wrap="none" lIns="0" tIns="0" rIns="0" bIns="0" rtlCol="0" anchor="t"/>
          <a:lstStyle/>
          <a:p>
            <a:pPr marL="0" indent="0" algn="l">
              <a:lnSpc>
                <a:spcPts val="2450"/>
              </a:lnSpc>
              <a:buNone/>
            </a:pPr>
            <a:r>
              <a:rPr lang="en-US" sz="1950" dirty="0">
                <a:solidFill>
                  <a:srgbClr val="504C49"/>
                </a:solidFill>
                <a:latin typeface="Platypi Medium" pitchFamily="34" charset="0"/>
                <a:ea typeface="Platypi Medium" pitchFamily="34" charset="-122"/>
                <a:cs typeface="Platypi Medium" pitchFamily="34" charset="-120"/>
              </a:rPr>
              <a:t>Ignoring AfCFTA Requirements</a:t>
            </a:r>
            <a:endParaRPr lang="en-US" sz="1950" dirty="0"/>
          </a:p>
        </p:txBody>
      </p:sp>
      <p:sp>
        <p:nvSpPr>
          <p:cNvPr id="9" name="Text 6"/>
          <p:cNvSpPr/>
          <p:nvPr/>
        </p:nvSpPr>
        <p:spPr>
          <a:xfrm>
            <a:off x="1471493" y="3930610"/>
            <a:ext cx="6962061" cy="649605"/>
          </a:xfrm>
          <a:prstGeom prst="rect">
            <a:avLst/>
          </a:prstGeom>
          <a:noFill/>
          <a:ln/>
        </p:spPr>
        <p:txBody>
          <a:bodyPr wrap="square" lIns="0" tIns="0" rIns="0" bIns="0" rtlCol="0" anchor="t"/>
          <a:lstStyle/>
          <a:p>
            <a:pPr marL="0" indent="0" algn="l">
              <a:lnSpc>
                <a:spcPts val="2550"/>
              </a:lnSpc>
              <a:buNone/>
            </a:pPr>
            <a:r>
              <a:rPr lang="en-US" sz="1550" dirty="0">
                <a:solidFill>
                  <a:srgbClr val="504C49"/>
                </a:solidFill>
                <a:latin typeface="Source Serif Pro" pitchFamily="34" charset="0"/>
                <a:ea typeface="Source Serif Pro" pitchFamily="34" charset="-122"/>
                <a:cs typeface="Source Serif Pro" pitchFamily="34" charset="-120"/>
              </a:rPr>
              <a:t>The action violated AfCFTA Article 15, which requires any tariff changes or waivers to be submitted for continental approval.</a:t>
            </a:r>
            <a:endParaRPr lang="en-US" sz="1550" dirty="0"/>
          </a:p>
        </p:txBody>
      </p:sp>
      <p:sp>
        <p:nvSpPr>
          <p:cNvPr id="10" name="Shape 7"/>
          <p:cNvSpPr/>
          <p:nvPr/>
        </p:nvSpPr>
        <p:spPr>
          <a:xfrm>
            <a:off x="1319332" y="4783098"/>
            <a:ext cx="152162" cy="1088350"/>
          </a:xfrm>
          <a:prstGeom prst="roundRect">
            <a:avLst>
              <a:gd name="adj" fmla="val 20012"/>
            </a:avLst>
          </a:prstGeom>
          <a:solidFill>
            <a:srgbClr val="F9F7F7"/>
          </a:solidFill>
          <a:ln/>
        </p:spPr>
        <p:txBody>
          <a:bodyPr/>
          <a:lstStyle/>
          <a:p>
            <a:endParaRPr lang="en-US"/>
          </a:p>
        </p:txBody>
      </p:sp>
      <p:sp>
        <p:nvSpPr>
          <p:cNvPr id="11" name="Text 8"/>
          <p:cNvSpPr/>
          <p:nvPr/>
        </p:nvSpPr>
        <p:spPr>
          <a:xfrm>
            <a:off x="1775936" y="4783098"/>
            <a:ext cx="3981212" cy="317063"/>
          </a:xfrm>
          <a:prstGeom prst="rect">
            <a:avLst/>
          </a:prstGeom>
          <a:noFill/>
          <a:ln/>
        </p:spPr>
        <p:txBody>
          <a:bodyPr wrap="none" lIns="0" tIns="0" rIns="0" bIns="0" rtlCol="0" anchor="t"/>
          <a:lstStyle/>
          <a:p>
            <a:pPr marL="0" indent="0" algn="l">
              <a:lnSpc>
                <a:spcPts val="2450"/>
              </a:lnSpc>
              <a:buNone/>
            </a:pPr>
            <a:r>
              <a:rPr lang="en-US" sz="1950" dirty="0">
                <a:solidFill>
                  <a:srgbClr val="504C49"/>
                </a:solidFill>
                <a:latin typeface="Platypi Medium" pitchFamily="34" charset="0"/>
                <a:ea typeface="Platypi Medium" pitchFamily="34" charset="-122"/>
                <a:cs typeface="Platypi Medium" pitchFamily="34" charset="-120"/>
              </a:rPr>
              <a:t>Failure to Document Exceptions</a:t>
            </a:r>
            <a:endParaRPr lang="en-US" sz="1950" dirty="0"/>
          </a:p>
        </p:txBody>
      </p:sp>
      <p:sp>
        <p:nvSpPr>
          <p:cNvPr id="12" name="Text 9"/>
          <p:cNvSpPr/>
          <p:nvPr/>
        </p:nvSpPr>
        <p:spPr>
          <a:xfrm>
            <a:off x="1775936" y="5221843"/>
            <a:ext cx="6657618" cy="649605"/>
          </a:xfrm>
          <a:prstGeom prst="rect">
            <a:avLst/>
          </a:prstGeom>
          <a:noFill/>
          <a:ln/>
        </p:spPr>
        <p:txBody>
          <a:bodyPr wrap="square" lIns="0" tIns="0" rIns="0" bIns="0" rtlCol="0" anchor="t"/>
          <a:lstStyle/>
          <a:p>
            <a:pPr marL="0" indent="0" algn="l">
              <a:lnSpc>
                <a:spcPts val="2550"/>
              </a:lnSpc>
              <a:buNone/>
            </a:pPr>
            <a:r>
              <a:rPr lang="en-US" sz="1550" dirty="0">
                <a:solidFill>
                  <a:srgbClr val="504C49"/>
                </a:solidFill>
                <a:latin typeface="Source Serif Pro" pitchFamily="34" charset="0"/>
                <a:ea typeface="Source Serif Pro" pitchFamily="34" charset="-122"/>
                <a:cs typeface="Source Serif Pro" pitchFamily="34" charset="-120"/>
              </a:rPr>
              <a:t>No waiver process was followed, no exceptional circumstances documented, and no notification was issued to regional partners.</a:t>
            </a:r>
            <a:endParaRPr lang="en-US" sz="1550" dirty="0"/>
          </a:p>
        </p:txBody>
      </p:sp>
      <p:sp>
        <p:nvSpPr>
          <p:cNvPr id="13" name="Text 10"/>
          <p:cNvSpPr/>
          <p:nvPr/>
        </p:nvSpPr>
        <p:spPr>
          <a:xfrm>
            <a:off x="710446" y="6302693"/>
            <a:ext cx="7723108" cy="1299210"/>
          </a:xfrm>
          <a:prstGeom prst="rect">
            <a:avLst/>
          </a:prstGeom>
          <a:noFill/>
          <a:ln/>
        </p:spPr>
        <p:txBody>
          <a:bodyPr wrap="square" lIns="0" tIns="0" rIns="0" bIns="0" rtlCol="0" anchor="t"/>
          <a:lstStyle/>
          <a:p>
            <a:pPr marL="0" indent="0" algn="l">
              <a:lnSpc>
                <a:spcPts val="2550"/>
              </a:lnSpc>
              <a:buNone/>
            </a:pPr>
            <a:r>
              <a:rPr lang="en-US" sz="1550" dirty="0">
                <a:solidFill>
                  <a:srgbClr val="504C49"/>
                </a:solidFill>
                <a:latin typeface="Source Serif Pro" pitchFamily="34" charset="0"/>
                <a:ea typeface="Source Serif Pro" pitchFamily="34" charset="-122"/>
                <a:cs typeface="Source Serif Pro" pitchFamily="34" charset="-120"/>
              </a:rPr>
              <a:t>These procedural violations place Kenya's action outside the legal bounds of all frameworks involved. The unilateral nature of the decision undermines the collaborative spirit of regional integration and sets a concerning precedent for how member states might approach treaty obligations in the future.</a:t>
            </a:r>
            <a:endParaRPr lang="en-US" sz="1550" dirty="0"/>
          </a:p>
        </p:txBody>
      </p:sp>
      <p:pic>
        <p:nvPicPr>
          <p:cNvPr id="2050" name="Picture 2" descr="Non-Compete, Non-Solicit, and Trade Secrets Practice - CM Advocates LLP">
            <a:extLst>
              <a:ext uri="{FF2B5EF4-FFF2-40B4-BE49-F238E27FC236}">
                <a16:creationId xmlns:a16="http://schemas.microsoft.com/office/drawing/2014/main" id="{AD2BB283-6F27-C2EF-1FD6-47E826C26C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4954" y="431482"/>
            <a:ext cx="5715000" cy="5715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B2443CD0-874D-AA3B-D9BA-C7DA22BDB357}"/>
              </a:ext>
            </a:extLst>
          </p:cNvPr>
          <p:cNvPicPr>
            <a:picLocks noChangeAspect="1"/>
          </p:cNvPicPr>
          <p:nvPr/>
        </p:nvPicPr>
        <p:blipFill>
          <a:blip r:embed="rId4"/>
          <a:stretch>
            <a:fillRect/>
          </a:stretch>
        </p:blipFill>
        <p:spPr>
          <a:xfrm>
            <a:off x="12784667" y="7176492"/>
            <a:ext cx="1845733" cy="100207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62583" y="520660"/>
            <a:ext cx="9821942" cy="591503"/>
          </a:xfrm>
          <a:prstGeom prst="rect">
            <a:avLst/>
          </a:prstGeom>
          <a:noFill/>
          <a:ln/>
        </p:spPr>
        <p:txBody>
          <a:bodyPr wrap="none" lIns="0" tIns="0" rIns="0" bIns="0" rtlCol="0" anchor="t"/>
          <a:lstStyle/>
          <a:p>
            <a:pPr marL="0" indent="0" algn="l">
              <a:lnSpc>
                <a:spcPts val="4650"/>
              </a:lnSpc>
              <a:buNone/>
            </a:pPr>
            <a:r>
              <a:rPr lang="en-US" sz="3700" dirty="0">
                <a:solidFill>
                  <a:srgbClr val="201B18"/>
                </a:solidFill>
                <a:latin typeface="Platypi Medium" pitchFamily="34" charset="0"/>
                <a:ea typeface="Platypi Medium" pitchFamily="34" charset="-122"/>
                <a:cs typeface="Platypi Medium" pitchFamily="34" charset="-120"/>
              </a:rPr>
              <a:t>Recommendation: Repeal the Amendment</a:t>
            </a:r>
            <a:endParaRPr lang="en-US" sz="3700" dirty="0"/>
          </a:p>
        </p:txBody>
      </p:sp>
      <p:sp>
        <p:nvSpPr>
          <p:cNvPr id="3" name="Text 1"/>
          <p:cNvSpPr/>
          <p:nvPr/>
        </p:nvSpPr>
        <p:spPr>
          <a:xfrm>
            <a:off x="2336244" y="2076331"/>
            <a:ext cx="2366605" cy="295870"/>
          </a:xfrm>
          <a:prstGeom prst="rect">
            <a:avLst/>
          </a:prstGeom>
          <a:noFill/>
          <a:ln/>
        </p:spPr>
        <p:txBody>
          <a:bodyPr wrap="none" lIns="0" tIns="0" rIns="0" bIns="0" rtlCol="0" anchor="t"/>
          <a:lstStyle/>
          <a:p>
            <a:pPr marL="0" indent="0" algn="r">
              <a:lnSpc>
                <a:spcPts val="2300"/>
              </a:lnSpc>
              <a:buNone/>
            </a:pPr>
            <a:r>
              <a:rPr lang="en-US" sz="1850" dirty="0">
                <a:solidFill>
                  <a:srgbClr val="504C49"/>
                </a:solidFill>
                <a:latin typeface="Platypi Medium" pitchFamily="34" charset="0"/>
                <a:ea typeface="Platypi Medium" pitchFamily="34" charset="-122"/>
                <a:cs typeface="Platypi Medium" pitchFamily="34" charset="-120"/>
              </a:rPr>
              <a:t>Legal Compliance</a:t>
            </a:r>
            <a:endParaRPr lang="en-US" sz="1850" dirty="0"/>
          </a:p>
        </p:txBody>
      </p:sp>
      <p:sp>
        <p:nvSpPr>
          <p:cNvPr id="4" name="Text 2"/>
          <p:cNvSpPr/>
          <p:nvPr/>
        </p:nvSpPr>
        <p:spPr>
          <a:xfrm>
            <a:off x="662583" y="2485787"/>
            <a:ext cx="4040267" cy="605790"/>
          </a:xfrm>
          <a:prstGeom prst="rect">
            <a:avLst/>
          </a:prstGeom>
          <a:noFill/>
          <a:ln/>
        </p:spPr>
        <p:txBody>
          <a:bodyPr wrap="square" lIns="0" tIns="0" rIns="0" bIns="0" rtlCol="0" anchor="t"/>
          <a:lstStyle/>
          <a:p>
            <a:pPr marL="0" indent="0" algn="r">
              <a:lnSpc>
                <a:spcPts val="2350"/>
              </a:lnSpc>
              <a:buNone/>
            </a:pPr>
            <a:r>
              <a:rPr lang="en-US" sz="1450" dirty="0">
                <a:solidFill>
                  <a:srgbClr val="504C49"/>
                </a:solidFill>
                <a:latin typeface="Source Serif Pro" pitchFamily="34" charset="0"/>
                <a:ea typeface="Source Serif Pro" pitchFamily="34" charset="-122"/>
                <a:cs typeface="Source Serif Pro" pitchFamily="34" charset="-120"/>
              </a:rPr>
              <a:t>Restore adherence to treaty obligations and regional frameworks</a:t>
            </a:r>
            <a:endParaRPr lang="en-US" sz="1450" dirty="0"/>
          </a:p>
        </p:txBody>
      </p:sp>
      <p:pic>
        <p:nvPicPr>
          <p:cNvPr id="5" name="Image 0" descr="preencoded.png"/>
          <p:cNvPicPr>
            <a:picLocks noChangeAspect="1"/>
          </p:cNvPicPr>
          <p:nvPr/>
        </p:nvPicPr>
        <p:blipFill>
          <a:blip r:embed="rId3"/>
          <a:stretch>
            <a:fillRect/>
          </a:stretch>
        </p:blipFill>
        <p:spPr>
          <a:xfrm>
            <a:off x="4986814" y="1490782"/>
            <a:ext cx="4656773" cy="4656773"/>
          </a:xfrm>
          <a:prstGeom prst="rect">
            <a:avLst/>
          </a:prstGeom>
        </p:spPr>
      </p:pic>
      <p:pic>
        <p:nvPicPr>
          <p:cNvPr id="6" name="Image 1" descr="preencoded.png"/>
          <p:cNvPicPr>
            <a:picLocks noChangeAspect="1"/>
          </p:cNvPicPr>
          <p:nvPr/>
        </p:nvPicPr>
        <p:blipFill>
          <a:blip r:embed="rId4"/>
          <a:stretch>
            <a:fillRect/>
          </a:stretch>
        </p:blipFill>
        <p:spPr>
          <a:xfrm>
            <a:off x="6236315" y="2308562"/>
            <a:ext cx="283250" cy="354092"/>
          </a:xfrm>
          <a:prstGeom prst="rect">
            <a:avLst/>
          </a:prstGeom>
        </p:spPr>
      </p:pic>
      <p:sp>
        <p:nvSpPr>
          <p:cNvPr id="7" name="Text 3"/>
          <p:cNvSpPr/>
          <p:nvPr/>
        </p:nvSpPr>
        <p:spPr>
          <a:xfrm>
            <a:off x="9927550" y="2076331"/>
            <a:ext cx="2366605" cy="295870"/>
          </a:xfrm>
          <a:prstGeom prst="rect">
            <a:avLst/>
          </a:prstGeom>
          <a:noFill/>
          <a:ln/>
        </p:spPr>
        <p:txBody>
          <a:bodyPr wrap="none" lIns="0" tIns="0" rIns="0" bIns="0" rtlCol="0" anchor="t"/>
          <a:lstStyle/>
          <a:p>
            <a:pPr marL="0" indent="0" algn="l">
              <a:lnSpc>
                <a:spcPts val="2300"/>
              </a:lnSpc>
              <a:buNone/>
            </a:pPr>
            <a:r>
              <a:rPr lang="en-US" sz="1850" dirty="0">
                <a:solidFill>
                  <a:srgbClr val="504C49"/>
                </a:solidFill>
                <a:latin typeface="Platypi Medium" pitchFamily="34" charset="0"/>
                <a:ea typeface="Platypi Medium" pitchFamily="34" charset="-122"/>
                <a:cs typeface="Platypi Medium" pitchFamily="34" charset="-120"/>
              </a:rPr>
              <a:t>Trade Relations</a:t>
            </a:r>
            <a:endParaRPr lang="en-US" sz="1850" dirty="0"/>
          </a:p>
        </p:txBody>
      </p:sp>
      <p:sp>
        <p:nvSpPr>
          <p:cNvPr id="8" name="Text 4"/>
          <p:cNvSpPr/>
          <p:nvPr/>
        </p:nvSpPr>
        <p:spPr>
          <a:xfrm>
            <a:off x="9927550" y="2485787"/>
            <a:ext cx="4040267" cy="605790"/>
          </a:xfrm>
          <a:prstGeom prst="rect">
            <a:avLst/>
          </a:prstGeom>
          <a:noFill/>
          <a:ln/>
        </p:spPr>
        <p:txBody>
          <a:bodyPr wrap="square" lIns="0" tIns="0" rIns="0" bIns="0" rtlCol="0" anchor="t"/>
          <a:lstStyle/>
          <a:p>
            <a:pPr marL="0" indent="0" algn="l">
              <a:lnSpc>
                <a:spcPts val="2350"/>
              </a:lnSpc>
              <a:buNone/>
            </a:pPr>
            <a:r>
              <a:rPr lang="en-US" sz="1450" dirty="0">
                <a:solidFill>
                  <a:srgbClr val="504C49"/>
                </a:solidFill>
                <a:latin typeface="Source Serif Pro" pitchFamily="34" charset="0"/>
                <a:ea typeface="Source Serif Pro" pitchFamily="34" charset="-122"/>
                <a:cs typeface="Source Serif Pro" pitchFamily="34" charset="-120"/>
              </a:rPr>
              <a:t>Prevent retaliatory measures from trading partners</a:t>
            </a:r>
            <a:endParaRPr lang="en-US" sz="1450" dirty="0"/>
          </a:p>
        </p:txBody>
      </p:sp>
      <p:pic>
        <p:nvPicPr>
          <p:cNvPr id="9" name="Image 2" descr="preencoded.png"/>
          <p:cNvPicPr>
            <a:picLocks noChangeAspect="1"/>
          </p:cNvPicPr>
          <p:nvPr/>
        </p:nvPicPr>
        <p:blipFill>
          <a:blip r:embed="rId5"/>
          <a:stretch>
            <a:fillRect/>
          </a:stretch>
        </p:blipFill>
        <p:spPr>
          <a:xfrm>
            <a:off x="4986814" y="1490782"/>
            <a:ext cx="4656773" cy="4656773"/>
          </a:xfrm>
          <a:prstGeom prst="rect">
            <a:avLst/>
          </a:prstGeom>
        </p:spPr>
      </p:pic>
      <p:pic>
        <p:nvPicPr>
          <p:cNvPr id="10" name="Image 3" descr="preencoded.png"/>
          <p:cNvPicPr>
            <a:picLocks noChangeAspect="1"/>
          </p:cNvPicPr>
          <p:nvPr/>
        </p:nvPicPr>
        <p:blipFill>
          <a:blip r:embed="rId6"/>
          <a:stretch>
            <a:fillRect/>
          </a:stretch>
        </p:blipFill>
        <p:spPr>
          <a:xfrm>
            <a:off x="8506956" y="2704802"/>
            <a:ext cx="283250" cy="354092"/>
          </a:xfrm>
          <a:prstGeom prst="rect">
            <a:avLst/>
          </a:prstGeom>
        </p:spPr>
      </p:pic>
      <p:sp>
        <p:nvSpPr>
          <p:cNvPr id="11" name="Text 5"/>
          <p:cNvSpPr/>
          <p:nvPr/>
        </p:nvSpPr>
        <p:spPr>
          <a:xfrm>
            <a:off x="9927550" y="4546640"/>
            <a:ext cx="2366605" cy="295870"/>
          </a:xfrm>
          <a:prstGeom prst="rect">
            <a:avLst/>
          </a:prstGeom>
          <a:noFill/>
          <a:ln/>
        </p:spPr>
        <p:txBody>
          <a:bodyPr wrap="none" lIns="0" tIns="0" rIns="0" bIns="0" rtlCol="0" anchor="t"/>
          <a:lstStyle/>
          <a:p>
            <a:pPr marL="0" indent="0" algn="l">
              <a:lnSpc>
                <a:spcPts val="2300"/>
              </a:lnSpc>
              <a:buNone/>
            </a:pPr>
            <a:r>
              <a:rPr lang="en-US" sz="1850" dirty="0">
                <a:solidFill>
                  <a:srgbClr val="504C49"/>
                </a:solidFill>
                <a:latin typeface="Platypi Medium" pitchFamily="34" charset="0"/>
                <a:ea typeface="Platypi Medium" pitchFamily="34" charset="-122"/>
                <a:cs typeface="Platypi Medium" pitchFamily="34" charset="-120"/>
              </a:rPr>
              <a:t>Industrial Support</a:t>
            </a:r>
            <a:endParaRPr lang="en-US" sz="1850" dirty="0"/>
          </a:p>
        </p:txBody>
      </p:sp>
      <p:sp>
        <p:nvSpPr>
          <p:cNvPr id="12" name="Text 6"/>
          <p:cNvSpPr/>
          <p:nvPr/>
        </p:nvSpPr>
        <p:spPr>
          <a:xfrm>
            <a:off x="9927550" y="4956096"/>
            <a:ext cx="4040267" cy="605790"/>
          </a:xfrm>
          <a:prstGeom prst="rect">
            <a:avLst/>
          </a:prstGeom>
          <a:noFill/>
          <a:ln/>
        </p:spPr>
        <p:txBody>
          <a:bodyPr wrap="square" lIns="0" tIns="0" rIns="0" bIns="0" rtlCol="0" anchor="t"/>
          <a:lstStyle/>
          <a:p>
            <a:pPr marL="0" indent="0" algn="l">
              <a:lnSpc>
                <a:spcPts val="2350"/>
              </a:lnSpc>
              <a:buNone/>
            </a:pPr>
            <a:r>
              <a:rPr lang="en-US" sz="1450" dirty="0">
                <a:solidFill>
                  <a:srgbClr val="504C49"/>
                </a:solidFill>
                <a:latin typeface="Source Serif Pro" pitchFamily="34" charset="0"/>
                <a:ea typeface="Source Serif Pro" pitchFamily="34" charset="-122"/>
                <a:cs typeface="Source Serif Pro" pitchFamily="34" charset="-120"/>
              </a:rPr>
              <a:t>Find alternative means to protect domestic industry</a:t>
            </a:r>
            <a:endParaRPr lang="en-US" sz="1450" dirty="0"/>
          </a:p>
        </p:txBody>
      </p:sp>
      <p:pic>
        <p:nvPicPr>
          <p:cNvPr id="13" name="Image 4" descr="preencoded.png"/>
          <p:cNvPicPr>
            <a:picLocks noChangeAspect="1"/>
          </p:cNvPicPr>
          <p:nvPr/>
        </p:nvPicPr>
        <p:blipFill>
          <a:blip r:embed="rId7"/>
          <a:stretch>
            <a:fillRect/>
          </a:stretch>
        </p:blipFill>
        <p:spPr>
          <a:xfrm>
            <a:off x="4986814" y="1490782"/>
            <a:ext cx="4656773" cy="4656773"/>
          </a:xfrm>
          <a:prstGeom prst="rect">
            <a:avLst/>
          </a:prstGeom>
        </p:spPr>
      </p:pic>
      <p:pic>
        <p:nvPicPr>
          <p:cNvPr id="14" name="Image 5" descr="preencoded.png"/>
          <p:cNvPicPr>
            <a:picLocks noChangeAspect="1"/>
          </p:cNvPicPr>
          <p:nvPr/>
        </p:nvPicPr>
        <p:blipFill>
          <a:blip r:embed="rId8"/>
          <a:stretch>
            <a:fillRect/>
          </a:stretch>
        </p:blipFill>
        <p:spPr>
          <a:xfrm>
            <a:off x="8110716" y="4975443"/>
            <a:ext cx="283250" cy="354092"/>
          </a:xfrm>
          <a:prstGeom prst="rect">
            <a:avLst/>
          </a:prstGeom>
        </p:spPr>
      </p:pic>
      <p:sp>
        <p:nvSpPr>
          <p:cNvPr id="15" name="Text 7"/>
          <p:cNvSpPr/>
          <p:nvPr/>
        </p:nvSpPr>
        <p:spPr>
          <a:xfrm>
            <a:off x="2324695" y="4546640"/>
            <a:ext cx="2378154" cy="295870"/>
          </a:xfrm>
          <a:prstGeom prst="rect">
            <a:avLst/>
          </a:prstGeom>
          <a:noFill/>
          <a:ln/>
        </p:spPr>
        <p:txBody>
          <a:bodyPr wrap="none" lIns="0" tIns="0" rIns="0" bIns="0" rtlCol="0" anchor="t"/>
          <a:lstStyle/>
          <a:p>
            <a:pPr marL="0" indent="0" algn="r">
              <a:lnSpc>
                <a:spcPts val="2300"/>
              </a:lnSpc>
              <a:buNone/>
            </a:pPr>
            <a:r>
              <a:rPr lang="en-US" sz="1850" dirty="0">
                <a:solidFill>
                  <a:srgbClr val="504C49"/>
                </a:solidFill>
                <a:latin typeface="Platypi Medium" pitchFamily="34" charset="0"/>
                <a:ea typeface="Platypi Medium" pitchFamily="34" charset="-122"/>
                <a:cs typeface="Platypi Medium" pitchFamily="34" charset="-120"/>
              </a:rPr>
              <a:t>Regional Integration</a:t>
            </a:r>
            <a:endParaRPr lang="en-US" sz="1850" dirty="0"/>
          </a:p>
        </p:txBody>
      </p:sp>
      <p:sp>
        <p:nvSpPr>
          <p:cNvPr id="16" name="Text 8"/>
          <p:cNvSpPr/>
          <p:nvPr/>
        </p:nvSpPr>
        <p:spPr>
          <a:xfrm>
            <a:off x="662583" y="4956096"/>
            <a:ext cx="4040267" cy="605790"/>
          </a:xfrm>
          <a:prstGeom prst="rect">
            <a:avLst/>
          </a:prstGeom>
          <a:noFill/>
          <a:ln/>
        </p:spPr>
        <p:txBody>
          <a:bodyPr wrap="square" lIns="0" tIns="0" rIns="0" bIns="0" rtlCol="0" anchor="t"/>
          <a:lstStyle/>
          <a:p>
            <a:pPr marL="0" indent="0" algn="r">
              <a:lnSpc>
                <a:spcPts val="2350"/>
              </a:lnSpc>
              <a:buNone/>
            </a:pPr>
            <a:r>
              <a:rPr lang="en-US" sz="1450" dirty="0">
                <a:solidFill>
                  <a:srgbClr val="504C49"/>
                </a:solidFill>
                <a:latin typeface="Source Serif Pro" pitchFamily="34" charset="0"/>
                <a:ea typeface="Source Serif Pro" pitchFamily="34" charset="-122"/>
                <a:cs typeface="Source Serif Pro" pitchFamily="34" charset="-120"/>
              </a:rPr>
              <a:t>Strengthen EAC credibility in AfCFTA implementation</a:t>
            </a:r>
            <a:endParaRPr lang="en-US" sz="1450" dirty="0"/>
          </a:p>
        </p:txBody>
      </p:sp>
      <p:pic>
        <p:nvPicPr>
          <p:cNvPr id="17" name="Image 6" descr="preencoded.png"/>
          <p:cNvPicPr>
            <a:picLocks noChangeAspect="1"/>
          </p:cNvPicPr>
          <p:nvPr/>
        </p:nvPicPr>
        <p:blipFill>
          <a:blip r:embed="rId9"/>
          <a:stretch>
            <a:fillRect/>
          </a:stretch>
        </p:blipFill>
        <p:spPr>
          <a:xfrm>
            <a:off x="4986814" y="1490782"/>
            <a:ext cx="4656773" cy="4656773"/>
          </a:xfrm>
          <a:prstGeom prst="rect">
            <a:avLst/>
          </a:prstGeom>
        </p:spPr>
      </p:pic>
      <p:pic>
        <p:nvPicPr>
          <p:cNvPr id="18" name="Image 7" descr="preencoded.png"/>
          <p:cNvPicPr>
            <a:picLocks noChangeAspect="1"/>
          </p:cNvPicPr>
          <p:nvPr/>
        </p:nvPicPr>
        <p:blipFill>
          <a:blip r:embed="rId10"/>
          <a:stretch>
            <a:fillRect/>
          </a:stretch>
        </p:blipFill>
        <p:spPr>
          <a:xfrm>
            <a:off x="5840075" y="4579203"/>
            <a:ext cx="283250" cy="354092"/>
          </a:xfrm>
          <a:prstGeom prst="rect">
            <a:avLst/>
          </a:prstGeom>
        </p:spPr>
      </p:pic>
      <p:sp>
        <p:nvSpPr>
          <p:cNvPr id="19" name="Text 9"/>
          <p:cNvSpPr/>
          <p:nvPr/>
        </p:nvSpPr>
        <p:spPr>
          <a:xfrm>
            <a:off x="662583" y="6360438"/>
            <a:ext cx="13305234" cy="605790"/>
          </a:xfrm>
          <a:prstGeom prst="rect">
            <a:avLst/>
          </a:prstGeom>
          <a:noFill/>
          <a:ln/>
        </p:spPr>
        <p:txBody>
          <a:bodyPr wrap="square" lIns="0" tIns="0" rIns="0" bIns="0" rtlCol="0" anchor="t"/>
          <a:lstStyle/>
          <a:p>
            <a:pPr marL="0" indent="0" algn="l">
              <a:lnSpc>
                <a:spcPts val="2350"/>
              </a:lnSpc>
              <a:buNone/>
            </a:pPr>
            <a:r>
              <a:rPr lang="en-US" sz="1600" b="1" dirty="0">
                <a:solidFill>
                  <a:srgbClr val="504C49"/>
                </a:solidFill>
                <a:latin typeface="Source Serif Pro" pitchFamily="34" charset="0"/>
                <a:ea typeface="Source Serif Pro" pitchFamily="34" charset="-122"/>
                <a:cs typeface="Source Serif Pro" pitchFamily="34" charset="-120"/>
              </a:rPr>
              <a:t>In light of the far-reaching legal, economic, and regional implications outlined in this presentation, we respectfully recommend that Section 2 of the Tax Procedures (Amendment) Act, 2024, and Section 6A(4) of the Tax Procedures Act be repealed in their entirety.</a:t>
            </a:r>
            <a:endParaRPr lang="en-US" sz="1600" b="1" dirty="0"/>
          </a:p>
        </p:txBody>
      </p:sp>
      <p:sp>
        <p:nvSpPr>
          <p:cNvPr id="20" name="Text 10"/>
          <p:cNvSpPr/>
          <p:nvPr/>
        </p:nvSpPr>
        <p:spPr>
          <a:xfrm>
            <a:off x="662583" y="7179112"/>
            <a:ext cx="13305234" cy="605790"/>
          </a:xfrm>
          <a:prstGeom prst="rect">
            <a:avLst/>
          </a:prstGeom>
          <a:noFill/>
          <a:ln/>
        </p:spPr>
        <p:txBody>
          <a:bodyPr wrap="square" lIns="0" tIns="0" rIns="0" bIns="0" rtlCol="0" anchor="t"/>
          <a:lstStyle/>
          <a:p>
            <a:pPr marL="0" indent="0" algn="l">
              <a:lnSpc>
                <a:spcPts val="2350"/>
              </a:lnSpc>
              <a:buNone/>
            </a:pPr>
            <a:r>
              <a:rPr lang="en-US" sz="1450" dirty="0">
                <a:solidFill>
                  <a:srgbClr val="504C49"/>
                </a:solidFill>
                <a:latin typeface="Source Serif Pro" pitchFamily="34" charset="0"/>
                <a:ea typeface="Source Serif Pro" pitchFamily="34" charset="-122"/>
                <a:cs typeface="Source Serif Pro" pitchFamily="34" charset="-120"/>
              </a:rPr>
              <a:t>This action would restore Kenya's compliance with its treaty obligations, prevent potential retaliatory measures, reestablish legal certainty at the border, and support the country's broader economic and integration goals under the Bottom-Up Economic Transformation Agenda and Vision 2030.</a:t>
            </a:r>
            <a:endParaRPr lang="en-US" sz="1450" dirty="0"/>
          </a:p>
        </p:txBody>
      </p:sp>
      <p:pic>
        <p:nvPicPr>
          <p:cNvPr id="21" name="Picture 20">
            <a:extLst>
              <a:ext uri="{FF2B5EF4-FFF2-40B4-BE49-F238E27FC236}">
                <a16:creationId xmlns:a16="http://schemas.microsoft.com/office/drawing/2014/main" id="{8FA1E028-3184-80C4-70B9-385987B65A22}"/>
              </a:ext>
            </a:extLst>
          </p:cNvPr>
          <p:cNvPicPr>
            <a:picLocks noChangeAspect="1"/>
          </p:cNvPicPr>
          <p:nvPr/>
        </p:nvPicPr>
        <p:blipFill>
          <a:blip r:embed="rId11"/>
          <a:stretch>
            <a:fillRect/>
          </a:stretch>
        </p:blipFill>
        <p:spPr>
          <a:xfrm>
            <a:off x="12784667" y="7572770"/>
            <a:ext cx="1845733" cy="605791"/>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1149310"/>
            <a:ext cx="7556421" cy="1417558"/>
          </a:xfrm>
          <a:prstGeom prst="rect">
            <a:avLst/>
          </a:prstGeom>
          <a:noFill/>
          <a:ln/>
        </p:spPr>
        <p:txBody>
          <a:bodyPr wrap="square" lIns="0" tIns="0" rIns="0" bIns="0" rtlCol="0" anchor="t"/>
          <a:lstStyle/>
          <a:p>
            <a:pPr marL="0" indent="0" algn="l">
              <a:lnSpc>
                <a:spcPts val="5550"/>
              </a:lnSpc>
              <a:buNone/>
            </a:pPr>
            <a:r>
              <a:rPr lang="en-US" sz="3600" dirty="0">
                <a:latin typeface="Platypi Medium" panose="020B0604020202020204" charset="0"/>
                <a:ea typeface="Source Serif Pro" pitchFamily="34" charset="-122"/>
                <a:cs typeface="Platypi Medium" panose="020B0604020202020204" charset="0"/>
              </a:rPr>
              <a:t>Miscellaneous Fees and Levies Act </a:t>
            </a:r>
            <a:r>
              <a:rPr lang="en-US" sz="3600" dirty="0">
                <a:latin typeface="Platypi Medium" panose="020B0604020202020204" charset="0"/>
                <a:ea typeface="Platypi Medium" pitchFamily="34" charset="-122"/>
                <a:cs typeface="Platypi Medium" panose="020B0604020202020204" charset="0"/>
              </a:rPr>
              <a:t>Amendments Analysis</a:t>
            </a:r>
            <a:endParaRPr lang="en-US" sz="3600" dirty="0">
              <a:latin typeface="Platypi Medium" panose="020B0604020202020204" charset="0"/>
              <a:cs typeface="Platypi Medium" panose="020B0604020202020204" charset="0"/>
            </a:endParaRPr>
          </a:p>
        </p:txBody>
      </p:sp>
      <p:sp>
        <p:nvSpPr>
          <p:cNvPr id="4" name="Text 1"/>
          <p:cNvSpPr/>
          <p:nvPr/>
        </p:nvSpPr>
        <p:spPr>
          <a:xfrm>
            <a:off x="793790" y="2907030"/>
            <a:ext cx="7556421" cy="1451610"/>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This presentation examines three key tax legislation amendments and their potential impacts on different sectors. We'll analyze each clause, evaluate the proposed changes, and provide recommendations based on economic and operational considerations.</a:t>
            </a:r>
            <a:endParaRPr lang="en-US" sz="1750" dirty="0"/>
          </a:p>
        </p:txBody>
      </p:sp>
      <p:sp>
        <p:nvSpPr>
          <p:cNvPr id="5" name="Text 2"/>
          <p:cNvSpPr/>
          <p:nvPr/>
        </p:nvSpPr>
        <p:spPr>
          <a:xfrm>
            <a:off x="793790" y="4613791"/>
            <a:ext cx="7556421" cy="1814513"/>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Our analysis covers amendments to the Miscellaneous Fees and Levies Act, changes to aviation-related exemptions, and adjustments to the Export and Investment Promotion Levy on steel products. Each amendment has significant implications for regulatory compliance, industry operations, and economic development.</a:t>
            </a:r>
            <a:endParaRPr lang="en-US" sz="1750" dirty="0"/>
          </a:p>
        </p:txBody>
      </p:sp>
      <p:sp>
        <p:nvSpPr>
          <p:cNvPr id="6" name="Shape 3"/>
          <p:cNvSpPr/>
          <p:nvPr/>
        </p:nvSpPr>
        <p:spPr>
          <a:xfrm>
            <a:off x="793790" y="6700361"/>
            <a:ext cx="362903" cy="362903"/>
          </a:xfrm>
          <a:prstGeom prst="roundRect">
            <a:avLst>
              <a:gd name="adj" fmla="val 25194296"/>
            </a:avLst>
          </a:prstGeom>
          <a:noFill/>
          <a:ln w="7620">
            <a:solidFill>
              <a:srgbClr val="FFFFFF"/>
            </a:solidFill>
            <a:prstDash val="solid"/>
          </a:ln>
        </p:spPr>
        <p:txBody>
          <a:bodyPr/>
          <a:lstStyle/>
          <a:p>
            <a:endParaRPr lang="en-US"/>
          </a:p>
        </p:txBody>
      </p:sp>
      <p:sp>
        <p:nvSpPr>
          <p:cNvPr id="8" name="Text 4"/>
          <p:cNvSpPr/>
          <p:nvPr/>
        </p:nvSpPr>
        <p:spPr>
          <a:xfrm>
            <a:off x="1270040" y="6683454"/>
            <a:ext cx="2074069" cy="396835"/>
          </a:xfrm>
          <a:prstGeom prst="rect">
            <a:avLst/>
          </a:prstGeom>
          <a:noFill/>
          <a:ln/>
        </p:spPr>
        <p:txBody>
          <a:bodyPr wrap="none" lIns="0" tIns="0" rIns="0" bIns="0" rtlCol="0" anchor="t"/>
          <a:lstStyle/>
          <a:p>
            <a:pPr marL="0" indent="0" algn="l">
              <a:lnSpc>
                <a:spcPts val="3100"/>
              </a:lnSpc>
              <a:buNone/>
            </a:pPr>
            <a:endParaRPr lang="en-US" sz="22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157674" y="528995"/>
            <a:ext cx="7801451" cy="1198483"/>
          </a:xfrm>
          <a:prstGeom prst="rect">
            <a:avLst/>
          </a:prstGeom>
          <a:noFill/>
          <a:ln/>
        </p:spPr>
        <p:txBody>
          <a:bodyPr wrap="square" lIns="0" tIns="0" rIns="0" bIns="0" rtlCol="0" anchor="t"/>
          <a:lstStyle/>
          <a:p>
            <a:pPr marL="0" indent="0" algn="l">
              <a:lnSpc>
                <a:spcPts val="4700"/>
              </a:lnSpc>
              <a:buNone/>
            </a:pPr>
            <a:r>
              <a:rPr lang="en-US" sz="3750" dirty="0">
                <a:solidFill>
                  <a:srgbClr val="201B18"/>
                </a:solidFill>
                <a:latin typeface="Platypi Medium" pitchFamily="34" charset="0"/>
                <a:ea typeface="Platypi Medium" pitchFamily="34" charset="-122"/>
                <a:cs typeface="Platypi Medium" pitchFamily="34" charset="-120"/>
              </a:rPr>
              <a:t>Clause 57: Technical Cleanup of Tax Procedures</a:t>
            </a:r>
            <a:endParaRPr lang="en-US" sz="3750" dirty="0"/>
          </a:p>
        </p:txBody>
      </p:sp>
      <p:sp>
        <p:nvSpPr>
          <p:cNvPr id="4" name="Shape 1"/>
          <p:cNvSpPr/>
          <p:nvPr/>
        </p:nvSpPr>
        <p:spPr>
          <a:xfrm>
            <a:off x="6157674" y="2015133"/>
            <a:ext cx="3804880" cy="2639020"/>
          </a:xfrm>
          <a:prstGeom prst="roundRect">
            <a:avLst>
              <a:gd name="adj" fmla="val 1090"/>
            </a:avLst>
          </a:prstGeom>
          <a:solidFill>
            <a:srgbClr val="F9F7F7"/>
          </a:solidFill>
          <a:ln/>
        </p:spPr>
        <p:txBody>
          <a:bodyPr/>
          <a:lstStyle/>
          <a:p>
            <a:endParaRPr lang="en-US"/>
          </a:p>
        </p:txBody>
      </p:sp>
      <p:sp>
        <p:nvSpPr>
          <p:cNvPr id="5" name="Text 2"/>
          <p:cNvSpPr/>
          <p:nvPr/>
        </p:nvSpPr>
        <p:spPr>
          <a:xfrm>
            <a:off x="6349365" y="2206823"/>
            <a:ext cx="2397443" cy="299680"/>
          </a:xfrm>
          <a:prstGeom prst="rect">
            <a:avLst/>
          </a:prstGeom>
          <a:noFill/>
          <a:ln/>
        </p:spPr>
        <p:txBody>
          <a:bodyPr wrap="none" lIns="0" tIns="0" rIns="0" bIns="0" rtlCol="0" anchor="t"/>
          <a:lstStyle/>
          <a:p>
            <a:pPr marL="0" indent="0" algn="l">
              <a:lnSpc>
                <a:spcPts val="2350"/>
              </a:lnSpc>
              <a:buNone/>
            </a:pPr>
            <a:r>
              <a:rPr lang="en-US" sz="1850" dirty="0">
                <a:solidFill>
                  <a:srgbClr val="504C49"/>
                </a:solidFill>
                <a:latin typeface="Platypi Medium" pitchFamily="34" charset="0"/>
                <a:ea typeface="Platypi Medium" pitchFamily="34" charset="-122"/>
                <a:cs typeface="Platypi Medium" pitchFamily="34" charset="-120"/>
              </a:rPr>
              <a:t>Current Issue</a:t>
            </a:r>
            <a:endParaRPr lang="en-US" sz="1850" dirty="0"/>
          </a:p>
        </p:txBody>
      </p:sp>
      <p:sp>
        <p:nvSpPr>
          <p:cNvPr id="6" name="Text 3"/>
          <p:cNvSpPr/>
          <p:nvPr/>
        </p:nvSpPr>
        <p:spPr>
          <a:xfrm>
            <a:off x="6349365" y="2621518"/>
            <a:ext cx="3421499" cy="1840944"/>
          </a:xfrm>
          <a:prstGeom prst="rect">
            <a:avLst/>
          </a:prstGeom>
          <a:noFill/>
          <a:ln/>
        </p:spPr>
        <p:txBody>
          <a:bodyPr wrap="squar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Section 9B of the Miscellaneous Fees and Levies Act contains references to "excess tax refunds" and Section 47 of the Tax Procedures Act that are misaligned with the statutory framework.</a:t>
            </a:r>
            <a:endParaRPr lang="en-US" sz="1500" dirty="0"/>
          </a:p>
        </p:txBody>
      </p:sp>
      <p:sp>
        <p:nvSpPr>
          <p:cNvPr id="7" name="Shape 4"/>
          <p:cNvSpPr/>
          <p:nvPr/>
        </p:nvSpPr>
        <p:spPr>
          <a:xfrm>
            <a:off x="10154245" y="2015133"/>
            <a:ext cx="3804880" cy="2639020"/>
          </a:xfrm>
          <a:prstGeom prst="roundRect">
            <a:avLst>
              <a:gd name="adj" fmla="val 1090"/>
            </a:avLst>
          </a:prstGeom>
          <a:solidFill>
            <a:srgbClr val="F9F7F7"/>
          </a:solidFill>
          <a:ln/>
        </p:spPr>
        <p:txBody>
          <a:bodyPr/>
          <a:lstStyle/>
          <a:p>
            <a:endParaRPr lang="en-US"/>
          </a:p>
        </p:txBody>
      </p:sp>
      <p:sp>
        <p:nvSpPr>
          <p:cNvPr id="8" name="Text 5"/>
          <p:cNvSpPr/>
          <p:nvPr/>
        </p:nvSpPr>
        <p:spPr>
          <a:xfrm>
            <a:off x="10345936" y="2206823"/>
            <a:ext cx="2634496" cy="299680"/>
          </a:xfrm>
          <a:prstGeom prst="rect">
            <a:avLst/>
          </a:prstGeom>
          <a:noFill/>
          <a:ln/>
        </p:spPr>
        <p:txBody>
          <a:bodyPr wrap="none" lIns="0" tIns="0" rIns="0" bIns="0" rtlCol="0" anchor="t"/>
          <a:lstStyle/>
          <a:p>
            <a:pPr marL="0" indent="0" algn="l">
              <a:lnSpc>
                <a:spcPts val="2350"/>
              </a:lnSpc>
              <a:buNone/>
            </a:pPr>
            <a:r>
              <a:rPr lang="en-US" sz="1850" dirty="0">
                <a:solidFill>
                  <a:srgbClr val="504C49"/>
                </a:solidFill>
                <a:latin typeface="Platypi Medium" pitchFamily="34" charset="0"/>
                <a:ea typeface="Platypi Medium" pitchFamily="34" charset="-122"/>
                <a:cs typeface="Platypi Medium" pitchFamily="34" charset="-120"/>
              </a:rPr>
              <a:t>Proposed Amendment</a:t>
            </a:r>
            <a:endParaRPr lang="en-US" sz="1850" dirty="0"/>
          </a:p>
        </p:txBody>
      </p:sp>
      <p:sp>
        <p:nvSpPr>
          <p:cNvPr id="9" name="Text 6"/>
          <p:cNvSpPr/>
          <p:nvPr/>
        </p:nvSpPr>
        <p:spPr>
          <a:xfrm>
            <a:off x="10345936" y="2621518"/>
            <a:ext cx="3421499" cy="920472"/>
          </a:xfrm>
          <a:prstGeom prst="rect">
            <a:avLst/>
          </a:prstGeom>
          <a:noFill/>
          <a:ln/>
        </p:spPr>
        <p:txBody>
          <a:bodyPr wrap="squar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Delete references to "excess tax refunds" and to Section 47 of the Tax Procedures Act from Section 9B.</a:t>
            </a:r>
            <a:endParaRPr lang="en-US" sz="1500" dirty="0"/>
          </a:p>
        </p:txBody>
      </p:sp>
      <p:sp>
        <p:nvSpPr>
          <p:cNvPr id="10" name="Shape 7"/>
          <p:cNvSpPr/>
          <p:nvPr/>
        </p:nvSpPr>
        <p:spPr>
          <a:xfrm>
            <a:off x="6157674" y="4845844"/>
            <a:ext cx="7801451" cy="1411724"/>
          </a:xfrm>
          <a:prstGeom prst="roundRect">
            <a:avLst>
              <a:gd name="adj" fmla="val 2038"/>
            </a:avLst>
          </a:prstGeom>
          <a:solidFill>
            <a:srgbClr val="F9F7F7"/>
          </a:solidFill>
          <a:ln/>
        </p:spPr>
        <p:txBody>
          <a:bodyPr/>
          <a:lstStyle/>
          <a:p>
            <a:endParaRPr lang="en-US"/>
          </a:p>
        </p:txBody>
      </p:sp>
      <p:sp>
        <p:nvSpPr>
          <p:cNvPr id="11" name="Text 8"/>
          <p:cNvSpPr/>
          <p:nvPr/>
        </p:nvSpPr>
        <p:spPr>
          <a:xfrm>
            <a:off x="6349365" y="5037534"/>
            <a:ext cx="2397443" cy="299680"/>
          </a:xfrm>
          <a:prstGeom prst="rect">
            <a:avLst/>
          </a:prstGeom>
          <a:noFill/>
          <a:ln/>
        </p:spPr>
        <p:txBody>
          <a:bodyPr wrap="none" lIns="0" tIns="0" rIns="0" bIns="0" rtlCol="0" anchor="t"/>
          <a:lstStyle/>
          <a:p>
            <a:pPr marL="0" indent="0" algn="l">
              <a:lnSpc>
                <a:spcPts val="2350"/>
              </a:lnSpc>
              <a:buNone/>
            </a:pPr>
            <a:r>
              <a:rPr lang="en-US" sz="1850" dirty="0">
                <a:solidFill>
                  <a:srgbClr val="504C49"/>
                </a:solidFill>
                <a:latin typeface="Platypi Medium" pitchFamily="34" charset="0"/>
                <a:ea typeface="Platypi Medium" pitchFamily="34" charset="-122"/>
                <a:cs typeface="Platypi Medium" pitchFamily="34" charset="-120"/>
              </a:rPr>
              <a:t>Recommendation</a:t>
            </a:r>
            <a:endParaRPr lang="en-US" sz="1850" dirty="0"/>
          </a:p>
        </p:txBody>
      </p:sp>
      <p:sp>
        <p:nvSpPr>
          <p:cNvPr id="12" name="Text 9"/>
          <p:cNvSpPr/>
          <p:nvPr/>
        </p:nvSpPr>
        <p:spPr>
          <a:xfrm>
            <a:off x="6349365" y="5452229"/>
            <a:ext cx="7418070" cy="613648"/>
          </a:xfrm>
          <a:prstGeom prst="rect">
            <a:avLst/>
          </a:prstGeom>
          <a:noFill/>
          <a:ln/>
        </p:spPr>
        <p:txBody>
          <a:bodyPr wrap="squar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Support the amendment as proposed to ensure proper alignment with the correct statutory framework.</a:t>
            </a:r>
            <a:endParaRPr lang="en-US" sz="1500" dirty="0"/>
          </a:p>
        </p:txBody>
      </p:sp>
      <p:sp>
        <p:nvSpPr>
          <p:cNvPr id="13" name="Text 10"/>
          <p:cNvSpPr/>
          <p:nvPr/>
        </p:nvSpPr>
        <p:spPr>
          <a:xfrm>
            <a:off x="6157674" y="6473309"/>
            <a:ext cx="7801451" cy="1227296"/>
          </a:xfrm>
          <a:prstGeom prst="rect">
            <a:avLst/>
          </a:prstGeom>
          <a:noFill/>
          <a:ln/>
        </p:spPr>
        <p:txBody>
          <a:bodyPr wrap="square" lIns="0" tIns="0" rIns="0" bIns="0" rtlCol="0" anchor="t"/>
          <a:lstStyle/>
          <a:p>
            <a:pPr marL="0" indent="0" algn="l">
              <a:lnSpc>
                <a:spcPts val="2400"/>
              </a:lnSpc>
              <a:buNone/>
            </a:pPr>
            <a:r>
              <a:rPr lang="en-US" sz="1500" dirty="0">
                <a:solidFill>
                  <a:srgbClr val="504C49"/>
                </a:solidFill>
                <a:latin typeface="Source Serif Pro" pitchFamily="34" charset="0"/>
                <a:ea typeface="Source Serif Pro" pitchFamily="34" charset="-122"/>
                <a:cs typeface="Source Serif Pro" pitchFamily="34" charset="-120"/>
              </a:rPr>
              <a:t>This amendment represents a necessary technical cleanup. Section 47 of the Tax Procedures Act specifically addresses overpaid tax and does not relate to penalty or interest administration, making its reference in Section 9B unnecessary and potentially confusing for taxpayers and administrators.</a:t>
            </a:r>
            <a:endParaRPr lang="en-US" sz="1500" dirty="0"/>
          </a:p>
        </p:txBody>
      </p:sp>
      <p:pic>
        <p:nvPicPr>
          <p:cNvPr id="14" name="Picture 13">
            <a:extLst>
              <a:ext uri="{FF2B5EF4-FFF2-40B4-BE49-F238E27FC236}">
                <a16:creationId xmlns:a16="http://schemas.microsoft.com/office/drawing/2014/main" id="{E40EE62E-E604-8AD3-9B64-08C18EEADC99}"/>
              </a:ext>
            </a:extLst>
          </p:cNvPr>
          <p:cNvPicPr>
            <a:picLocks noChangeAspect="1"/>
          </p:cNvPicPr>
          <p:nvPr/>
        </p:nvPicPr>
        <p:blipFill>
          <a:blip r:embed="rId4"/>
          <a:stretch>
            <a:fillRect/>
          </a:stretch>
        </p:blipFill>
        <p:spPr>
          <a:xfrm>
            <a:off x="12784667" y="7450666"/>
            <a:ext cx="1845733" cy="72789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1009055"/>
            <a:ext cx="8638461" cy="708779"/>
          </a:xfrm>
          <a:prstGeom prst="rect">
            <a:avLst/>
          </a:prstGeom>
          <a:noFill/>
          <a:ln/>
        </p:spPr>
        <p:txBody>
          <a:bodyPr wrap="none" lIns="0" tIns="0" rIns="0" bIns="0" rtlCol="0" anchor="t"/>
          <a:lstStyle/>
          <a:p>
            <a:pPr marL="0" indent="0" algn="l">
              <a:lnSpc>
                <a:spcPts val="5550"/>
              </a:lnSpc>
              <a:buNone/>
            </a:pPr>
            <a:r>
              <a:rPr lang="en-US" sz="4450" dirty="0">
                <a:solidFill>
                  <a:srgbClr val="201B18"/>
                </a:solidFill>
                <a:latin typeface="Platypi Medium" pitchFamily="34" charset="0"/>
                <a:ea typeface="Platypi Medium" pitchFamily="34" charset="-122"/>
                <a:cs typeface="Platypi Medium" pitchFamily="34" charset="-120"/>
              </a:rPr>
              <a:t>Clause 59: Steel Industry Relief</a:t>
            </a:r>
            <a:endParaRPr lang="en-US" sz="4450" dirty="0"/>
          </a:p>
        </p:txBody>
      </p:sp>
      <p:sp>
        <p:nvSpPr>
          <p:cNvPr id="3" name="Text 1"/>
          <p:cNvSpPr/>
          <p:nvPr/>
        </p:nvSpPr>
        <p:spPr>
          <a:xfrm>
            <a:off x="793790" y="2284809"/>
            <a:ext cx="4120753" cy="748427"/>
          </a:xfrm>
          <a:prstGeom prst="rect">
            <a:avLst/>
          </a:prstGeom>
          <a:noFill/>
          <a:ln/>
        </p:spPr>
        <p:txBody>
          <a:bodyPr wrap="none" lIns="0" tIns="0" rIns="0" bIns="0" rtlCol="0" anchor="t"/>
          <a:lstStyle/>
          <a:p>
            <a:pPr marL="0" indent="0" algn="ctr">
              <a:lnSpc>
                <a:spcPts val="5850"/>
              </a:lnSpc>
              <a:buNone/>
            </a:pPr>
            <a:r>
              <a:rPr lang="en-US" sz="5850" dirty="0">
                <a:solidFill>
                  <a:srgbClr val="504C49"/>
                </a:solidFill>
                <a:latin typeface="Platypi Medium" pitchFamily="34" charset="0"/>
                <a:ea typeface="Platypi Medium" pitchFamily="34" charset="-122"/>
                <a:cs typeface="Platypi Medium" pitchFamily="34" charset="-120"/>
              </a:rPr>
              <a:t>17.5%</a:t>
            </a:r>
            <a:endParaRPr lang="en-US" sz="5850" dirty="0"/>
          </a:p>
        </p:txBody>
      </p:sp>
      <p:sp>
        <p:nvSpPr>
          <p:cNvPr id="4" name="Text 2"/>
          <p:cNvSpPr/>
          <p:nvPr/>
        </p:nvSpPr>
        <p:spPr>
          <a:xfrm>
            <a:off x="1436489" y="3316605"/>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504C49"/>
                </a:solidFill>
                <a:latin typeface="Platypi Medium" pitchFamily="34" charset="0"/>
                <a:ea typeface="Platypi Medium" pitchFamily="34" charset="-122"/>
                <a:cs typeface="Platypi Medium" pitchFamily="34" charset="-120"/>
              </a:rPr>
              <a:t>Current Levy</a:t>
            </a:r>
            <a:endParaRPr lang="en-US" sz="2200" dirty="0"/>
          </a:p>
        </p:txBody>
      </p:sp>
      <p:sp>
        <p:nvSpPr>
          <p:cNvPr id="5" name="Text 3"/>
          <p:cNvSpPr/>
          <p:nvPr/>
        </p:nvSpPr>
        <p:spPr>
          <a:xfrm>
            <a:off x="793790" y="3807023"/>
            <a:ext cx="4120753" cy="725805"/>
          </a:xfrm>
          <a:prstGeom prst="rect">
            <a:avLst/>
          </a:prstGeom>
          <a:noFill/>
          <a:ln/>
        </p:spPr>
        <p:txBody>
          <a:bodyPr wrap="square" lIns="0" tIns="0" rIns="0" bIns="0" rtlCol="0" anchor="t"/>
          <a:lstStyle/>
          <a:p>
            <a:pPr marL="0" indent="0" algn="ctr">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Export and Investment Promotion Levy on select steel products</a:t>
            </a:r>
            <a:endParaRPr lang="en-US" sz="1750" dirty="0"/>
          </a:p>
        </p:txBody>
      </p:sp>
      <p:sp>
        <p:nvSpPr>
          <p:cNvPr id="6" name="Text 4"/>
          <p:cNvSpPr/>
          <p:nvPr/>
        </p:nvSpPr>
        <p:spPr>
          <a:xfrm>
            <a:off x="5254704" y="2284809"/>
            <a:ext cx="4120872" cy="748427"/>
          </a:xfrm>
          <a:prstGeom prst="rect">
            <a:avLst/>
          </a:prstGeom>
          <a:noFill/>
          <a:ln/>
        </p:spPr>
        <p:txBody>
          <a:bodyPr wrap="none" lIns="0" tIns="0" rIns="0" bIns="0" rtlCol="0" anchor="t"/>
          <a:lstStyle/>
          <a:p>
            <a:pPr marL="0" indent="0" algn="ctr">
              <a:lnSpc>
                <a:spcPts val="5850"/>
              </a:lnSpc>
              <a:buNone/>
            </a:pPr>
            <a:r>
              <a:rPr lang="en-US" sz="5850" dirty="0">
                <a:solidFill>
                  <a:srgbClr val="504C49"/>
                </a:solidFill>
                <a:latin typeface="Platypi Medium" pitchFamily="34" charset="0"/>
                <a:ea typeface="Platypi Medium" pitchFamily="34" charset="-122"/>
                <a:cs typeface="Platypi Medium" pitchFamily="34" charset="-120"/>
              </a:rPr>
              <a:t>10%</a:t>
            </a:r>
            <a:endParaRPr lang="en-US" sz="5850" dirty="0"/>
          </a:p>
        </p:txBody>
      </p:sp>
      <p:sp>
        <p:nvSpPr>
          <p:cNvPr id="7" name="Text 5"/>
          <p:cNvSpPr/>
          <p:nvPr/>
        </p:nvSpPr>
        <p:spPr>
          <a:xfrm>
            <a:off x="5897523" y="3316605"/>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504C49"/>
                </a:solidFill>
                <a:latin typeface="Platypi Medium" pitchFamily="34" charset="0"/>
                <a:ea typeface="Platypi Medium" pitchFamily="34" charset="-122"/>
                <a:cs typeface="Platypi Medium" pitchFamily="34" charset="-120"/>
              </a:rPr>
              <a:t>Proposed Levy</a:t>
            </a:r>
            <a:endParaRPr lang="en-US" sz="2200" dirty="0"/>
          </a:p>
        </p:txBody>
      </p:sp>
      <p:sp>
        <p:nvSpPr>
          <p:cNvPr id="8" name="Text 6"/>
          <p:cNvSpPr/>
          <p:nvPr/>
        </p:nvSpPr>
        <p:spPr>
          <a:xfrm>
            <a:off x="5254704" y="3807023"/>
            <a:ext cx="4120872" cy="725805"/>
          </a:xfrm>
          <a:prstGeom prst="rect">
            <a:avLst/>
          </a:prstGeom>
          <a:noFill/>
          <a:ln/>
        </p:spPr>
        <p:txBody>
          <a:bodyPr wrap="square" lIns="0" tIns="0" rIns="0" bIns="0" rtlCol="0" anchor="t"/>
          <a:lstStyle/>
          <a:p>
            <a:pPr marL="0" indent="0" algn="ctr">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Reduced rate to ease burden on manufacturers</a:t>
            </a:r>
            <a:endParaRPr lang="en-US" sz="1750" dirty="0"/>
          </a:p>
        </p:txBody>
      </p:sp>
      <p:sp>
        <p:nvSpPr>
          <p:cNvPr id="9" name="Text 7"/>
          <p:cNvSpPr/>
          <p:nvPr/>
        </p:nvSpPr>
        <p:spPr>
          <a:xfrm>
            <a:off x="9715738" y="2284809"/>
            <a:ext cx="4120753" cy="748427"/>
          </a:xfrm>
          <a:prstGeom prst="rect">
            <a:avLst/>
          </a:prstGeom>
          <a:noFill/>
          <a:ln/>
        </p:spPr>
        <p:txBody>
          <a:bodyPr wrap="none" lIns="0" tIns="0" rIns="0" bIns="0" rtlCol="0" anchor="t"/>
          <a:lstStyle/>
          <a:p>
            <a:pPr marL="0" indent="0" algn="ctr">
              <a:lnSpc>
                <a:spcPts val="5850"/>
              </a:lnSpc>
              <a:buNone/>
            </a:pPr>
            <a:r>
              <a:rPr lang="en-US" sz="5850" dirty="0">
                <a:solidFill>
                  <a:srgbClr val="504C49"/>
                </a:solidFill>
                <a:latin typeface="Platypi Medium" pitchFamily="34" charset="0"/>
                <a:ea typeface="Platypi Medium" pitchFamily="34" charset="-122"/>
                <a:cs typeface="Platypi Medium" pitchFamily="34" charset="-120"/>
              </a:rPr>
              <a:t>7.5%</a:t>
            </a:r>
            <a:endParaRPr lang="en-US" sz="5850" dirty="0"/>
          </a:p>
        </p:txBody>
      </p:sp>
      <p:sp>
        <p:nvSpPr>
          <p:cNvPr id="10" name="Text 8"/>
          <p:cNvSpPr/>
          <p:nvPr/>
        </p:nvSpPr>
        <p:spPr>
          <a:xfrm>
            <a:off x="10358438" y="3316605"/>
            <a:ext cx="2835235" cy="354330"/>
          </a:xfrm>
          <a:prstGeom prst="rect">
            <a:avLst/>
          </a:prstGeom>
          <a:noFill/>
          <a:ln/>
        </p:spPr>
        <p:txBody>
          <a:bodyPr wrap="none" lIns="0" tIns="0" rIns="0" bIns="0" rtlCol="0" anchor="t"/>
          <a:lstStyle/>
          <a:p>
            <a:pPr marL="0" indent="0" algn="ctr">
              <a:lnSpc>
                <a:spcPts val="2750"/>
              </a:lnSpc>
              <a:buNone/>
            </a:pPr>
            <a:r>
              <a:rPr lang="en-US" sz="2200" dirty="0">
                <a:solidFill>
                  <a:srgbClr val="504C49"/>
                </a:solidFill>
                <a:latin typeface="Platypi Medium" pitchFamily="34" charset="0"/>
                <a:ea typeface="Platypi Medium" pitchFamily="34" charset="-122"/>
                <a:cs typeface="Platypi Medium" pitchFamily="34" charset="-120"/>
              </a:rPr>
              <a:t>Cost Reduction</a:t>
            </a:r>
            <a:endParaRPr lang="en-US" sz="2200" dirty="0"/>
          </a:p>
        </p:txBody>
      </p:sp>
      <p:sp>
        <p:nvSpPr>
          <p:cNvPr id="11" name="Text 9"/>
          <p:cNvSpPr/>
          <p:nvPr/>
        </p:nvSpPr>
        <p:spPr>
          <a:xfrm>
            <a:off x="9715738" y="3807023"/>
            <a:ext cx="4120753" cy="725805"/>
          </a:xfrm>
          <a:prstGeom prst="rect">
            <a:avLst/>
          </a:prstGeom>
          <a:noFill/>
          <a:ln/>
        </p:spPr>
        <p:txBody>
          <a:bodyPr wrap="square" lIns="0" tIns="0" rIns="0" bIns="0" rtlCol="0" anchor="t"/>
          <a:lstStyle/>
          <a:p>
            <a:pPr marL="0" indent="0" algn="ctr">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Potential savings for steel importers and manufacturers</a:t>
            </a:r>
            <a:endParaRPr lang="en-US" sz="1750" dirty="0"/>
          </a:p>
        </p:txBody>
      </p:sp>
      <p:sp>
        <p:nvSpPr>
          <p:cNvPr id="12" name="Text 10"/>
          <p:cNvSpPr/>
          <p:nvPr/>
        </p:nvSpPr>
        <p:spPr>
          <a:xfrm>
            <a:off x="793790" y="4787979"/>
            <a:ext cx="13042821" cy="1088708"/>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The proposed reduction of the Export and Investment Promotion Levy from 17.5% to 10% on select steel products represents a significant cost relief for local manufacturers. This change specifically benefits companies that rely on imported billets and wire rods as essential raw materials for their production processes.</a:t>
            </a:r>
            <a:endParaRPr lang="en-US" sz="1750" dirty="0"/>
          </a:p>
        </p:txBody>
      </p:sp>
      <p:sp>
        <p:nvSpPr>
          <p:cNvPr id="13" name="Text 11"/>
          <p:cNvSpPr/>
          <p:nvPr/>
        </p:nvSpPr>
        <p:spPr>
          <a:xfrm>
            <a:off x="793790" y="6131838"/>
            <a:ext cx="13042821" cy="1088708"/>
          </a:xfrm>
          <a:prstGeom prst="rect">
            <a:avLst/>
          </a:prstGeom>
          <a:noFill/>
          <a:ln/>
        </p:spPr>
        <p:txBody>
          <a:bodyPr wrap="square" lIns="0" tIns="0" rIns="0" bIns="0" rtlCol="0" anchor="t"/>
          <a:lstStyle/>
          <a:p>
            <a:pPr marL="0" indent="0" algn="l">
              <a:lnSpc>
                <a:spcPts val="2850"/>
              </a:lnSpc>
              <a:buNone/>
            </a:pPr>
            <a:r>
              <a:rPr lang="en-US" sz="1750" dirty="0">
                <a:solidFill>
                  <a:srgbClr val="504C49"/>
                </a:solidFill>
                <a:latin typeface="Source Serif Pro" pitchFamily="34" charset="0"/>
                <a:ea typeface="Source Serif Pro" pitchFamily="34" charset="-122"/>
                <a:cs typeface="Source Serif Pro" pitchFamily="34" charset="-120"/>
              </a:rPr>
              <a:t>By lowering these import costs, the amendment promotes greater competitiveness in the steel industry while supporting key downstream sectors such as construction and manufacturing. This aligns well with Kenya's broader economic goals, particularly in affordable housing and infrastructure development.</a:t>
            </a:r>
            <a:endParaRPr lang="en-US" sz="1750" dirty="0"/>
          </a:p>
        </p:txBody>
      </p:sp>
      <p:pic>
        <p:nvPicPr>
          <p:cNvPr id="14" name="Picture 13">
            <a:extLst>
              <a:ext uri="{FF2B5EF4-FFF2-40B4-BE49-F238E27FC236}">
                <a16:creationId xmlns:a16="http://schemas.microsoft.com/office/drawing/2014/main" id="{2D3B0AA0-8DD6-7E5A-ECBD-25FE2905F975}"/>
              </a:ext>
            </a:extLst>
          </p:cNvPr>
          <p:cNvPicPr>
            <a:picLocks noChangeAspect="1"/>
          </p:cNvPicPr>
          <p:nvPr/>
        </p:nvPicPr>
        <p:blipFill>
          <a:blip r:embed="rId3"/>
          <a:stretch>
            <a:fillRect/>
          </a:stretch>
        </p:blipFill>
        <p:spPr>
          <a:xfrm>
            <a:off x="12784667" y="7089852"/>
            <a:ext cx="1845733" cy="1088709"/>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59356" y="439460"/>
            <a:ext cx="5696426" cy="499467"/>
          </a:xfrm>
          <a:prstGeom prst="rect">
            <a:avLst/>
          </a:prstGeom>
          <a:noFill/>
          <a:ln/>
        </p:spPr>
        <p:txBody>
          <a:bodyPr wrap="none" lIns="0" tIns="0" rIns="0" bIns="0" rtlCol="0" anchor="t"/>
          <a:lstStyle/>
          <a:p>
            <a:pPr marL="0" indent="0" algn="l">
              <a:lnSpc>
                <a:spcPts val="3900"/>
              </a:lnSpc>
              <a:buNone/>
            </a:pPr>
            <a:r>
              <a:rPr lang="en-US" sz="3100" dirty="0">
                <a:solidFill>
                  <a:srgbClr val="201B18"/>
                </a:solidFill>
                <a:latin typeface="Platypi Medium" pitchFamily="34" charset="0"/>
                <a:ea typeface="Platypi Medium" pitchFamily="34" charset="-122"/>
                <a:cs typeface="Platypi Medium" pitchFamily="34" charset="-120"/>
              </a:rPr>
              <a:t>Recommendations Summary</a:t>
            </a:r>
            <a:endParaRPr lang="en-US" sz="3100" dirty="0"/>
          </a:p>
        </p:txBody>
      </p:sp>
      <p:pic>
        <p:nvPicPr>
          <p:cNvPr id="3" name="Image 0" descr="preencoded.png"/>
          <p:cNvPicPr>
            <a:picLocks noChangeAspect="1"/>
          </p:cNvPicPr>
          <p:nvPr/>
        </p:nvPicPr>
        <p:blipFill>
          <a:blip r:embed="rId3"/>
          <a:stretch>
            <a:fillRect/>
          </a:stretch>
        </p:blipFill>
        <p:spPr>
          <a:xfrm>
            <a:off x="3261717" y="2690455"/>
            <a:ext cx="8106966" cy="8106966"/>
          </a:xfrm>
          <a:prstGeom prst="rect">
            <a:avLst/>
          </a:prstGeom>
        </p:spPr>
      </p:pic>
      <p:pic>
        <p:nvPicPr>
          <p:cNvPr id="4" name="Image 1" descr="preencoded.png"/>
          <p:cNvPicPr>
            <a:picLocks noChangeAspect="1"/>
          </p:cNvPicPr>
          <p:nvPr/>
        </p:nvPicPr>
        <p:blipFill>
          <a:blip r:embed="rId4"/>
          <a:stretch>
            <a:fillRect/>
          </a:stretch>
        </p:blipFill>
        <p:spPr>
          <a:xfrm>
            <a:off x="4547473" y="5055275"/>
            <a:ext cx="269677" cy="337066"/>
          </a:xfrm>
          <a:prstGeom prst="rect">
            <a:avLst/>
          </a:prstGeom>
        </p:spPr>
      </p:pic>
      <p:pic>
        <p:nvPicPr>
          <p:cNvPr id="5" name="Image 2" descr="preencoded.png"/>
          <p:cNvPicPr>
            <a:picLocks noChangeAspect="1"/>
          </p:cNvPicPr>
          <p:nvPr/>
        </p:nvPicPr>
        <p:blipFill>
          <a:blip r:embed="rId5"/>
          <a:stretch>
            <a:fillRect/>
          </a:stretch>
        </p:blipFill>
        <p:spPr>
          <a:xfrm>
            <a:off x="3261717" y="2690455"/>
            <a:ext cx="8106966" cy="8106966"/>
          </a:xfrm>
          <a:prstGeom prst="rect">
            <a:avLst/>
          </a:prstGeom>
        </p:spPr>
      </p:pic>
      <p:pic>
        <p:nvPicPr>
          <p:cNvPr id="6" name="Image 3" descr="preencoded.png"/>
          <p:cNvPicPr>
            <a:picLocks noChangeAspect="1"/>
          </p:cNvPicPr>
          <p:nvPr/>
        </p:nvPicPr>
        <p:blipFill>
          <a:blip r:embed="rId6"/>
          <a:stretch>
            <a:fillRect/>
          </a:stretch>
        </p:blipFill>
        <p:spPr>
          <a:xfrm>
            <a:off x="7180302" y="3535204"/>
            <a:ext cx="269677" cy="337066"/>
          </a:xfrm>
          <a:prstGeom prst="rect">
            <a:avLst/>
          </a:prstGeom>
        </p:spPr>
      </p:pic>
      <p:pic>
        <p:nvPicPr>
          <p:cNvPr id="7" name="Image 4" descr="preencoded.png"/>
          <p:cNvPicPr>
            <a:picLocks noChangeAspect="1"/>
          </p:cNvPicPr>
          <p:nvPr/>
        </p:nvPicPr>
        <p:blipFill>
          <a:blip r:embed="rId7"/>
          <a:stretch>
            <a:fillRect/>
          </a:stretch>
        </p:blipFill>
        <p:spPr>
          <a:xfrm>
            <a:off x="3261717" y="1724144"/>
            <a:ext cx="8106966" cy="8106966"/>
          </a:xfrm>
          <a:prstGeom prst="rect">
            <a:avLst/>
          </a:prstGeom>
        </p:spPr>
      </p:pic>
      <p:pic>
        <p:nvPicPr>
          <p:cNvPr id="8" name="Image 5" descr="preencoded.png"/>
          <p:cNvPicPr>
            <a:picLocks noChangeAspect="1"/>
          </p:cNvPicPr>
          <p:nvPr/>
        </p:nvPicPr>
        <p:blipFill>
          <a:blip r:embed="rId8"/>
          <a:stretch>
            <a:fillRect/>
          </a:stretch>
        </p:blipFill>
        <p:spPr>
          <a:xfrm>
            <a:off x="9813012" y="5055275"/>
            <a:ext cx="269677" cy="337066"/>
          </a:xfrm>
          <a:prstGeom prst="rect">
            <a:avLst/>
          </a:prstGeom>
        </p:spPr>
      </p:pic>
      <p:sp>
        <p:nvSpPr>
          <p:cNvPr id="9" name="Text 1"/>
          <p:cNvSpPr/>
          <p:nvPr/>
        </p:nvSpPr>
        <p:spPr>
          <a:xfrm>
            <a:off x="559356" y="6158614"/>
            <a:ext cx="13511689" cy="511254"/>
          </a:xfrm>
          <a:prstGeom prst="rect">
            <a:avLst/>
          </a:prstGeom>
          <a:noFill/>
          <a:ln/>
        </p:spPr>
        <p:txBody>
          <a:bodyPr wrap="square" lIns="0" tIns="0" rIns="0" bIns="0" rtlCol="0" anchor="t"/>
          <a:lstStyle/>
          <a:p>
            <a:pPr marL="0" indent="0" algn="l">
              <a:lnSpc>
                <a:spcPts val="2000"/>
              </a:lnSpc>
              <a:buNone/>
            </a:pPr>
            <a:r>
              <a:rPr lang="en-US" sz="1250" dirty="0">
                <a:solidFill>
                  <a:srgbClr val="504C49"/>
                </a:solidFill>
                <a:latin typeface="Source Serif Pro" pitchFamily="34" charset="0"/>
                <a:ea typeface="Source Serif Pro" pitchFamily="34" charset="-122"/>
                <a:cs typeface="Source Serif Pro" pitchFamily="34" charset="-120"/>
              </a:rPr>
              <a:t>Making the steel levy reduction permanent rather than temporary provides certainty for businesses and encourages long-term investment in the sector. This approach balances revenue needs with economic growth objectives, creating a more sustainable tax framework.</a:t>
            </a:r>
            <a:endParaRPr lang="en-US" sz="1250" dirty="0"/>
          </a:p>
        </p:txBody>
      </p:sp>
      <p:sp>
        <p:nvSpPr>
          <p:cNvPr id="10" name="Text 2"/>
          <p:cNvSpPr/>
          <p:nvPr/>
        </p:nvSpPr>
        <p:spPr>
          <a:xfrm>
            <a:off x="559295" y="6743938"/>
            <a:ext cx="13511689" cy="511254"/>
          </a:xfrm>
          <a:prstGeom prst="rect">
            <a:avLst/>
          </a:prstGeom>
          <a:noFill/>
          <a:ln/>
        </p:spPr>
        <p:txBody>
          <a:bodyPr wrap="square" lIns="0" tIns="0" rIns="0" bIns="0" rtlCol="0" anchor="t"/>
          <a:lstStyle/>
          <a:p>
            <a:pPr marL="0" indent="0" algn="l">
              <a:lnSpc>
                <a:spcPts val="2000"/>
              </a:lnSpc>
              <a:buNone/>
            </a:pPr>
            <a:r>
              <a:rPr lang="en-US" sz="1250" dirty="0">
                <a:solidFill>
                  <a:srgbClr val="504C49"/>
                </a:solidFill>
                <a:latin typeface="Source Serif Pro" pitchFamily="34" charset="0"/>
                <a:ea typeface="Source Serif Pro" pitchFamily="34" charset="-122"/>
                <a:cs typeface="Source Serif Pro" pitchFamily="34" charset="-120"/>
              </a:rPr>
              <a:t>For the aviation sector, maintaining comprehensive exemptions is critical to preserve Kenya's position as a regional air transport hub and ensure the continued safety and reliability of air travel infrastructure.</a:t>
            </a:r>
            <a:endParaRPr lang="en-US" sz="1250" dirty="0"/>
          </a:p>
        </p:txBody>
      </p:sp>
      <p:sp>
        <p:nvSpPr>
          <p:cNvPr id="11" name="Text 3"/>
          <p:cNvSpPr/>
          <p:nvPr/>
        </p:nvSpPr>
        <p:spPr>
          <a:xfrm>
            <a:off x="1732359" y="2474476"/>
            <a:ext cx="1997988" cy="249674"/>
          </a:xfrm>
          <a:prstGeom prst="rect">
            <a:avLst/>
          </a:prstGeom>
          <a:noFill/>
          <a:ln/>
        </p:spPr>
        <p:txBody>
          <a:bodyPr wrap="none" lIns="0" tIns="0" rIns="0" bIns="0" rtlCol="0" anchor="t"/>
          <a:lstStyle/>
          <a:p>
            <a:pPr marL="0" indent="0" algn="ctr">
              <a:lnSpc>
                <a:spcPts val="1950"/>
              </a:lnSpc>
              <a:buNone/>
            </a:pPr>
            <a:r>
              <a:rPr lang="en-US" sz="1550" dirty="0">
                <a:solidFill>
                  <a:srgbClr val="201B18"/>
                </a:solidFill>
                <a:latin typeface="Platypi Medium" pitchFamily="34" charset="0"/>
                <a:ea typeface="Platypi Medium" pitchFamily="34" charset="-122"/>
                <a:cs typeface="Platypi Medium" pitchFamily="34" charset="-120"/>
              </a:rPr>
              <a:t>Clause 57</a:t>
            </a:r>
            <a:endParaRPr lang="en-US" sz="1550" dirty="0"/>
          </a:p>
        </p:txBody>
      </p:sp>
      <p:sp>
        <p:nvSpPr>
          <p:cNvPr id="12" name="Text 4"/>
          <p:cNvSpPr/>
          <p:nvPr/>
        </p:nvSpPr>
        <p:spPr>
          <a:xfrm>
            <a:off x="559356" y="2819995"/>
            <a:ext cx="4344114" cy="766882"/>
          </a:xfrm>
          <a:prstGeom prst="rect">
            <a:avLst/>
          </a:prstGeom>
          <a:noFill/>
          <a:ln/>
        </p:spPr>
        <p:txBody>
          <a:bodyPr wrap="square" lIns="0" tIns="0" rIns="0" bIns="0" rtlCol="0" anchor="t"/>
          <a:lstStyle/>
          <a:p>
            <a:pPr marL="0" indent="0" algn="ctr">
              <a:lnSpc>
                <a:spcPts val="2000"/>
              </a:lnSpc>
              <a:buNone/>
            </a:pPr>
            <a:r>
              <a:rPr lang="en-US" sz="1250" dirty="0">
                <a:solidFill>
                  <a:srgbClr val="504C49"/>
                </a:solidFill>
                <a:latin typeface="Source Serif Pro" pitchFamily="34" charset="0"/>
                <a:ea typeface="Source Serif Pro" pitchFamily="34" charset="-122"/>
                <a:cs typeface="Source Serif Pro" pitchFamily="34" charset="-120"/>
              </a:rPr>
              <a:t>Support the amendment to remove references to "excess tax refunds" and Section 47 of the Tax Procedures Act from Section 9B of the Miscellaneous Fees and Levies Act.</a:t>
            </a:r>
            <a:endParaRPr lang="en-US" sz="1250" dirty="0"/>
          </a:p>
        </p:txBody>
      </p:sp>
      <p:sp>
        <p:nvSpPr>
          <p:cNvPr id="13" name="Text 5"/>
          <p:cNvSpPr/>
          <p:nvPr/>
        </p:nvSpPr>
        <p:spPr>
          <a:xfrm>
            <a:off x="6316147" y="1258491"/>
            <a:ext cx="1997988" cy="249674"/>
          </a:xfrm>
          <a:prstGeom prst="rect">
            <a:avLst/>
          </a:prstGeom>
          <a:noFill/>
          <a:ln/>
        </p:spPr>
        <p:txBody>
          <a:bodyPr wrap="none" lIns="0" tIns="0" rIns="0" bIns="0" rtlCol="0" anchor="t"/>
          <a:lstStyle/>
          <a:p>
            <a:pPr marL="0" indent="0" algn="ctr">
              <a:lnSpc>
                <a:spcPts val="1950"/>
              </a:lnSpc>
              <a:buNone/>
            </a:pPr>
            <a:r>
              <a:rPr lang="en-US" sz="1550" dirty="0">
                <a:solidFill>
                  <a:srgbClr val="201B18"/>
                </a:solidFill>
                <a:latin typeface="Platypi Medium" pitchFamily="34" charset="0"/>
                <a:ea typeface="Platypi Medium" pitchFamily="34" charset="-122"/>
                <a:cs typeface="Platypi Medium" pitchFamily="34" charset="-120"/>
              </a:rPr>
              <a:t>Clause 58</a:t>
            </a:r>
            <a:endParaRPr lang="en-US" sz="1550" dirty="0"/>
          </a:p>
        </p:txBody>
      </p:sp>
      <p:sp>
        <p:nvSpPr>
          <p:cNvPr id="14" name="Text 6"/>
          <p:cNvSpPr/>
          <p:nvPr/>
        </p:nvSpPr>
        <p:spPr>
          <a:xfrm>
            <a:off x="5143143" y="1604010"/>
            <a:ext cx="4344114" cy="766882"/>
          </a:xfrm>
          <a:prstGeom prst="rect">
            <a:avLst/>
          </a:prstGeom>
          <a:noFill/>
          <a:ln/>
        </p:spPr>
        <p:txBody>
          <a:bodyPr wrap="square" lIns="0" tIns="0" rIns="0" bIns="0" rtlCol="0" anchor="t"/>
          <a:lstStyle/>
          <a:p>
            <a:pPr marL="0" indent="0" algn="ctr">
              <a:lnSpc>
                <a:spcPts val="2000"/>
              </a:lnSpc>
              <a:buNone/>
            </a:pPr>
            <a:r>
              <a:rPr lang="en-US" sz="1250" dirty="0">
                <a:solidFill>
                  <a:srgbClr val="504C49"/>
                </a:solidFill>
                <a:latin typeface="Source Serif Pro" pitchFamily="34" charset="0"/>
                <a:ea typeface="Source Serif Pro" pitchFamily="34" charset="-122"/>
                <a:cs typeface="Source Serif Pro" pitchFamily="34" charset="-120"/>
              </a:rPr>
              <a:t>Oppose the narrowing of exemptions for aircraft parts. Retain the existing blanket exemption for all goods under Chapter 88 to support aviation industry viability.</a:t>
            </a:r>
            <a:endParaRPr lang="en-US" sz="1250" dirty="0"/>
          </a:p>
        </p:txBody>
      </p:sp>
      <p:sp>
        <p:nvSpPr>
          <p:cNvPr id="15" name="Text 7"/>
          <p:cNvSpPr/>
          <p:nvPr/>
        </p:nvSpPr>
        <p:spPr>
          <a:xfrm>
            <a:off x="10899934" y="2474476"/>
            <a:ext cx="1997988" cy="249674"/>
          </a:xfrm>
          <a:prstGeom prst="rect">
            <a:avLst/>
          </a:prstGeom>
          <a:noFill/>
          <a:ln/>
        </p:spPr>
        <p:txBody>
          <a:bodyPr wrap="none" lIns="0" tIns="0" rIns="0" bIns="0" rtlCol="0" anchor="t"/>
          <a:lstStyle/>
          <a:p>
            <a:pPr marL="0" indent="0" algn="ctr">
              <a:lnSpc>
                <a:spcPts val="1950"/>
              </a:lnSpc>
              <a:buNone/>
            </a:pPr>
            <a:r>
              <a:rPr lang="en-US" sz="1550" dirty="0">
                <a:solidFill>
                  <a:srgbClr val="201B18"/>
                </a:solidFill>
                <a:latin typeface="Platypi Medium" pitchFamily="34" charset="0"/>
                <a:ea typeface="Platypi Medium" pitchFamily="34" charset="-122"/>
                <a:cs typeface="Platypi Medium" pitchFamily="34" charset="-120"/>
              </a:rPr>
              <a:t>Clause 59</a:t>
            </a:r>
            <a:endParaRPr lang="en-US" sz="1550" dirty="0"/>
          </a:p>
        </p:txBody>
      </p:sp>
      <p:sp>
        <p:nvSpPr>
          <p:cNvPr id="16" name="Text 8"/>
          <p:cNvSpPr/>
          <p:nvPr/>
        </p:nvSpPr>
        <p:spPr>
          <a:xfrm>
            <a:off x="9726930" y="2819995"/>
            <a:ext cx="4344114" cy="766882"/>
          </a:xfrm>
          <a:prstGeom prst="rect">
            <a:avLst/>
          </a:prstGeom>
          <a:noFill/>
          <a:ln/>
        </p:spPr>
        <p:txBody>
          <a:bodyPr wrap="square" lIns="0" tIns="0" rIns="0" bIns="0" rtlCol="0" anchor="t"/>
          <a:lstStyle/>
          <a:p>
            <a:pPr marL="0" indent="0" algn="ctr">
              <a:lnSpc>
                <a:spcPts val="2000"/>
              </a:lnSpc>
              <a:buNone/>
            </a:pPr>
            <a:r>
              <a:rPr lang="en-US" sz="1250" dirty="0">
                <a:solidFill>
                  <a:srgbClr val="504C49"/>
                </a:solidFill>
                <a:latin typeface="Source Serif Pro" pitchFamily="34" charset="0"/>
                <a:ea typeface="Source Serif Pro" pitchFamily="34" charset="-122"/>
                <a:cs typeface="Source Serif Pro" pitchFamily="34" charset="-120"/>
              </a:rPr>
              <a:t>Support the permanent reduction of the Export and Investment Promotion Levy on select steel products from 17.5% to 10% to enhance manufacturing competitiveness.</a:t>
            </a:r>
            <a:endParaRPr lang="en-US" sz="1250" dirty="0"/>
          </a:p>
        </p:txBody>
      </p:sp>
      <p:pic>
        <p:nvPicPr>
          <p:cNvPr id="17" name="Picture 16">
            <a:extLst>
              <a:ext uri="{FF2B5EF4-FFF2-40B4-BE49-F238E27FC236}">
                <a16:creationId xmlns:a16="http://schemas.microsoft.com/office/drawing/2014/main" id="{C6AB6C4D-869F-158A-5C92-9D7505204A05}"/>
              </a:ext>
            </a:extLst>
          </p:cNvPr>
          <p:cNvPicPr>
            <a:picLocks noChangeAspect="1"/>
          </p:cNvPicPr>
          <p:nvPr/>
        </p:nvPicPr>
        <p:blipFill>
          <a:blip r:embed="rId9"/>
          <a:stretch>
            <a:fillRect/>
          </a:stretch>
        </p:blipFill>
        <p:spPr>
          <a:xfrm>
            <a:off x="12784667" y="7055036"/>
            <a:ext cx="1845733" cy="112352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935355"/>
            <a:ext cx="8121610" cy="708779"/>
          </a:xfrm>
          <a:prstGeom prst="rect">
            <a:avLst/>
          </a:prstGeom>
          <a:noFill/>
          <a:ln/>
        </p:spPr>
        <p:txBody>
          <a:bodyPr wrap="none" lIns="0" tIns="0" rIns="0" bIns="0" rtlCol="0" anchor="t"/>
          <a:lstStyle/>
          <a:p>
            <a:pPr marL="0" indent="0" algn="l">
              <a:lnSpc>
                <a:spcPts val="5550"/>
              </a:lnSpc>
              <a:buNone/>
            </a:pPr>
            <a:r>
              <a:rPr lang="en-US" sz="4450" dirty="0">
                <a:solidFill>
                  <a:srgbClr val="484237"/>
                </a:solidFill>
                <a:latin typeface="Gelasio Semi Bold" pitchFamily="34" charset="0"/>
                <a:ea typeface="Gelasio Semi Bold" pitchFamily="34" charset="-122"/>
                <a:cs typeface="Gelasio Semi Bold" pitchFamily="34" charset="-120"/>
              </a:rPr>
              <a:t>Clause 27: Removal of 100% </a:t>
            </a:r>
          </a:p>
          <a:p>
            <a:pPr marL="0" indent="0" algn="l">
              <a:lnSpc>
                <a:spcPts val="5550"/>
              </a:lnSpc>
              <a:buNone/>
            </a:pPr>
            <a:r>
              <a:rPr lang="en-US" sz="4450" dirty="0">
                <a:solidFill>
                  <a:srgbClr val="484237"/>
                </a:solidFill>
                <a:latin typeface="Gelasio Semi Bold" pitchFamily="34" charset="0"/>
                <a:ea typeface="Gelasio Semi Bold" pitchFamily="34" charset="-122"/>
                <a:cs typeface="Gelasio Semi Bold" pitchFamily="34" charset="-120"/>
              </a:rPr>
              <a:t>Investment Allowance</a:t>
            </a:r>
            <a:endParaRPr lang="en-US" sz="4450" dirty="0"/>
          </a:p>
        </p:txBody>
      </p:sp>
      <p:sp>
        <p:nvSpPr>
          <p:cNvPr id="5" name="Shape 2"/>
          <p:cNvSpPr/>
          <p:nvPr/>
        </p:nvSpPr>
        <p:spPr>
          <a:xfrm>
            <a:off x="793790" y="2692956"/>
            <a:ext cx="170021" cy="853321"/>
          </a:xfrm>
          <a:prstGeom prst="roundRect">
            <a:avLst>
              <a:gd name="adj" fmla="val 20012"/>
            </a:avLst>
          </a:prstGeom>
          <a:solidFill>
            <a:srgbClr val="EEE8DD"/>
          </a:solidFill>
          <a:ln/>
        </p:spPr>
        <p:txBody>
          <a:bodyPr/>
          <a:lstStyle/>
          <a:p>
            <a:endParaRPr lang="en-US"/>
          </a:p>
        </p:txBody>
      </p:sp>
      <p:sp>
        <p:nvSpPr>
          <p:cNvPr id="6" name="Text 3"/>
          <p:cNvSpPr/>
          <p:nvPr/>
        </p:nvSpPr>
        <p:spPr>
          <a:xfrm>
            <a:off x="1303973" y="2692956"/>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Current:</a:t>
            </a:r>
            <a:endParaRPr lang="en-US" sz="2200" dirty="0"/>
          </a:p>
        </p:txBody>
      </p:sp>
      <p:sp>
        <p:nvSpPr>
          <p:cNvPr id="7" name="Text 4"/>
          <p:cNvSpPr/>
          <p:nvPr/>
        </p:nvSpPr>
        <p:spPr>
          <a:xfrm>
            <a:off x="1303973" y="3183374"/>
            <a:ext cx="7046238" cy="362903"/>
          </a:xfrm>
          <a:prstGeom prst="rect">
            <a:avLst/>
          </a:prstGeom>
          <a:noFill/>
          <a:ln/>
        </p:spPr>
        <p:txBody>
          <a:bodyPr wrap="none" lIns="0" tIns="0" rIns="0" bIns="0" rtlCol="0" anchor="t"/>
          <a:lstStyle/>
          <a:p>
            <a:pPr marL="0" indent="0" algn="l">
              <a:lnSpc>
                <a:spcPts val="2850"/>
              </a:lnSpc>
              <a:buNone/>
            </a:pPr>
            <a:r>
              <a:rPr lang="en-US" sz="1750" dirty="0">
                <a:solidFill>
                  <a:srgbClr val="746558"/>
                </a:solidFill>
                <a:latin typeface="Gelasio" pitchFamily="34" charset="0"/>
                <a:ea typeface="Gelasio" pitchFamily="34" charset="-122"/>
                <a:cs typeface="Gelasio" pitchFamily="34" charset="-120"/>
              </a:rPr>
              <a:t>100% investment Allowance</a:t>
            </a:r>
            <a:endParaRPr lang="en-US" sz="1750" dirty="0"/>
          </a:p>
        </p:txBody>
      </p:sp>
      <p:sp>
        <p:nvSpPr>
          <p:cNvPr id="8" name="Shape 5"/>
          <p:cNvSpPr/>
          <p:nvPr/>
        </p:nvSpPr>
        <p:spPr>
          <a:xfrm>
            <a:off x="1133951" y="3773091"/>
            <a:ext cx="170021" cy="1216223"/>
          </a:xfrm>
          <a:prstGeom prst="roundRect">
            <a:avLst>
              <a:gd name="adj" fmla="val 20012"/>
            </a:avLst>
          </a:prstGeom>
          <a:solidFill>
            <a:srgbClr val="EEE8DD"/>
          </a:solidFill>
          <a:ln/>
        </p:spPr>
        <p:txBody>
          <a:bodyPr/>
          <a:lstStyle/>
          <a:p>
            <a:endParaRPr lang="en-US"/>
          </a:p>
        </p:txBody>
      </p:sp>
      <p:sp>
        <p:nvSpPr>
          <p:cNvPr id="9" name="Text 6"/>
          <p:cNvSpPr/>
          <p:nvPr/>
        </p:nvSpPr>
        <p:spPr>
          <a:xfrm>
            <a:off x="1644134" y="3773091"/>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Proposal</a:t>
            </a:r>
            <a:endParaRPr lang="en-US" sz="2200" dirty="0"/>
          </a:p>
        </p:txBody>
      </p:sp>
      <p:sp>
        <p:nvSpPr>
          <p:cNvPr id="10" name="Text 7"/>
          <p:cNvSpPr/>
          <p:nvPr/>
        </p:nvSpPr>
        <p:spPr>
          <a:xfrm>
            <a:off x="1644134" y="4263509"/>
            <a:ext cx="6706076" cy="725805"/>
          </a:xfrm>
          <a:prstGeom prst="rect">
            <a:avLst/>
          </a:prstGeom>
          <a:noFill/>
          <a:ln/>
        </p:spPr>
        <p:txBody>
          <a:bodyPr wrap="square" lIns="0" tIns="0" rIns="0" bIns="0" rtlCol="0" anchor="t"/>
          <a:lstStyle/>
          <a:p>
            <a:pPr marL="0" indent="0" algn="l">
              <a:lnSpc>
                <a:spcPts val="2850"/>
              </a:lnSpc>
              <a:buNone/>
            </a:pPr>
            <a:r>
              <a:rPr lang="en-US" sz="1750" dirty="0">
                <a:solidFill>
                  <a:srgbClr val="746558"/>
                </a:solidFill>
                <a:latin typeface="Gelasio" pitchFamily="34" charset="0"/>
                <a:ea typeface="Gelasio" pitchFamily="34" charset="-122"/>
                <a:cs typeface="Gelasio" pitchFamily="34" charset="-120"/>
              </a:rPr>
              <a:t>Removal of 100% investment allowance for major projects outside Nairobi, Mombasa, and SEZs</a:t>
            </a:r>
            <a:endParaRPr lang="en-US" sz="1750" dirty="0"/>
          </a:p>
        </p:txBody>
      </p:sp>
      <p:sp>
        <p:nvSpPr>
          <p:cNvPr id="11" name="Shape 8"/>
          <p:cNvSpPr/>
          <p:nvPr/>
        </p:nvSpPr>
        <p:spPr>
          <a:xfrm>
            <a:off x="1474232" y="5216128"/>
            <a:ext cx="170021" cy="1851303"/>
          </a:xfrm>
          <a:prstGeom prst="roundRect">
            <a:avLst>
              <a:gd name="adj" fmla="val 20012"/>
            </a:avLst>
          </a:prstGeom>
          <a:solidFill>
            <a:srgbClr val="EEE8DD"/>
          </a:solidFill>
          <a:ln/>
        </p:spPr>
        <p:txBody>
          <a:bodyPr/>
          <a:lstStyle/>
          <a:p>
            <a:endParaRPr lang="en-US"/>
          </a:p>
        </p:txBody>
      </p:sp>
      <p:sp>
        <p:nvSpPr>
          <p:cNvPr id="12" name="Text 9"/>
          <p:cNvSpPr/>
          <p:nvPr/>
        </p:nvSpPr>
        <p:spPr>
          <a:xfrm>
            <a:off x="1984415" y="5216128"/>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Implication</a:t>
            </a:r>
            <a:endParaRPr lang="en-US" sz="2200" dirty="0"/>
          </a:p>
        </p:txBody>
      </p:sp>
      <p:sp>
        <p:nvSpPr>
          <p:cNvPr id="13" name="Text 10"/>
          <p:cNvSpPr/>
          <p:nvPr/>
        </p:nvSpPr>
        <p:spPr>
          <a:xfrm>
            <a:off x="1984415" y="5706547"/>
            <a:ext cx="6365796" cy="362903"/>
          </a:xfrm>
          <a:prstGeom prst="rect">
            <a:avLst/>
          </a:prstGeom>
          <a:noFill/>
          <a:ln/>
        </p:spPr>
        <p:txBody>
          <a:bodyPr wrap="none" lIns="0" tIns="0" rIns="0" bIns="0" rtlCol="0" anchor="t"/>
          <a:lstStyle/>
          <a:p>
            <a:pPr marL="0" indent="0" algn="l">
              <a:lnSpc>
                <a:spcPts val="2850"/>
              </a:lnSpc>
              <a:buNone/>
            </a:pPr>
            <a:r>
              <a:rPr lang="en-US" sz="1750" dirty="0">
                <a:solidFill>
                  <a:srgbClr val="746558"/>
                </a:solidFill>
                <a:latin typeface="Gelasio" pitchFamily="34" charset="0"/>
                <a:ea typeface="Gelasio" pitchFamily="34" charset="-122"/>
                <a:cs typeface="Gelasio" pitchFamily="34" charset="-120"/>
              </a:rPr>
              <a:t>There is no incentive to invest outside the urban areas</a:t>
            </a:r>
          </a:p>
          <a:p>
            <a:pPr marL="0" indent="0" algn="l">
              <a:lnSpc>
                <a:spcPts val="2850"/>
              </a:lnSpc>
              <a:buNone/>
            </a:pPr>
            <a:r>
              <a:rPr lang="en-US" sz="1750" dirty="0">
                <a:solidFill>
                  <a:srgbClr val="746558"/>
                </a:solidFill>
                <a:latin typeface="Gelasio" pitchFamily="34" charset="0"/>
                <a:ea typeface="Gelasio" pitchFamily="34" charset="-122"/>
                <a:cs typeface="Gelasio" pitchFamily="34" charset="-120"/>
              </a:rPr>
              <a:t>Undermines Investor Confidence</a:t>
            </a:r>
            <a:endParaRPr lang="en-US" sz="1750" dirty="0"/>
          </a:p>
        </p:txBody>
      </p:sp>
      <p:sp>
        <p:nvSpPr>
          <p:cNvPr id="14" name="Text 11"/>
          <p:cNvSpPr/>
          <p:nvPr/>
        </p:nvSpPr>
        <p:spPr>
          <a:xfrm>
            <a:off x="1984415" y="6386989"/>
            <a:ext cx="6365796" cy="362903"/>
          </a:xfrm>
          <a:prstGeom prst="rect">
            <a:avLst/>
          </a:prstGeom>
          <a:noFill/>
          <a:ln/>
        </p:spPr>
        <p:txBody>
          <a:bodyPr wrap="none" lIns="0" tIns="0" rIns="0" bIns="0" rtlCol="0" anchor="t"/>
          <a:lstStyle/>
          <a:p>
            <a:pPr marL="0" indent="0" algn="l">
              <a:lnSpc>
                <a:spcPts val="2850"/>
              </a:lnSpc>
              <a:buNone/>
            </a:pPr>
            <a:r>
              <a:rPr lang="en-US" sz="1750" dirty="0">
                <a:solidFill>
                  <a:srgbClr val="746558"/>
                </a:solidFill>
                <a:latin typeface="Gelasio" pitchFamily="34" charset="0"/>
                <a:ea typeface="Gelasio" pitchFamily="34" charset="-122"/>
                <a:cs typeface="Gelasio" pitchFamily="34" charset="-120"/>
              </a:rPr>
              <a:t>Weakens Kenya’s Regional Competitiveness</a:t>
            </a:r>
            <a:endParaRPr lang="en-US" sz="1750" dirty="0"/>
          </a:p>
        </p:txBody>
      </p:sp>
      <p:sp>
        <p:nvSpPr>
          <p:cNvPr id="15" name="Text 12"/>
          <p:cNvSpPr/>
          <p:nvPr/>
        </p:nvSpPr>
        <p:spPr>
          <a:xfrm>
            <a:off x="1984415" y="6704528"/>
            <a:ext cx="6365796" cy="362903"/>
          </a:xfrm>
          <a:prstGeom prst="rect">
            <a:avLst/>
          </a:prstGeom>
          <a:noFill/>
          <a:ln/>
        </p:spPr>
        <p:txBody>
          <a:bodyPr wrap="none" lIns="0" tIns="0" rIns="0" bIns="0" rtlCol="0" anchor="t"/>
          <a:lstStyle/>
          <a:p>
            <a:pPr marL="0" indent="0" algn="l">
              <a:lnSpc>
                <a:spcPts val="2850"/>
              </a:lnSpc>
              <a:buNone/>
            </a:pPr>
            <a:r>
              <a:rPr lang="en-US" sz="1750" dirty="0">
                <a:solidFill>
                  <a:srgbClr val="746558"/>
                </a:solidFill>
                <a:latin typeface="Gelasio" pitchFamily="34" charset="0"/>
                <a:ea typeface="Gelasio" pitchFamily="34" charset="-122"/>
                <a:cs typeface="Gelasio" pitchFamily="34" charset="-120"/>
              </a:rPr>
              <a:t>Reduces job Creation Potential</a:t>
            </a:r>
            <a:endParaRPr lang="en-US" sz="17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80190" y="504403"/>
            <a:ext cx="7556421" cy="1417558"/>
          </a:xfrm>
          <a:prstGeom prst="rect">
            <a:avLst/>
          </a:prstGeom>
          <a:noFill/>
          <a:ln/>
        </p:spPr>
        <p:txBody>
          <a:bodyPr wrap="square" lIns="0" tIns="0" rIns="0" bIns="0" rtlCol="0" anchor="t"/>
          <a:lstStyle/>
          <a:p>
            <a:pPr marL="0" indent="0" algn="l">
              <a:lnSpc>
                <a:spcPts val="5550"/>
              </a:lnSpc>
              <a:buNone/>
            </a:pPr>
            <a:r>
              <a:rPr lang="en-US" sz="4450" dirty="0">
                <a:solidFill>
                  <a:srgbClr val="484237"/>
                </a:solidFill>
                <a:latin typeface="Gelasio Semi Bold" pitchFamily="34" charset="0"/>
                <a:ea typeface="Gelasio Semi Bold" pitchFamily="34" charset="-122"/>
                <a:cs typeface="Gelasio Semi Bold" pitchFamily="34" charset="-120"/>
              </a:rPr>
              <a:t>Recommendations &amp; Justification </a:t>
            </a:r>
            <a:endParaRPr lang="en-US" sz="4450" dirty="0"/>
          </a:p>
        </p:txBody>
      </p:sp>
      <p:sp>
        <p:nvSpPr>
          <p:cNvPr id="4" name="Shape 1"/>
          <p:cNvSpPr/>
          <p:nvPr/>
        </p:nvSpPr>
        <p:spPr>
          <a:xfrm>
            <a:off x="5996702" y="2584747"/>
            <a:ext cx="3664863" cy="3456821"/>
          </a:xfrm>
          <a:prstGeom prst="roundRect">
            <a:avLst>
              <a:gd name="adj" fmla="val 1569"/>
            </a:avLst>
          </a:prstGeom>
          <a:solidFill>
            <a:srgbClr val="EEE8DD"/>
          </a:solidFill>
          <a:ln/>
        </p:spPr>
        <p:txBody>
          <a:bodyPr/>
          <a:lstStyle/>
          <a:p>
            <a:endParaRPr lang="en-US"/>
          </a:p>
        </p:txBody>
      </p:sp>
      <p:sp>
        <p:nvSpPr>
          <p:cNvPr id="5" name="Text 2"/>
          <p:cNvSpPr/>
          <p:nvPr/>
        </p:nvSpPr>
        <p:spPr>
          <a:xfrm>
            <a:off x="6411515" y="2788054"/>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Recommendation </a:t>
            </a:r>
            <a:endParaRPr lang="en-US" sz="2200" dirty="0"/>
          </a:p>
        </p:txBody>
      </p:sp>
      <p:sp>
        <p:nvSpPr>
          <p:cNvPr id="6" name="Text 3"/>
          <p:cNvSpPr/>
          <p:nvPr/>
        </p:nvSpPr>
        <p:spPr>
          <a:xfrm>
            <a:off x="6507004" y="4626412"/>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 </a:t>
            </a:r>
            <a:endParaRPr lang="en-US" sz="2200" dirty="0"/>
          </a:p>
        </p:txBody>
      </p:sp>
      <p:sp>
        <p:nvSpPr>
          <p:cNvPr id="7" name="Text 4"/>
          <p:cNvSpPr/>
          <p:nvPr/>
        </p:nvSpPr>
        <p:spPr>
          <a:xfrm>
            <a:off x="6411515" y="3462661"/>
            <a:ext cx="3211235" cy="927225"/>
          </a:xfrm>
          <a:prstGeom prst="rect">
            <a:avLst/>
          </a:prstGeom>
          <a:noFill/>
          <a:ln/>
        </p:spPr>
        <p:txBody>
          <a:bodyPr wrap="square" lIns="0" tIns="0" rIns="0" bIns="0" rtlCol="0" anchor="t"/>
          <a:lstStyle/>
          <a:p>
            <a:pPr marL="0" indent="0" algn="l">
              <a:lnSpc>
                <a:spcPts val="2850"/>
              </a:lnSpc>
              <a:buNone/>
            </a:pPr>
            <a:r>
              <a:rPr lang="en-US" sz="1750" dirty="0">
                <a:solidFill>
                  <a:srgbClr val="746558"/>
                </a:solidFill>
                <a:latin typeface="Gelasio" pitchFamily="34" charset="0"/>
                <a:cs typeface="Gelasio" pitchFamily="34" charset="-120"/>
              </a:rPr>
              <a:t>Retain the 100% investment allowances.</a:t>
            </a:r>
          </a:p>
        </p:txBody>
      </p:sp>
      <p:sp>
        <p:nvSpPr>
          <p:cNvPr id="8" name="Shape 5"/>
          <p:cNvSpPr/>
          <p:nvPr/>
        </p:nvSpPr>
        <p:spPr>
          <a:xfrm>
            <a:off x="10171867" y="2584747"/>
            <a:ext cx="3664863" cy="3456821"/>
          </a:xfrm>
          <a:prstGeom prst="roundRect">
            <a:avLst>
              <a:gd name="adj" fmla="val 1569"/>
            </a:avLst>
          </a:prstGeom>
          <a:solidFill>
            <a:srgbClr val="EEE8DD"/>
          </a:solidFill>
          <a:ln/>
        </p:spPr>
        <p:txBody>
          <a:bodyPr/>
          <a:lstStyle/>
          <a:p>
            <a:endParaRPr lang="en-US" dirty="0"/>
          </a:p>
        </p:txBody>
      </p:sp>
      <p:sp>
        <p:nvSpPr>
          <p:cNvPr id="9" name="Text 6"/>
          <p:cNvSpPr/>
          <p:nvPr/>
        </p:nvSpPr>
        <p:spPr>
          <a:xfrm>
            <a:off x="10398681" y="2788054"/>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746558"/>
                </a:solidFill>
                <a:latin typeface="Gelasio Semi Bold" pitchFamily="34" charset="0"/>
                <a:ea typeface="Gelasio Semi Bold" pitchFamily="34" charset="-122"/>
                <a:cs typeface="Gelasio Semi Bold" pitchFamily="34" charset="-120"/>
              </a:rPr>
              <a:t>Justification</a:t>
            </a:r>
            <a:endParaRPr lang="en-US" sz="2200" dirty="0"/>
          </a:p>
        </p:txBody>
      </p:sp>
      <p:sp>
        <p:nvSpPr>
          <p:cNvPr id="10" name="Text 7"/>
          <p:cNvSpPr/>
          <p:nvPr/>
        </p:nvSpPr>
        <p:spPr>
          <a:xfrm>
            <a:off x="10398681" y="4626412"/>
            <a:ext cx="3211235" cy="362903"/>
          </a:xfrm>
          <a:prstGeom prst="rect">
            <a:avLst/>
          </a:prstGeom>
          <a:noFill/>
          <a:ln/>
        </p:spPr>
        <p:txBody>
          <a:bodyPr wrap="none" lIns="0" tIns="0" rIns="0" bIns="0" rtlCol="0" anchor="t"/>
          <a:lstStyle/>
          <a:p>
            <a:pPr marL="0" indent="0" algn="l">
              <a:lnSpc>
                <a:spcPts val="2850"/>
              </a:lnSpc>
              <a:buNone/>
            </a:pPr>
            <a:endParaRPr lang="en-US" sz="1750" dirty="0"/>
          </a:p>
        </p:txBody>
      </p:sp>
      <p:sp>
        <p:nvSpPr>
          <p:cNvPr id="11" name="Text 8"/>
          <p:cNvSpPr/>
          <p:nvPr/>
        </p:nvSpPr>
        <p:spPr>
          <a:xfrm>
            <a:off x="10228539" y="3462661"/>
            <a:ext cx="3285828" cy="2508951"/>
          </a:xfrm>
          <a:prstGeom prst="rect">
            <a:avLst/>
          </a:prstGeom>
          <a:noFill/>
          <a:ln/>
        </p:spPr>
        <p:txBody>
          <a:bodyPr wrap="square" lIns="0" tIns="0" rIns="0" bIns="0" rtlCol="0" anchor="t"/>
          <a:lstStyle/>
          <a:p>
            <a:pPr marL="285750" indent="-285750">
              <a:lnSpc>
                <a:spcPts val="2850"/>
              </a:lnSpc>
              <a:buFont typeface="Arial" panose="020B0604020202020204" pitchFamily="34" charset="0"/>
              <a:buChar char="•"/>
            </a:pPr>
            <a:r>
              <a:rPr lang="en-US" sz="1750" dirty="0">
                <a:solidFill>
                  <a:srgbClr val="746558"/>
                </a:solidFill>
                <a:latin typeface="Gelasio" pitchFamily="34" charset="0"/>
                <a:cs typeface="Gelasio" pitchFamily="34" charset="-120"/>
              </a:rPr>
              <a:t>Promotes Investor Confidence &amp; Regional Equity</a:t>
            </a:r>
          </a:p>
          <a:p>
            <a:pPr marL="285750" indent="-285750">
              <a:lnSpc>
                <a:spcPts val="2850"/>
              </a:lnSpc>
              <a:buFont typeface="Arial" panose="020B0604020202020204" pitchFamily="34" charset="0"/>
              <a:buChar char="•"/>
            </a:pPr>
            <a:r>
              <a:rPr lang="en-US" sz="1750" dirty="0">
                <a:solidFill>
                  <a:srgbClr val="746558"/>
                </a:solidFill>
                <a:latin typeface="Gelasio" pitchFamily="34" charset="0"/>
                <a:cs typeface="Gelasio" pitchFamily="34" charset="-120"/>
              </a:rPr>
              <a:t>Strengthens Competitiveness &amp; Industrial Growth</a:t>
            </a:r>
          </a:p>
          <a:p>
            <a:pPr marL="285750" indent="-285750">
              <a:lnSpc>
                <a:spcPts val="2850"/>
              </a:lnSpc>
              <a:buFont typeface="Arial" panose="020B0604020202020204" pitchFamily="34" charset="0"/>
              <a:buChar char="•"/>
            </a:pPr>
            <a:r>
              <a:rPr lang="en-US" sz="1750" dirty="0">
                <a:solidFill>
                  <a:srgbClr val="746558"/>
                </a:solidFill>
                <a:latin typeface="Gelasio" pitchFamily="34" charset="0"/>
                <a:cs typeface="Gelasio" pitchFamily="34" charset="-120"/>
              </a:rPr>
              <a:t>Drives Job Creation</a:t>
            </a:r>
          </a:p>
        </p:txBody>
      </p:sp>
      <p:pic>
        <p:nvPicPr>
          <p:cNvPr id="12" name="Picture 11">
            <a:extLst>
              <a:ext uri="{FF2B5EF4-FFF2-40B4-BE49-F238E27FC236}">
                <a16:creationId xmlns:a16="http://schemas.microsoft.com/office/drawing/2014/main" id="{AE4E8555-5EE7-034F-0E19-56556F164F60}"/>
              </a:ext>
            </a:extLst>
          </p:cNvPr>
          <p:cNvPicPr>
            <a:picLocks noChangeAspect="1"/>
          </p:cNvPicPr>
          <p:nvPr/>
        </p:nvPicPr>
        <p:blipFill>
          <a:blip r:embed="rId4"/>
          <a:stretch>
            <a:fillRect/>
          </a:stretch>
        </p:blipFill>
        <p:spPr>
          <a:xfrm>
            <a:off x="12818534" y="6852404"/>
            <a:ext cx="1811866" cy="137719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08B9AD-41CC-A908-E076-320D3C39ABCA}"/>
              </a:ext>
            </a:extLst>
          </p:cNvPr>
          <p:cNvSpPr txBox="1"/>
          <p:nvPr/>
        </p:nvSpPr>
        <p:spPr>
          <a:xfrm>
            <a:off x="3657600" y="3764704"/>
            <a:ext cx="7315200" cy="784830"/>
          </a:xfrm>
          <a:prstGeom prst="rect">
            <a:avLst/>
          </a:prstGeom>
          <a:noFill/>
        </p:spPr>
        <p:txBody>
          <a:bodyPr wrap="square">
            <a:spAutoFit/>
          </a:bodyPr>
          <a:lstStyle/>
          <a:p>
            <a:pPr marL="0" indent="0" algn="ctr">
              <a:lnSpc>
                <a:spcPts val="5550"/>
              </a:lnSpc>
              <a:buNone/>
            </a:pPr>
            <a:r>
              <a:rPr lang="en-US" sz="4000" dirty="0">
                <a:solidFill>
                  <a:srgbClr val="484237"/>
                </a:solidFill>
                <a:latin typeface="Gelasio Semi Bold" pitchFamily="34" charset="0"/>
                <a:ea typeface="Gelasio Semi Bold" pitchFamily="34" charset="-122"/>
                <a:cs typeface="Gelasio Semi Bold" pitchFamily="34" charset="-120"/>
              </a:rPr>
              <a:t>VAT ACT PROPOSALS</a:t>
            </a:r>
            <a:endParaRPr lang="en-US" sz="4000" dirty="0"/>
          </a:p>
        </p:txBody>
      </p:sp>
      <p:pic>
        <p:nvPicPr>
          <p:cNvPr id="4" name="Picture 3">
            <a:extLst>
              <a:ext uri="{FF2B5EF4-FFF2-40B4-BE49-F238E27FC236}">
                <a16:creationId xmlns:a16="http://schemas.microsoft.com/office/drawing/2014/main" id="{E5BDC712-5FB6-D827-D9A7-AE65028BD754}"/>
              </a:ext>
            </a:extLst>
          </p:cNvPr>
          <p:cNvPicPr>
            <a:picLocks noChangeAspect="1"/>
          </p:cNvPicPr>
          <p:nvPr/>
        </p:nvPicPr>
        <p:blipFill>
          <a:blip r:embed="rId2"/>
          <a:stretch>
            <a:fillRect/>
          </a:stretch>
        </p:blipFill>
        <p:spPr>
          <a:xfrm>
            <a:off x="12818534" y="6852404"/>
            <a:ext cx="1811866" cy="1377196"/>
          </a:xfrm>
          <a:prstGeom prst="rect">
            <a:avLst/>
          </a:prstGeom>
        </p:spPr>
      </p:pic>
    </p:spTree>
    <p:extLst>
      <p:ext uri="{BB962C8B-B14F-4D97-AF65-F5344CB8AC3E}">
        <p14:creationId xmlns:p14="http://schemas.microsoft.com/office/powerpoint/2010/main" val="37304940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23411" y="476607"/>
            <a:ext cx="13383577" cy="569833"/>
          </a:xfrm>
          <a:prstGeom prst="rect">
            <a:avLst/>
          </a:prstGeom>
          <a:noFill/>
          <a:ln/>
        </p:spPr>
        <p:txBody>
          <a:bodyPr wrap="none" lIns="0" tIns="0" rIns="0" bIns="0" rtlCol="0" anchor="t"/>
          <a:lstStyle/>
          <a:p>
            <a:pPr>
              <a:lnSpc>
                <a:spcPts val="5550"/>
              </a:lnSpc>
            </a:pPr>
            <a:r>
              <a:rPr lang="en-US" sz="4450" dirty="0">
                <a:solidFill>
                  <a:srgbClr val="484237"/>
                </a:solidFill>
                <a:latin typeface="Gelasio Semi Bold" pitchFamily="34" charset="0"/>
                <a:cs typeface="Gelasio Semi Bold" pitchFamily="34" charset="-120"/>
              </a:rPr>
              <a:t>Clause 36: VAT Reform for Tea &amp; </a:t>
            </a:r>
          </a:p>
          <a:p>
            <a:pPr>
              <a:lnSpc>
                <a:spcPts val="5550"/>
              </a:lnSpc>
            </a:pPr>
            <a:r>
              <a:rPr lang="en-US" sz="4450" dirty="0">
                <a:solidFill>
                  <a:srgbClr val="484237"/>
                </a:solidFill>
                <a:latin typeface="Gelasio Semi Bold" pitchFamily="34" charset="0"/>
                <a:cs typeface="Gelasio Semi Bold" pitchFamily="34" charset="-120"/>
              </a:rPr>
              <a:t>Coffee Packaging Materials</a:t>
            </a:r>
          </a:p>
        </p:txBody>
      </p:sp>
      <p:sp>
        <p:nvSpPr>
          <p:cNvPr id="5" name="Text 3"/>
          <p:cNvSpPr/>
          <p:nvPr/>
        </p:nvSpPr>
        <p:spPr>
          <a:xfrm>
            <a:off x="2479477" y="2440782"/>
            <a:ext cx="2226469" cy="278249"/>
          </a:xfrm>
          <a:prstGeom prst="rect">
            <a:avLst/>
          </a:prstGeom>
          <a:noFill/>
          <a:ln/>
        </p:spPr>
        <p:txBody>
          <a:bodyPr wrap="none" lIns="0" tIns="0" rIns="0" bIns="0" rtlCol="0" anchor="t"/>
          <a:lstStyle/>
          <a:p>
            <a:pPr marL="0" indent="0" algn="r">
              <a:lnSpc>
                <a:spcPts val="2150"/>
              </a:lnSpc>
              <a:buNone/>
            </a:pPr>
            <a:r>
              <a:rPr lang="en-US" sz="2000" dirty="0">
                <a:solidFill>
                  <a:srgbClr val="504C49"/>
                </a:solidFill>
                <a:latin typeface="Platypi Medium" pitchFamily="34" charset="0"/>
                <a:ea typeface="Platypi Medium" pitchFamily="34" charset="-122"/>
                <a:cs typeface="Platypi Medium" pitchFamily="34" charset="-120"/>
              </a:rPr>
              <a:t>Current Status</a:t>
            </a:r>
            <a:endParaRPr lang="en-US" sz="2000" dirty="0"/>
          </a:p>
        </p:txBody>
      </p:sp>
      <p:sp>
        <p:nvSpPr>
          <p:cNvPr id="6" name="Text 4"/>
          <p:cNvSpPr/>
          <p:nvPr/>
        </p:nvSpPr>
        <p:spPr>
          <a:xfrm>
            <a:off x="623404" y="3228023"/>
            <a:ext cx="4082534" cy="569833"/>
          </a:xfrm>
          <a:prstGeom prst="rect">
            <a:avLst/>
          </a:prstGeom>
          <a:noFill/>
          <a:ln/>
        </p:spPr>
        <p:txBody>
          <a:bodyPr wrap="square" lIns="0" tIns="0" rIns="0" bIns="0" rtlCol="0" anchor="t"/>
          <a:lstStyle/>
          <a:p>
            <a:pPr marL="0" indent="0" algn="r">
              <a:lnSpc>
                <a:spcPts val="2200"/>
              </a:lnSpc>
              <a:buNone/>
            </a:pPr>
            <a:r>
              <a:rPr lang="en-US" dirty="0">
                <a:solidFill>
                  <a:srgbClr val="504C49"/>
                </a:solidFill>
                <a:latin typeface="Source Serif Pro" pitchFamily="34" charset="0"/>
                <a:ea typeface="Source Serif Pro" pitchFamily="34" charset="-122"/>
                <a:cs typeface="Source Serif Pro" pitchFamily="34" charset="-120"/>
              </a:rPr>
              <a:t>16% VAT on packaging materials with input VAT recovery</a:t>
            </a:r>
            <a:endParaRPr lang="en-US" dirty="0"/>
          </a:p>
        </p:txBody>
      </p:sp>
      <p:pic>
        <p:nvPicPr>
          <p:cNvPr id="7" name="Image 0" descr="preencoded.png"/>
          <p:cNvPicPr>
            <a:picLocks noChangeAspect="1"/>
          </p:cNvPicPr>
          <p:nvPr/>
        </p:nvPicPr>
        <p:blipFill>
          <a:blip r:embed="rId3"/>
          <a:stretch>
            <a:fillRect/>
          </a:stretch>
        </p:blipFill>
        <p:spPr>
          <a:xfrm>
            <a:off x="4973122" y="3228023"/>
            <a:ext cx="4684157" cy="4684157"/>
          </a:xfrm>
          <a:prstGeom prst="rect">
            <a:avLst/>
          </a:prstGeom>
        </p:spPr>
      </p:pic>
      <p:pic>
        <p:nvPicPr>
          <p:cNvPr id="8" name="Image 1" descr="preencoded.png"/>
          <p:cNvPicPr>
            <a:picLocks noChangeAspect="1"/>
          </p:cNvPicPr>
          <p:nvPr/>
        </p:nvPicPr>
        <p:blipFill>
          <a:blip r:embed="rId4"/>
          <a:stretch>
            <a:fillRect/>
          </a:stretch>
        </p:blipFill>
        <p:spPr>
          <a:xfrm>
            <a:off x="5547576" y="2543803"/>
            <a:ext cx="533733" cy="667286"/>
          </a:xfrm>
          <a:prstGeom prst="rect">
            <a:avLst/>
          </a:prstGeom>
        </p:spPr>
      </p:pic>
      <p:sp>
        <p:nvSpPr>
          <p:cNvPr id="9" name="Text 5"/>
          <p:cNvSpPr/>
          <p:nvPr/>
        </p:nvSpPr>
        <p:spPr>
          <a:xfrm>
            <a:off x="9795545" y="2458760"/>
            <a:ext cx="2226469" cy="278249"/>
          </a:xfrm>
          <a:prstGeom prst="rect">
            <a:avLst/>
          </a:prstGeom>
          <a:noFill/>
          <a:ln/>
        </p:spPr>
        <p:txBody>
          <a:bodyPr wrap="none" lIns="0" tIns="0" rIns="0" bIns="0" rtlCol="0" anchor="t"/>
          <a:lstStyle/>
          <a:p>
            <a:pPr marL="0" indent="0" algn="l">
              <a:lnSpc>
                <a:spcPts val="2150"/>
              </a:lnSpc>
              <a:buNone/>
            </a:pPr>
            <a:r>
              <a:rPr lang="en-US" sz="2000" dirty="0">
                <a:solidFill>
                  <a:srgbClr val="504C49"/>
                </a:solidFill>
                <a:latin typeface="Platypi Medium" pitchFamily="34" charset="0"/>
                <a:ea typeface="Platypi Medium" pitchFamily="34" charset="-122"/>
                <a:cs typeface="Platypi Medium" pitchFamily="34" charset="-120"/>
              </a:rPr>
              <a:t>Proposed Change</a:t>
            </a:r>
            <a:endParaRPr lang="en-US" sz="2000" dirty="0"/>
          </a:p>
        </p:txBody>
      </p:sp>
      <p:sp>
        <p:nvSpPr>
          <p:cNvPr id="10" name="Text 6"/>
          <p:cNvSpPr/>
          <p:nvPr/>
        </p:nvSpPr>
        <p:spPr>
          <a:xfrm>
            <a:off x="9795545" y="3228023"/>
            <a:ext cx="4082534" cy="284917"/>
          </a:xfrm>
          <a:prstGeom prst="rect">
            <a:avLst/>
          </a:prstGeom>
          <a:noFill/>
          <a:ln/>
        </p:spPr>
        <p:txBody>
          <a:bodyPr wrap="none" lIns="0" tIns="0" rIns="0" bIns="0" rtlCol="0" anchor="t"/>
          <a:lstStyle/>
          <a:p>
            <a:pPr marL="0" indent="0" algn="l">
              <a:lnSpc>
                <a:spcPts val="2200"/>
              </a:lnSpc>
              <a:buNone/>
            </a:pPr>
            <a:r>
              <a:rPr lang="en-US" dirty="0">
                <a:solidFill>
                  <a:srgbClr val="504C49"/>
                </a:solidFill>
                <a:latin typeface="Source Serif Pro" pitchFamily="34" charset="0"/>
                <a:ea typeface="Source Serif Pro" pitchFamily="34" charset="-122"/>
                <a:cs typeface="Source Serif Pro" pitchFamily="34" charset="-120"/>
              </a:rPr>
              <a:t>VAT-exempt status with no input VAT recovery</a:t>
            </a:r>
            <a:endParaRPr lang="en-US" dirty="0"/>
          </a:p>
        </p:txBody>
      </p:sp>
      <p:pic>
        <p:nvPicPr>
          <p:cNvPr id="11" name="Image 2" descr="preencoded.png"/>
          <p:cNvPicPr>
            <a:picLocks noChangeAspect="1"/>
          </p:cNvPicPr>
          <p:nvPr/>
        </p:nvPicPr>
        <p:blipFill>
          <a:blip r:embed="rId5"/>
          <a:stretch>
            <a:fillRect/>
          </a:stretch>
        </p:blipFill>
        <p:spPr>
          <a:xfrm>
            <a:off x="7561672" y="3840757"/>
            <a:ext cx="4684157" cy="4684157"/>
          </a:xfrm>
          <a:prstGeom prst="rect">
            <a:avLst/>
          </a:prstGeom>
        </p:spPr>
      </p:pic>
      <p:pic>
        <p:nvPicPr>
          <p:cNvPr id="12" name="Image 3" descr="preencoded.png"/>
          <p:cNvPicPr>
            <a:picLocks noChangeAspect="1"/>
          </p:cNvPicPr>
          <p:nvPr/>
        </p:nvPicPr>
        <p:blipFill>
          <a:blip r:embed="rId6"/>
          <a:stretch>
            <a:fillRect/>
          </a:stretch>
        </p:blipFill>
        <p:spPr>
          <a:xfrm>
            <a:off x="8556108" y="2543802"/>
            <a:ext cx="455785" cy="569833"/>
          </a:xfrm>
          <a:prstGeom prst="rect">
            <a:avLst/>
          </a:prstGeom>
        </p:spPr>
      </p:pic>
      <p:sp>
        <p:nvSpPr>
          <p:cNvPr id="13" name="Text 7"/>
          <p:cNvSpPr/>
          <p:nvPr/>
        </p:nvSpPr>
        <p:spPr>
          <a:xfrm>
            <a:off x="9735154" y="5304935"/>
            <a:ext cx="2729627" cy="278249"/>
          </a:xfrm>
          <a:prstGeom prst="rect">
            <a:avLst/>
          </a:prstGeom>
          <a:noFill/>
          <a:ln/>
        </p:spPr>
        <p:txBody>
          <a:bodyPr wrap="none" lIns="0" tIns="0" rIns="0" bIns="0" rtlCol="0" anchor="t"/>
          <a:lstStyle/>
          <a:p>
            <a:pPr marL="0" indent="0" algn="l">
              <a:lnSpc>
                <a:spcPts val="2150"/>
              </a:lnSpc>
              <a:buNone/>
            </a:pPr>
            <a:r>
              <a:rPr lang="en-US" sz="2000" dirty="0">
                <a:solidFill>
                  <a:srgbClr val="504C49"/>
                </a:solidFill>
                <a:latin typeface="Platypi Medium" pitchFamily="34" charset="0"/>
                <a:ea typeface="Platypi Medium" pitchFamily="34" charset="-122"/>
                <a:cs typeface="Platypi Medium" pitchFamily="34" charset="-120"/>
              </a:rPr>
              <a:t>Recommended Approach</a:t>
            </a:r>
            <a:endParaRPr lang="en-US" sz="2000" dirty="0"/>
          </a:p>
        </p:txBody>
      </p:sp>
      <p:sp>
        <p:nvSpPr>
          <p:cNvPr id="14" name="Text 8"/>
          <p:cNvSpPr/>
          <p:nvPr/>
        </p:nvSpPr>
        <p:spPr>
          <a:xfrm>
            <a:off x="9924440" y="5819919"/>
            <a:ext cx="4684156" cy="647834"/>
          </a:xfrm>
          <a:prstGeom prst="rect">
            <a:avLst/>
          </a:prstGeom>
          <a:noFill/>
          <a:ln/>
        </p:spPr>
        <p:txBody>
          <a:bodyPr wrap="none" lIns="0" tIns="0" rIns="0" bIns="0" rtlCol="0" anchor="t"/>
          <a:lstStyle/>
          <a:p>
            <a:pPr marL="0" indent="0" algn="l">
              <a:lnSpc>
                <a:spcPts val="2200"/>
              </a:lnSpc>
              <a:buNone/>
            </a:pPr>
            <a:r>
              <a:rPr lang="en-US" dirty="0">
                <a:solidFill>
                  <a:srgbClr val="504C49"/>
                </a:solidFill>
                <a:latin typeface="Source Serif Pro" pitchFamily="34" charset="0"/>
                <a:ea typeface="Source Serif Pro" pitchFamily="34" charset="-122"/>
                <a:cs typeface="Source Serif Pro" pitchFamily="34" charset="-120"/>
              </a:rPr>
              <a:t>Zero-rating (0% VAT) with full input VAT </a:t>
            </a:r>
          </a:p>
          <a:p>
            <a:pPr marL="0" indent="0" algn="l">
              <a:lnSpc>
                <a:spcPts val="2200"/>
              </a:lnSpc>
              <a:buNone/>
            </a:pPr>
            <a:r>
              <a:rPr lang="en-US" dirty="0">
                <a:solidFill>
                  <a:srgbClr val="504C49"/>
                </a:solidFill>
                <a:latin typeface="Source Serif Pro" pitchFamily="34" charset="0"/>
                <a:ea typeface="Source Serif Pro" pitchFamily="34" charset="-122"/>
                <a:cs typeface="Source Serif Pro" pitchFamily="34" charset="-120"/>
              </a:rPr>
              <a:t>recovery</a:t>
            </a:r>
            <a:endParaRPr lang="en-US" dirty="0"/>
          </a:p>
        </p:txBody>
      </p:sp>
      <p:pic>
        <p:nvPicPr>
          <p:cNvPr id="16" name="Image 5" descr="preencoded.png"/>
          <p:cNvPicPr>
            <a:picLocks noChangeAspect="1"/>
          </p:cNvPicPr>
          <p:nvPr/>
        </p:nvPicPr>
        <p:blipFill>
          <a:blip r:embed="rId7"/>
          <a:stretch>
            <a:fillRect/>
          </a:stretch>
        </p:blipFill>
        <p:spPr>
          <a:xfrm>
            <a:off x="8556109" y="5295218"/>
            <a:ext cx="578823" cy="723658"/>
          </a:xfrm>
          <a:prstGeom prst="rect">
            <a:avLst/>
          </a:prstGeom>
        </p:spPr>
      </p:pic>
      <p:sp>
        <p:nvSpPr>
          <p:cNvPr id="17" name="Text 9"/>
          <p:cNvSpPr/>
          <p:nvPr/>
        </p:nvSpPr>
        <p:spPr>
          <a:xfrm>
            <a:off x="2022277" y="5156094"/>
            <a:ext cx="2226469" cy="278249"/>
          </a:xfrm>
          <a:prstGeom prst="rect">
            <a:avLst/>
          </a:prstGeom>
          <a:noFill/>
          <a:ln/>
        </p:spPr>
        <p:txBody>
          <a:bodyPr wrap="none" lIns="0" tIns="0" rIns="0" bIns="0" rtlCol="0" anchor="t"/>
          <a:lstStyle/>
          <a:p>
            <a:pPr marL="0" indent="0" algn="r">
              <a:lnSpc>
                <a:spcPts val="2150"/>
              </a:lnSpc>
              <a:buNone/>
            </a:pPr>
            <a:r>
              <a:rPr lang="en-US" sz="2000" dirty="0">
                <a:solidFill>
                  <a:srgbClr val="504C49"/>
                </a:solidFill>
                <a:latin typeface="Platypi Medium" pitchFamily="34" charset="0"/>
                <a:ea typeface="Platypi Medium" pitchFamily="34" charset="-122"/>
                <a:cs typeface="Platypi Medium" pitchFamily="34" charset="-120"/>
              </a:rPr>
              <a:t>Expected Outcome</a:t>
            </a:r>
            <a:endParaRPr lang="en-US" sz="2000" dirty="0"/>
          </a:p>
        </p:txBody>
      </p:sp>
      <p:sp>
        <p:nvSpPr>
          <p:cNvPr id="18" name="Text 10"/>
          <p:cNvSpPr/>
          <p:nvPr/>
        </p:nvSpPr>
        <p:spPr>
          <a:xfrm>
            <a:off x="623411" y="5897920"/>
            <a:ext cx="4082534" cy="569833"/>
          </a:xfrm>
          <a:prstGeom prst="rect">
            <a:avLst/>
          </a:prstGeom>
          <a:noFill/>
          <a:ln/>
        </p:spPr>
        <p:txBody>
          <a:bodyPr wrap="square" lIns="0" tIns="0" rIns="0" bIns="0" rtlCol="0" anchor="t"/>
          <a:lstStyle/>
          <a:p>
            <a:pPr marL="0" indent="0" algn="r">
              <a:lnSpc>
                <a:spcPts val="2200"/>
              </a:lnSpc>
              <a:buNone/>
            </a:pPr>
            <a:r>
              <a:rPr lang="en-US" dirty="0">
                <a:solidFill>
                  <a:srgbClr val="504C49"/>
                </a:solidFill>
                <a:latin typeface="Source Serif Pro" pitchFamily="34" charset="0"/>
                <a:ea typeface="Source Serif Pro" pitchFamily="34" charset="-122"/>
                <a:cs typeface="Source Serif Pro" pitchFamily="34" charset="-120"/>
              </a:rPr>
              <a:t>Enhanced export competitiveness and sector growth</a:t>
            </a:r>
            <a:endParaRPr lang="en-US" dirty="0"/>
          </a:p>
        </p:txBody>
      </p:sp>
      <p:pic>
        <p:nvPicPr>
          <p:cNvPr id="20" name="Image 7" descr="preencoded.png"/>
          <p:cNvPicPr>
            <a:picLocks noChangeAspect="1"/>
          </p:cNvPicPr>
          <p:nvPr/>
        </p:nvPicPr>
        <p:blipFill>
          <a:blip r:embed="rId8"/>
          <a:stretch>
            <a:fillRect/>
          </a:stretch>
        </p:blipFill>
        <p:spPr>
          <a:xfrm>
            <a:off x="5547578" y="5137740"/>
            <a:ext cx="533732" cy="667284"/>
          </a:xfrm>
          <a:prstGeom prst="rect">
            <a:avLst/>
          </a:prstGeom>
        </p:spPr>
      </p:pic>
      <p:pic>
        <p:nvPicPr>
          <p:cNvPr id="21" name="Picture 20">
            <a:extLst>
              <a:ext uri="{FF2B5EF4-FFF2-40B4-BE49-F238E27FC236}">
                <a16:creationId xmlns:a16="http://schemas.microsoft.com/office/drawing/2014/main" id="{FD086F8C-AD71-0218-F88C-D98C6B5EDF23}"/>
              </a:ext>
            </a:extLst>
          </p:cNvPr>
          <p:cNvPicPr>
            <a:picLocks noChangeAspect="1"/>
          </p:cNvPicPr>
          <p:nvPr/>
        </p:nvPicPr>
        <p:blipFill>
          <a:blip r:embed="rId9"/>
          <a:stretch>
            <a:fillRect/>
          </a:stretch>
        </p:blipFill>
        <p:spPr>
          <a:xfrm>
            <a:off x="12818533" y="7096952"/>
            <a:ext cx="1811866" cy="113264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65453" y="778193"/>
            <a:ext cx="5182671" cy="1367076"/>
          </a:xfrm>
          <a:prstGeom prst="rect">
            <a:avLst/>
          </a:prstGeom>
          <a:noFill/>
          <a:ln/>
        </p:spPr>
        <p:txBody>
          <a:bodyPr wrap="square" lIns="0" tIns="0" rIns="0" bIns="0" rtlCol="0" anchor="t"/>
          <a:lstStyle/>
          <a:p>
            <a:pPr indent="0">
              <a:lnSpc>
                <a:spcPts val="5550"/>
              </a:lnSpc>
              <a:buNone/>
            </a:pPr>
            <a:r>
              <a:rPr lang="en-US" sz="4450" dirty="0">
                <a:solidFill>
                  <a:srgbClr val="484237"/>
                </a:solidFill>
                <a:latin typeface="Gelasio Semi Bold" pitchFamily="34" charset="0"/>
                <a:cs typeface="Gelasio Semi Bold" pitchFamily="34" charset="-120"/>
              </a:rPr>
              <a:t>Justification</a:t>
            </a:r>
          </a:p>
        </p:txBody>
      </p:sp>
      <p:sp>
        <p:nvSpPr>
          <p:cNvPr id="3" name="Text 1"/>
          <p:cNvSpPr/>
          <p:nvPr/>
        </p:nvSpPr>
        <p:spPr>
          <a:xfrm>
            <a:off x="765393" y="2007096"/>
            <a:ext cx="4694881" cy="3003173"/>
          </a:xfrm>
          <a:prstGeom prst="rect">
            <a:avLst/>
          </a:prstGeom>
          <a:noFill/>
          <a:ln/>
        </p:spPr>
        <p:txBody>
          <a:bodyPr wrap="square" lIns="0" tIns="0" rIns="0" bIns="0" rtlCol="0" anchor="t"/>
          <a:lstStyle/>
          <a:p>
            <a:pPr marL="285750" indent="-28575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Preserves Export Competitiveness – Full input VAT recovery  </a:t>
            </a:r>
          </a:p>
          <a:p>
            <a:pPr marL="285750" indent="-28575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Protects Cash Flow and profit Margins</a:t>
            </a:r>
          </a:p>
          <a:p>
            <a:pPr marL="285750" indent="-28575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Support Value Addition – Boost Local Manufacturing </a:t>
            </a:r>
          </a:p>
          <a:p>
            <a:pPr marL="0" indent="0" algn="just">
              <a:lnSpc>
                <a:spcPct val="150000"/>
              </a:lnSpc>
              <a:buNone/>
            </a:pPr>
            <a:endParaRPr lang="en-US" sz="1700" dirty="0"/>
          </a:p>
        </p:txBody>
      </p:sp>
      <p:sp>
        <p:nvSpPr>
          <p:cNvPr id="4" name="Text 2"/>
          <p:cNvSpPr/>
          <p:nvPr/>
        </p:nvSpPr>
        <p:spPr>
          <a:xfrm>
            <a:off x="7120504" y="1941549"/>
            <a:ext cx="7385770" cy="2428814"/>
          </a:xfrm>
          <a:prstGeom prst="rect">
            <a:avLst/>
          </a:prstGeom>
          <a:noFill/>
          <a:ln/>
        </p:spPr>
        <p:txBody>
          <a:bodyPr wrap="square" lIns="0" tIns="0" rIns="0" bIns="0" rtlCol="0" anchor="t"/>
          <a:lstStyle/>
          <a:p>
            <a:pPr marL="285750" indent="-28575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Amend the VAT Act to classify tea and coffee packaging materials as zero-rated under the Second Schedule</a:t>
            </a:r>
          </a:p>
          <a:p>
            <a:pPr marL="285750" indent="-285750" algn="just">
              <a:lnSpc>
                <a:spcPct val="150000"/>
              </a:lnSpc>
              <a:buFont typeface="Arial" panose="020B0604020202020204" pitchFamily="34" charset="0"/>
              <a:buChar char="•"/>
            </a:pPr>
            <a:r>
              <a:rPr lang="en-US" sz="2000" dirty="0">
                <a:solidFill>
                  <a:srgbClr val="504C49"/>
                </a:solidFill>
                <a:latin typeface="Source Serif Pro" pitchFamily="34" charset="0"/>
                <a:ea typeface="Source Serif Pro" pitchFamily="34" charset="-122"/>
              </a:rPr>
              <a:t>Ensure alignment between the National Treasury and the Ministry of Agriculture to protect export-led growth and ensure effective implementation.</a:t>
            </a:r>
          </a:p>
        </p:txBody>
      </p:sp>
      <p:sp>
        <p:nvSpPr>
          <p:cNvPr id="5" name="Text 3"/>
          <p:cNvSpPr/>
          <p:nvPr/>
        </p:nvSpPr>
        <p:spPr>
          <a:xfrm>
            <a:off x="765453" y="5283518"/>
            <a:ext cx="4147780" cy="721757"/>
          </a:xfrm>
          <a:prstGeom prst="rect">
            <a:avLst/>
          </a:prstGeom>
          <a:noFill/>
          <a:ln/>
        </p:spPr>
        <p:txBody>
          <a:bodyPr wrap="none" lIns="0" tIns="0" rIns="0" bIns="0" rtlCol="0" anchor="t"/>
          <a:lstStyle/>
          <a:p>
            <a:pPr marL="0" indent="0" algn="ctr">
              <a:lnSpc>
                <a:spcPts val="5650"/>
              </a:lnSpc>
              <a:buNone/>
            </a:pPr>
            <a:r>
              <a:rPr lang="en-US" sz="5650" dirty="0">
                <a:solidFill>
                  <a:srgbClr val="504C49"/>
                </a:solidFill>
                <a:latin typeface="Platypi Medium" pitchFamily="34" charset="0"/>
                <a:ea typeface="Platypi Medium" pitchFamily="34" charset="-122"/>
                <a:cs typeface="Platypi Medium" pitchFamily="34" charset="-120"/>
              </a:rPr>
              <a:t>16%</a:t>
            </a:r>
            <a:endParaRPr lang="en-US" sz="5650" dirty="0"/>
          </a:p>
        </p:txBody>
      </p:sp>
      <p:sp>
        <p:nvSpPr>
          <p:cNvPr id="6" name="Text 4"/>
          <p:cNvSpPr/>
          <p:nvPr/>
        </p:nvSpPr>
        <p:spPr>
          <a:xfrm>
            <a:off x="1472327" y="6278523"/>
            <a:ext cx="2734032" cy="341709"/>
          </a:xfrm>
          <a:prstGeom prst="rect">
            <a:avLst/>
          </a:prstGeom>
          <a:noFill/>
          <a:ln/>
        </p:spPr>
        <p:txBody>
          <a:bodyPr wrap="none" lIns="0" tIns="0" rIns="0" bIns="0" rtlCol="0" anchor="t"/>
          <a:lstStyle/>
          <a:p>
            <a:pPr marL="0" indent="0" algn="ctr">
              <a:lnSpc>
                <a:spcPts val="2650"/>
              </a:lnSpc>
              <a:buNone/>
            </a:pPr>
            <a:r>
              <a:rPr lang="en-US" sz="2150" dirty="0">
                <a:solidFill>
                  <a:srgbClr val="504C49"/>
                </a:solidFill>
                <a:latin typeface="Platypi Medium" pitchFamily="34" charset="0"/>
                <a:ea typeface="Platypi Medium" pitchFamily="34" charset="-122"/>
                <a:cs typeface="Platypi Medium" pitchFamily="34" charset="-120"/>
              </a:rPr>
              <a:t>Current VAT Rate</a:t>
            </a:r>
            <a:endParaRPr lang="en-US" sz="2150" dirty="0"/>
          </a:p>
        </p:txBody>
      </p:sp>
      <p:sp>
        <p:nvSpPr>
          <p:cNvPr id="7" name="Text 5"/>
          <p:cNvSpPr/>
          <p:nvPr/>
        </p:nvSpPr>
        <p:spPr>
          <a:xfrm>
            <a:off x="765453" y="6751439"/>
            <a:ext cx="4147780" cy="699849"/>
          </a:xfrm>
          <a:prstGeom prst="rect">
            <a:avLst/>
          </a:prstGeom>
          <a:noFill/>
          <a:ln/>
        </p:spPr>
        <p:txBody>
          <a:bodyPr wrap="square" lIns="0" tIns="0" rIns="0" bIns="0" rtlCol="0" anchor="t"/>
          <a:lstStyle/>
          <a:p>
            <a:pPr marL="0" indent="0" algn="ctr">
              <a:lnSpc>
                <a:spcPts val="2750"/>
              </a:lnSpc>
              <a:buNone/>
            </a:pPr>
            <a:r>
              <a:rPr lang="en-US" sz="1700" dirty="0">
                <a:solidFill>
                  <a:srgbClr val="504C49"/>
                </a:solidFill>
                <a:latin typeface="Source Serif Pro" pitchFamily="34" charset="0"/>
                <a:ea typeface="Source Serif Pro" pitchFamily="34" charset="-122"/>
                <a:cs typeface="Source Serif Pro" pitchFamily="34" charset="-120"/>
              </a:rPr>
              <a:t>Standard rate applied to packaging materials</a:t>
            </a:r>
            <a:endParaRPr lang="en-US" sz="1700" dirty="0"/>
          </a:p>
        </p:txBody>
      </p:sp>
      <p:sp>
        <p:nvSpPr>
          <p:cNvPr id="8" name="Text 6"/>
          <p:cNvSpPr/>
          <p:nvPr/>
        </p:nvSpPr>
        <p:spPr>
          <a:xfrm>
            <a:off x="5241250" y="5283518"/>
            <a:ext cx="4147780" cy="721757"/>
          </a:xfrm>
          <a:prstGeom prst="rect">
            <a:avLst/>
          </a:prstGeom>
          <a:noFill/>
          <a:ln/>
        </p:spPr>
        <p:txBody>
          <a:bodyPr wrap="none" lIns="0" tIns="0" rIns="0" bIns="0" rtlCol="0" anchor="t"/>
          <a:lstStyle/>
          <a:p>
            <a:pPr marL="0" indent="0" algn="ctr">
              <a:lnSpc>
                <a:spcPts val="5650"/>
              </a:lnSpc>
              <a:buNone/>
            </a:pPr>
            <a:r>
              <a:rPr lang="en-US" sz="5650" dirty="0">
                <a:solidFill>
                  <a:srgbClr val="504C49"/>
                </a:solidFill>
                <a:latin typeface="Platypi Medium" pitchFamily="34" charset="0"/>
                <a:ea typeface="Platypi Medium" pitchFamily="34" charset="-122"/>
                <a:cs typeface="Platypi Medium" pitchFamily="34" charset="-120"/>
              </a:rPr>
              <a:t>0%</a:t>
            </a:r>
            <a:endParaRPr lang="en-US" sz="5650" dirty="0"/>
          </a:p>
        </p:txBody>
      </p:sp>
      <p:sp>
        <p:nvSpPr>
          <p:cNvPr id="9" name="Text 7"/>
          <p:cNvSpPr/>
          <p:nvPr/>
        </p:nvSpPr>
        <p:spPr>
          <a:xfrm>
            <a:off x="5948124" y="6278523"/>
            <a:ext cx="2734032" cy="341709"/>
          </a:xfrm>
          <a:prstGeom prst="rect">
            <a:avLst/>
          </a:prstGeom>
          <a:noFill/>
          <a:ln/>
        </p:spPr>
        <p:txBody>
          <a:bodyPr wrap="none" lIns="0" tIns="0" rIns="0" bIns="0" rtlCol="0" anchor="t"/>
          <a:lstStyle/>
          <a:p>
            <a:pPr marL="0" indent="0" algn="ctr">
              <a:lnSpc>
                <a:spcPts val="2650"/>
              </a:lnSpc>
              <a:buNone/>
            </a:pPr>
            <a:r>
              <a:rPr lang="en-US" sz="2150" dirty="0">
                <a:solidFill>
                  <a:srgbClr val="504C49"/>
                </a:solidFill>
                <a:latin typeface="Platypi Medium" pitchFamily="34" charset="0"/>
                <a:ea typeface="Platypi Medium" pitchFamily="34" charset="-122"/>
                <a:cs typeface="Platypi Medium" pitchFamily="34" charset="-120"/>
              </a:rPr>
              <a:t>Proposed VAT Rate</a:t>
            </a:r>
            <a:endParaRPr lang="en-US" sz="2150" dirty="0"/>
          </a:p>
        </p:txBody>
      </p:sp>
      <p:sp>
        <p:nvSpPr>
          <p:cNvPr id="10" name="Text 8"/>
          <p:cNvSpPr/>
          <p:nvPr/>
        </p:nvSpPr>
        <p:spPr>
          <a:xfrm>
            <a:off x="5241250" y="6751439"/>
            <a:ext cx="4147780" cy="699849"/>
          </a:xfrm>
          <a:prstGeom prst="rect">
            <a:avLst/>
          </a:prstGeom>
          <a:noFill/>
          <a:ln/>
        </p:spPr>
        <p:txBody>
          <a:bodyPr wrap="square" lIns="0" tIns="0" rIns="0" bIns="0" rtlCol="0" anchor="t"/>
          <a:lstStyle/>
          <a:p>
            <a:pPr marL="0" indent="0" algn="ctr">
              <a:lnSpc>
                <a:spcPts val="2750"/>
              </a:lnSpc>
              <a:buNone/>
            </a:pPr>
            <a:r>
              <a:rPr lang="en-US" sz="1700" dirty="0">
                <a:solidFill>
                  <a:srgbClr val="504C49"/>
                </a:solidFill>
                <a:latin typeface="Source Serif Pro" pitchFamily="34" charset="0"/>
                <a:ea typeface="Source Serif Pro" pitchFamily="34" charset="-122"/>
                <a:cs typeface="Source Serif Pro" pitchFamily="34" charset="-120"/>
              </a:rPr>
              <a:t>Zero-rating to support export competitiveness</a:t>
            </a:r>
            <a:endParaRPr lang="en-US" sz="1700" dirty="0"/>
          </a:p>
        </p:txBody>
      </p:sp>
      <p:sp>
        <p:nvSpPr>
          <p:cNvPr id="11" name="Text 9"/>
          <p:cNvSpPr/>
          <p:nvPr/>
        </p:nvSpPr>
        <p:spPr>
          <a:xfrm>
            <a:off x="9717048" y="5283518"/>
            <a:ext cx="4147899" cy="721757"/>
          </a:xfrm>
          <a:prstGeom prst="rect">
            <a:avLst/>
          </a:prstGeom>
          <a:noFill/>
          <a:ln/>
        </p:spPr>
        <p:txBody>
          <a:bodyPr wrap="none" lIns="0" tIns="0" rIns="0" bIns="0" rtlCol="0" anchor="t"/>
          <a:lstStyle/>
          <a:p>
            <a:pPr marL="0" indent="0" algn="ctr">
              <a:lnSpc>
                <a:spcPts val="5650"/>
              </a:lnSpc>
              <a:buNone/>
            </a:pPr>
            <a:r>
              <a:rPr lang="en-US" sz="5650" dirty="0">
                <a:solidFill>
                  <a:srgbClr val="504C49"/>
                </a:solidFill>
                <a:latin typeface="Platypi Medium" pitchFamily="34" charset="0"/>
                <a:ea typeface="Platypi Medium" pitchFamily="34" charset="-122"/>
                <a:cs typeface="Platypi Medium" pitchFamily="34" charset="-120"/>
              </a:rPr>
              <a:t>100%</a:t>
            </a:r>
            <a:endParaRPr lang="en-US" sz="5650" dirty="0"/>
          </a:p>
        </p:txBody>
      </p:sp>
      <p:sp>
        <p:nvSpPr>
          <p:cNvPr id="12" name="Text 10"/>
          <p:cNvSpPr/>
          <p:nvPr/>
        </p:nvSpPr>
        <p:spPr>
          <a:xfrm>
            <a:off x="10423922" y="6278523"/>
            <a:ext cx="2734032" cy="341709"/>
          </a:xfrm>
          <a:prstGeom prst="rect">
            <a:avLst/>
          </a:prstGeom>
          <a:noFill/>
          <a:ln/>
        </p:spPr>
        <p:txBody>
          <a:bodyPr wrap="none" lIns="0" tIns="0" rIns="0" bIns="0" rtlCol="0" anchor="t"/>
          <a:lstStyle/>
          <a:p>
            <a:pPr marL="0" indent="0" algn="ctr">
              <a:lnSpc>
                <a:spcPts val="2650"/>
              </a:lnSpc>
              <a:buNone/>
            </a:pPr>
            <a:r>
              <a:rPr lang="en-US" sz="2150" dirty="0">
                <a:solidFill>
                  <a:srgbClr val="504C49"/>
                </a:solidFill>
                <a:latin typeface="Platypi Medium" pitchFamily="34" charset="0"/>
                <a:ea typeface="Platypi Medium" pitchFamily="34" charset="-122"/>
                <a:cs typeface="Platypi Medium" pitchFamily="34" charset="-120"/>
              </a:rPr>
              <a:t>Input VAT Recovery</a:t>
            </a:r>
            <a:endParaRPr lang="en-US" sz="2150" dirty="0"/>
          </a:p>
        </p:txBody>
      </p:sp>
      <p:sp>
        <p:nvSpPr>
          <p:cNvPr id="13" name="Text 11"/>
          <p:cNvSpPr/>
          <p:nvPr/>
        </p:nvSpPr>
        <p:spPr>
          <a:xfrm>
            <a:off x="9717048" y="6751439"/>
            <a:ext cx="4147899" cy="699849"/>
          </a:xfrm>
          <a:prstGeom prst="rect">
            <a:avLst/>
          </a:prstGeom>
          <a:noFill/>
          <a:ln/>
        </p:spPr>
        <p:txBody>
          <a:bodyPr wrap="square" lIns="0" tIns="0" rIns="0" bIns="0" rtlCol="0" anchor="t"/>
          <a:lstStyle/>
          <a:p>
            <a:pPr marL="0" indent="0" algn="ctr">
              <a:lnSpc>
                <a:spcPts val="2750"/>
              </a:lnSpc>
              <a:buNone/>
            </a:pPr>
            <a:r>
              <a:rPr lang="en-US" sz="1700" dirty="0">
                <a:solidFill>
                  <a:srgbClr val="504C49"/>
                </a:solidFill>
                <a:latin typeface="Source Serif Pro" pitchFamily="34" charset="0"/>
                <a:ea typeface="Source Serif Pro" pitchFamily="34" charset="-122"/>
                <a:cs typeface="Source Serif Pro" pitchFamily="34" charset="-120"/>
              </a:rPr>
              <a:t>Full recovery under zero-rating</a:t>
            </a:r>
            <a:endParaRPr lang="en-US" sz="1700" dirty="0"/>
          </a:p>
        </p:txBody>
      </p:sp>
      <p:sp>
        <p:nvSpPr>
          <p:cNvPr id="14" name="Text 0">
            <a:extLst>
              <a:ext uri="{FF2B5EF4-FFF2-40B4-BE49-F238E27FC236}">
                <a16:creationId xmlns:a16="http://schemas.microsoft.com/office/drawing/2014/main" id="{AB4CE84A-3910-8AF5-F92A-69EC2A48ACC4}"/>
              </a:ext>
            </a:extLst>
          </p:cNvPr>
          <p:cNvSpPr/>
          <p:nvPr/>
        </p:nvSpPr>
        <p:spPr>
          <a:xfrm>
            <a:off x="8358843" y="228960"/>
            <a:ext cx="5182671" cy="1367076"/>
          </a:xfrm>
          <a:prstGeom prst="rect">
            <a:avLst/>
          </a:prstGeom>
          <a:noFill/>
          <a:ln/>
        </p:spPr>
        <p:txBody>
          <a:bodyPr wrap="square" lIns="0" tIns="0" rIns="0" bIns="0" rtlCol="0" anchor="t"/>
          <a:lstStyle/>
          <a:p>
            <a:pPr>
              <a:lnSpc>
                <a:spcPts val="5550"/>
              </a:lnSpc>
            </a:pPr>
            <a:r>
              <a:rPr lang="en-US" sz="4450" dirty="0">
                <a:solidFill>
                  <a:srgbClr val="484237"/>
                </a:solidFill>
                <a:latin typeface="Gelasio Semi Bold" pitchFamily="34" charset="0"/>
                <a:cs typeface="Gelasio Semi Bold" pitchFamily="34" charset="-120"/>
              </a:rPr>
              <a:t>Implementation Strategy </a:t>
            </a:r>
          </a:p>
        </p:txBody>
      </p:sp>
      <p:pic>
        <p:nvPicPr>
          <p:cNvPr id="15" name="Picture 14">
            <a:extLst>
              <a:ext uri="{FF2B5EF4-FFF2-40B4-BE49-F238E27FC236}">
                <a16:creationId xmlns:a16="http://schemas.microsoft.com/office/drawing/2014/main" id="{7A97FD87-9619-F24C-CA7B-EB4A7DDDD2BA}"/>
              </a:ext>
            </a:extLst>
          </p:cNvPr>
          <p:cNvPicPr>
            <a:picLocks noChangeAspect="1"/>
          </p:cNvPicPr>
          <p:nvPr/>
        </p:nvPicPr>
        <p:blipFill>
          <a:blip r:embed="rId3"/>
          <a:stretch>
            <a:fillRect/>
          </a:stretch>
        </p:blipFill>
        <p:spPr>
          <a:xfrm>
            <a:off x="12818533" y="7096952"/>
            <a:ext cx="1811866" cy="113264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33172"/>
          </a:xfrm>
          <a:prstGeom prst="rect">
            <a:avLst/>
          </a:prstGeom>
        </p:spPr>
      </p:pic>
      <p:sp>
        <p:nvSpPr>
          <p:cNvPr id="3" name="Text 0"/>
          <p:cNvSpPr/>
          <p:nvPr/>
        </p:nvSpPr>
        <p:spPr>
          <a:xfrm>
            <a:off x="6168045" y="217368"/>
            <a:ext cx="8350210" cy="2835116"/>
          </a:xfrm>
          <a:prstGeom prst="rect">
            <a:avLst/>
          </a:prstGeom>
          <a:noFill/>
          <a:ln/>
        </p:spPr>
        <p:txBody>
          <a:bodyPr wrap="square" lIns="0" tIns="0" rIns="0" bIns="0" rtlCol="0" anchor="t"/>
          <a:lstStyle/>
          <a:p>
            <a:pPr indent="0">
              <a:lnSpc>
                <a:spcPts val="5550"/>
              </a:lnSpc>
              <a:buNone/>
            </a:pPr>
            <a:r>
              <a:rPr lang="en-US" sz="4450" dirty="0">
                <a:solidFill>
                  <a:srgbClr val="484237"/>
                </a:solidFill>
                <a:latin typeface="Gelasio Semi Bold" pitchFamily="34" charset="0"/>
                <a:cs typeface="Gelasio Semi Bold" pitchFamily="34" charset="-120"/>
              </a:rPr>
              <a:t>Clause 36: VAT Exemptions for Specialized Hospital Development</a:t>
            </a:r>
          </a:p>
        </p:txBody>
      </p:sp>
      <p:sp>
        <p:nvSpPr>
          <p:cNvPr id="4" name="Text 1"/>
          <p:cNvSpPr/>
          <p:nvPr/>
        </p:nvSpPr>
        <p:spPr>
          <a:xfrm>
            <a:off x="6168045" y="2731919"/>
            <a:ext cx="7556421" cy="4860459"/>
          </a:xfrm>
          <a:prstGeom prst="rect">
            <a:avLst/>
          </a:prstGeom>
          <a:noFill/>
          <a:ln/>
        </p:spPr>
        <p:txBody>
          <a:bodyPr wrap="square" lIns="0" tIns="0" rIns="0" bIns="0" rtlCol="0" anchor="t"/>
          <a:lstStyle/>
          <a:p>
            <a:pPr marL="0" indent="0" algn="just">
              <a:lnSpc>
                <a:spcPts val="2850"/>
              </a:lnSpc>
              <a:buNone/>
            </a:pPr>
            <a:r>
              <a:rPr lang="en-US" sz="2400" b="1" dirty="0">
                <a:solidFill>
                  <a:srgbClr val="504C49"/>
                </a:solidFill>
                <a:latin typeface="Source Serif Pro" pitchFamily="34" charset="0"/>
                <a:ea typeface="Source Serif Pro" pitchFamily="34" charset="-122"/>
                <a:cs typeface="Source Serif Pro" pitchFamily="34" charset="-120"/>
              </a:rPr>
              <a:t>Rationale for VAT Exemption :</a:t>
            </a:r>
          </a:p>
          <a:p>
            <a:pPr algn="just">
              <a:lnSpc>
                <a:spcPts val="2850"/>
              </a:lnSpc>
            </a:pPr>
            <a:r>
              <a:rPr lang="en-US" sz="1750" b="1" dirty="0">
                <a:solidFill>
                  <a:srgbClr val="504C49"/>
                </a:solidFill>
                <a:latin typeface="Source Serif Pro" pitchFamily="34" charset="0"/>
                <a:ea typeface="Source Serif Pro" pitchFamily="34" charset="-122"/>
              </a:rPr>
              <a:t>1. Improves Healthcare Access:</a:t>
            </a:r>
          </a:p>
          <a:p>
            <a:pPr algn="just">
              <a:lnSpc>
                <a:spcPts val="2850"/>
              </a:lnSpc>
            </a:pPr>
            <a:r>
              <a:rPr lang="en-US" sz="1750" dirty="0">
                <a:solidFill>
                  <a:srgbClr val="504C49"/>
                </a:solidFill>
                <a:latin typeface="Source Serif Pro" pitchFamily="34" charset="0"/>
                <a:ea typeface="Source Serif Pro" pitchFamily="34" charset="-122"/>
              </a:rPr>
              <a:t> - The exemption lowers the cost of building specialized hospitals like cancer and heart treatment, helping expand access to quality healthcare across Kenya.</a:t>
            </a:r>
          </a:p>
          <a:p>
            <a:pPr algn="just">
              <a:lnSpc>
                <a:spcPts val="2850"/>
              </a:lnSpc>
            </a:pPr>
            <a:r>
              <a:rPr lang="en-US" sz="1750" b="1" dirty="0">
                <a:solidFill>
                  <a:srgbClr val="504C49"/>
                </a:solidFill>
                <a:latin typeface="Source Serif Pro" pitchFamily="34" charset="0"/>
                <a:ea typeface="Source Serif Pro" pitchFamily="34" charset="-122"/>
              </a:rPr>
              <a:t>2. Boosts Economic Growth </a:t>
            </a:r>
          </a:p>
          <a:p>
            <a:pPr algn="just">
              <a:lnSpc>
                <a:spcPts val="2850"/>
              </a:lnSpc>
            </a:pPr>
            <a:r>
              <a:rPr lang="en-US" sz="1750" dirty="0">
                <a:solidFill>
                  <a:srgbClr val="504C49"/>
                </a:solidFill>
                <a:latin typeface="Source Serif Pro" pitchFamily="34" charset="0"/>
                <a:ea typeface="Source Serif Pro" pitchFamily="34" charset="-122"/>
              </a:rPr>
              <a:t>- Hospital development creates jobs, strengthens Kenya’s position as a regional medical hub, and supports health-related tourism.</a:t>
            </a:r>
          </a:p>
          <a:p>
            <a:pPr algn="just">
              <a:lnSpc>
                <a:spcPts val="2850"/>
              </a:lnSpc>
            </a:pPr>
            <a:endParaRPr lang="en-US" sz="1750" dirty="0">
              <a:solidFill>
                <a:srgbClr val="504C49"/>
              </a:solidFill>
              <a:latin typeface="Source Serif Pro" pitchFamily="34" charset="0"/>
              <a:ea typeface="Source Serif Pro" pitchFamily="34" charset="-122"/>
            </a:endParaRPr>
          </a:p>
          <a:p>
            <a:pPr algn="just">
              <a:lnSpc>
                <a:spcPts val="2850"/>
              </a:lnSpc>
            </a:pPr>
            <a:r>
              <a:rPr lang="en-US" sz="1750" dirty="0">
                <a:solidFill>
                  <a:srgbClr val="504C49"/>
                </a:solidFill>
                <a:latin typeface="Source Serif Pro" pitchFamily="34" charset="0"/>
                <a:ea typeface="Source Serif Pro" pitchFamily="34" charset="-122"/>
              </a:rPr>
              <a:t>This exemption allows tax relief on goods used </a:t>
            </a:r>
            <a:r>
              <a:rPr lang="en-US" sz="1750" b="1" dirty="0">
                <a:solidFill>
                  <a:srgbClr val="504C49"/>
                </a:solidFill>
                <a:latin typeface="Source Serif Pro" pitchFamily="34" charset="0"/>
                <a:ea typeface="Source Serif Pro" pitchFamily="34" charset="-122"/>
              </a:rPr>
              <a:t>directly</a:t>
            </a:r>
            <a:r>
              <a:rPr lang="en-US" sz="1750" dirty="0">
                <a:solidFill>
                  <a:srgbClr val="504C49"/>
                </a:solidFill>
                <a:latin typeface="Source Serif Pro" pitchFamily="34" charset="0"/>
                <a:ea typeface="Source Serif Pro" pitchFamily="34" charset="-122"/>
              </a:rPr>
              <a:t> and </a:t>
            </a:r>
            <a:r>
              <a:rPr lang="en-US" sz="1750" b="1" dirty="0">
                <a:solidFill>
                  <a:srgbClr val="504C49"/>
                </a:solidFill>
                <a:latin typeface="Source Serif Pro" pitchFamily="34" charset="0"/>
                <a:ea typeface="Source Serif Pro" pitchFamily="34" charset="-122"/>
              </a:rPr>
              <a:t>exclusively</a:t>
            </a:r>
            <a:r>
              <a:rPr lang="en-US" sz="1750" dirty="0">
                <a:solidFill>
                  <a:srgbClr val="504C49"/>
                </a:solidFill>
                <a:latin typeface="Source Serif Pro" pitchFamily="34" charset="0"/>
                <a:ea typeface="Source Serif Pro" pitchFamily="34" charset="-122"/>
              </a:rPr>
              <a:t> in constructing and equipping </a:t>
            </a:r>
            <a:r>
              <a:rPr lang="en-US" sz="1750" b="1" dirty="0">
                <a:solidFill>
                  <a:srgbClr val="504C49"/>
                </a:solidFill>
                <a:latin typeface="Source Serif Pro" pitchFamily="34" charset="0"/>
                <a:ea typeface="Source Serif Pro" pitchFamily="34" charset="-122"/>
              </a:rPr>
              <a:t>specialized hospitals </a:t>
            </a:r>
            <a:r>
              <a:rPr lang="en-US" sz="1750" dirty="0">
                <a:solidFill>
                  <a:srgbClr val="504C49"/>
                </a:solidFill>
                <a:latin typeface="Source Serif Pro" pitchFamily="34" charset="0"/>
                <a:ea typeface="Source Serif Pro" pitchFamily="34" charset="-122"/>
              </a:rPr>
              <a:t>with at least </a:t>
            </a:r>
            <a:r>
              <a:rPr lang="en-US" sz="1750" b="1" dirty="0">
                <a:solidFill>
                  <a:srgbClr val="504C49"/>
                </a:solidFill>
                <a:latin typeface="Source Serif Pro" pitchFamily="34" charset="0"/>
                <a:ea typeface="Source Serif Pro" pitchFamily="34" charset="-122"/>
              </a:rPr>
              <a:t>50 beds</a:t>
            </a:r>
            <a:r>
              <a:rPr lang="en-US" sz="1750" dirty="0">
                <a:solidFill>
                  <a:srgbClr val="504C49"/>
                </a:solidFill>
                <a:latin typeface="Source Serif Pro" pitchFamily="34" charset="0"/>
                <a:ea typeface="Source Serif Pro" pitchFamily="34" charset="-122"/>
              </a:rPr>
              <a:t>, </a:t>
            </a:r>
            <a:r>
              <a:rPr lang="en-US" sz="1750" b="1" dirty="0">
                <a:solidFill>
                  <a:srgbClr val="504C49"/>
                </a:solidFill>
                <a:latin typeface="Source Serif Pro" pitchFamily="34" charset="0"/>
                <a:ea typeface="Source Serif Pro" pitchFamily="34" charset="-122"/>
              </a:rPr>
              <a:t>subject to approval by the Cabinet Secretary and recommendations from the Ministry of Health.</a:t>
            </a:r>
          </a:p>
          <a:p>
            <a:pPr marL="0" indent="0" algn="just">
              <a:lnSpc>
                <a:spcPts val="2850"/>
              </a:lnSpc>
              <a:buNone/>
            </a:pPr>
            <a:endParaRPr lang="en-US" sz="1750" dirty="0"/>
          </a:p>
        </p:txBody>
      </p:sp>
      <p:sp>
        <p:nvSpPr>
          <p:cNvPr id="6" name="Shape 3"/>
          <p:cNvSpPr/>
          <p:nvPr/>
        </p:nvSpPr>
        <p:spPr>
          <a:xfrm>
            <a:off x="6280190" y="7229475"/>
            <a:ext cx="362903" cy="362903"/>
          </a:xfrm>
          <a:prstGeom prst="roundRect">
            <a:avLst>
              <a:gd name="adj" fmla="val 25194296"/>
            </a:avLst>
          </a:prstGeom>
          <a:noFill/>
          <a:ln w="7620">
            <a:solidFill>
              <a:srgbClr val="FFFFFF"/>
            </a:solidFill>
            <a:prstDash val="solid"/>
          </a:ln>
        </p:spPr>
        <p:txBody>
          <a:bodyPr/>
          <a:lstStyle/>
          <a:p>
            <a:endParaRPr lang="en-US"/>
          </a:p>
        </p:txBody>
      </p:sp>
      <p:pic>
        <p:nvPicPr>
          <p:cNvPr id="9" name="Picture 8">
            <a:extLst>
              <a:ext uri="{FF2B5EF4-FFF2-40B4-BE49-F238E27FC236}">
                <a16:creationId xmlns:a16="http://schemas.microsoft.com/office/drawing/2014/main" id="{158D4CEA-120A-6806-1657-E5C154953F76}"/>
              </a:ext>
            </a:extLst>
          </p:cNvPr>
          <p:cNvPicPr>
            <a:picLocks noChangeAspect="1"/>
          </p:cNvPicPr>
          <p:nvPr/>
        </p:nvPicPr>
        <p:blipFill>
          <a:blip r:embed="rId4"/>
          <a:stretch>
            <a:fillRect/>
          </a:stretch>
        </p:blipFill>
        <p:spPr>
          <a:xfrm>
            <a:off x="12818533" y="7096952"/>
            <a:ext cx="1811866" cy="1132647"/>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5">
            <p14:nvContentPartPr>
              <p14:cNvPr id="14" name="Ink 13">
                <a:extLst>
                  <a:ext uri="{FF2B5EF4-FFF2-40B4-BE49-F238E27FC236}">
                    <a16:creationId xmlns:a16="http://schemas.microsoft.com/office/drawing/2014/main" id="{085F7A42-BBD5-EC1D-1ACD-F67861507BA2}"/>
                  </a:ext>
                </a:extLst>
              </p14:cNvPr>
              <p14:cNvContentPartPr/>
              <p14:nvPr/>
            </p14:nvContentPartPr>
            <p14:xfrm>
              <a:off x="13800253" y="8059853"/>
              <a:ext cx="360" cy="360"/>
            </p14:xfrm>
          </p:contentPart>
        </mc:Choice>
        <mc:Fallback xmlns="">
          <p:pic>
            <p:nvPicPr>
              <p:cNvPr id="14" name="Ink 13">
                <a:extLst>
                  <a:ext uri="{FF2B5EF4-FFF2-40B4-BE49-F238E27FC236}">
                    <a16:creationId xmlns:a16="http://schemas.microsoft.com/office/drawing/2014/main" id="{085F7A42-BBD5-EC1D-1ACD-F67861507BA2}"/>
                  </a:ext>
                </a:extLst>
              </p:cNvPr>
              <p:cNvPicPr/>
              <p:nvPr/>
            </p:nvPicPr>
            <p:blipFill>
              <a:blip r:embed="rId6"/>
              <a:stretch>
                <a:fillRect/>
              </a:stretch>
            </p:blipFill>
            <p:spPr>
              <a:xfrm>
                <a:off x="13791253" y="8006213"/>
                <a:ext cx="18000" cy="108000"/>
              </a:xfrm>
              <a:prstGeom prst="rect">
                <a:avLst/>
              </a:prstGeom>
            </p:spPr>
          </p:pic>
        </mc:Fallback>
      </mc:AlternateContent>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587</TotalTime>
  <Words>3480</Words>
  <Application>Microsoft Office PowerPoint</Application>
  <PresentationFormat>Custom</PresentationFormat>
  <Paragraphs>350</Paragraphs>
  <Slides>38</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Gelasio Semi Bold</vt:lpstr>
      <vt:lpstr>Perpetua</vt:lpstr>
      <vt:lpstr>Platypi Medium</vt:lpstr>
      <vt:lpstr>Source Serif Pro</vt:lpstr>
      <vt:lpstr>Gelasio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Proposed Excise Duty Amendments – Paper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Wairimu Kinyua</dc:creator>
  <cp:lastModifiedBy>Abdirahman Yasin</cp:lastModifiedBy>
  <cp:revision>4</cp:revision>
  <cp:lastPrinted>2025-05-30T10:03:17Z</cp:lastPrinted>
  <dcterms:created xsi:type="dcterms:W3CDTF">2025-05-29T06:39:46Z</dcterms:created>
  <dcterms:modified xsi:type="dcterms:W3CDTF">2025-05-30T10:46:01Z</dcterms:modified>
</cp:coreProperties>
</file>